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36"/>
  </p:notesMasterIdLst>
  <p:handoutMasterIdLst>
    <p:handoutMasterId r:id="rId37"/>
  </p:handoutMasterIdLst>
  <p:sldIdLst>
    <p:sldId id="267" r:id="rId5"/>
    <p:sldId id="324" r:id="rId6"/>
    <p:sldId id="322" r:id="rId7"/>
    <p:sldId id="325" r:id="rId8"/>
    <p:sldId id="326" r:id="rId9"/>
    <p:sldId id="327" r:id="rId10"/>
    <p:sldId id="329" r:id="rId11"/>
    <p:sldId id="328" r:id="rId12"/>
    <p:sldId id="333" r:id="rId13"/>
    <p:sldId id="330" r:id="rId14"/>
    <p:sldId id="331" r:id="rId15"/>
    <p:sldId id="334" r:id="rId16"/>
    <p:sldId id="312" r:id="rId17"/>
    <p:sldId id="313" r:id="rId18"/>
    <p:sldId id="353" r:id="rId19"/>
    <p:sldId id="314" r:id="rId20"/>
    <p:sldId id="332" r:id="rId21"/>
    <p:sldId id="335" r:id="rId22"/>
    <p:sldId id="336" r:id="rId23"/>
    <p:sldId id="337" r:id="rId24"/>
    <p:sldId id="338" r:id="rId25"/>
    <p:sldId id="339" r:id="rId26"/>
    <p:sldId id="316" r:id="rId27"/>
    <p:sldId id="349" r:id="rId28"/>
    <p:sldId id="315" r:id="rId29"/>
    <p:sldId id="350" r:id="rId30"/>
    <p:sldId id="317" r:id="rId31"/>
    <p:sldId id="354" r:id="rId32"/>
    <p:sldId id="318" r:id="rId33"/>
    <p:sldId id="351" r:id="rId34"/>
    <p:sldId id="352" r:id="rId3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599" autoAdjust="0"/>
  </p:normalViewPr>
  <p:slideViewPr>
    <p:cSldViewPr>
      <p:cViewPr varScale="1">
        <p:scale>
          <a:sx n="86" d="100"/>
          <a:sy n="86" d="100"/>
        </p:scale>
        <p:origin x="470" y="5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4/10/2024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4/10/2024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4/10/2024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4/10/2024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4/10/2024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4/10/2024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4/10/2024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4/10/2024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4/10/2024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4/10/2024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4/10/2024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4/10/2024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4/10/2024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4/10/2024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Letters to Corinth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Lessons for us all </a:t>
            </a: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Paul in Corinthians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140943-EA13-4426-93AC-4EF75FB52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882" y="1803402"/>
            <a:ext cx="6628129" cy="4292598"/>
          </a:xfrm>
          <a:prstGeom prst="rect">
            <a:avLst/>
          </a:prstGeom>
          <a:noFill/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06E96BB-A85F-40A4-A6EB-3D1FEC849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Should we be concern with only having 2 of 4 letters?</a:t>
            </a:r>
          </a:p>
          <a:p>
            <a:pPr marL="0" indent="0">
              <a:buNone/>
            </a:pPr>
            <a:r>
              <a:rPr lang="en-US" dirty="0"/>
              <a:t>What is the importance in the number of letters sent to Corinth? </a:t>
            </a:r>
          </a:p>
          <a:p>
            <a:pPr marL="0" indent="0">
              <a:buNone/>
            </a:pPr>
            <a:r>
              <a:rPr lang="en-US" dirty="0"/>
              <a:t>No, only thing this tells us is that Paul was consistently contacting the church in Corinth.</a:t>
            </a:r>
          </a:p>
        </p:txBody>
      </p:sp>
    </p:spTree>
    <p:extLst>
      <p:ext uri="{BB962C8B-B14F-4D97-AF65-F5344CB8AC3E}">
        <p14:creationId xmlns:p14="http://schemas.microsoft.com/office/powerpoint/2010/main" val="217071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Paul in Corinthians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140943-EA13-4426-93AC-4EF75FB52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882" y="1803402"/>
            <a:ext cx="6628129" cy="4292598"/>
          </a:xfrm>
          <a:prstGeom prst="rect">
            <a:avLst/>
          </a:prstGeom>
          <a:noFill/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06E96BB-A85F-40A4-A6EB-3D1FEC849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Should we be concerned about the content of the lost letters? </a:t>
            </a:r>
          </a:p>
        </p:txBody>
      </p:sp>
    </p:spTree>
    <p:extLst>
      <p:ext uri="{BB962C8B-B14F-4D97-AF65-F5344CB8AC3E}">
        <p14:creationId xmlns:p14="http://schemas.microsoft.com/office/powerpoint/2010/main" val="428258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Paul in Corinthians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140943-EA13-4426-93AC-4EF75FB52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882" y="1803402"/>
            <a:ext cx="6628129" cy="4292598"/>
          </a:xfrm>
          <a:prstGeom prst="rect">
            <a:avLst/>
          </a:prstGeom>
          <a:noFill/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06E96BB-A85F-40A4-A6EB-3D1FEC849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Should we be concerned about the content of the lost letters? </a:t>
            </a:r>
          </a:p>
          <a:p>
            <a:pPr marL="0" indent="0">
              <a:buNone/>
            </a:pPr>
            <a:r>
              <a:rPr lang="en-US" dirty="0"/>
              <a:t>No.</a:t>
            </a:r>
          </a:p>
          <a:p>
            <a:pPr marL="0" indent="0">
              <a:buNone/>
            </a:pPr>
            <a:r>
              <a:rPr lang="en-US" dirty="0"/>
              <a:t>There will be no uncovered letter that would contradict the rest of the scriptures.</a:t>
            </a:r>
          </a:p>
        </p:txBody>
      </p:sp>
    </p:spTree>
    <p:extLst>
      <p:ext uri="{BB962C8B-B14F-4D97-AF65-F5344CB8AC3E}">
        <p14:creationId xmlns:p14="http://schemas.microsoft.com/office/powerpoint/2010/main" val="209429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Corinth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0EF682-B7DF-454E-B428-BE1DF4A19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2" y="1600200"/>
            <a:ext cx="6221506" cy="43089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67697B-6564-483F-AF08-7C149BB29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118" y="1593574"/>
            <a:ext cx="5056095" cy="431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7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Corinth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2EBB08-9740-4895-A755-6D2FC4F1B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812" y="1594782"/>
            <a:ext cx="3886200" cy="27486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306790-4FE6-4C2D-8DF3-8A4EDF0E4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12" y="1600200"/>
            <a:ext cx="7162800" cy="47244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0E5629F-FD4B-4307-93CB-8B9CFD63EA45}"/>
              </a:ext>
            </a:extLst>
          </p:cNvPr>
          <p:cNvSpPr/>
          <p:nvPr/>
        </p:nvSpPr>
        <p:spPr>
          <a:xfrm>
            <a:off x="6170612" y="3429000"/>
            <a:ext cx="6096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2A4A4-581E-415C-A31A-41EB440CF153}"/>
              </a:ext>
            </a:extLst>
          </p:cNvPr>
          <p:cNvSpPr txBox="1"/>
          <p:nvPr/>
        </p:nvSpPr>
        <p:spPr>
          <a:xfrm>
            <a:off x="7770812" y="4419600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</a:rPr>
              <a:t>Peirene</a:t>
            </a:r>
            <a:r>
              <a:rPr lang="en-US" sz="2000" dirty="0">
                <a:solidFill>
                  <a:schemeClr val="tx2"/>
                </a:solidFill>
              </a:rPr>
              <a:t> Fountain</a:t>
            </a:r>
          </a:p>
          <a:p>
            <a:r>
              <a:rPr lang="en-US" sz="2000" dirty="0">
                <a:solidFill>
                  <a:schemeClr val="tx2"/>
                </a:solidFill>
              </a:rPr>
              <a:t>It was said to be a favored watering-hole of Pegasus, sacred to the Muses. Poets would travel there to drink and receive inspiration.</a:t>
            </a:r>
          </a:p>
        </p:txBody>
      </p:sp>
    </p:spTree>
    <p:extLst>
      <p:ext uri="{BB962C8B-B14F-4D97-AF65-F5344CB8AC3E}">
        <p14:creationId xmlns:p14="http://schemas.microsoft.com/office/powerpoint/2010/main" val="181352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Corinth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306790-4FE6-4C2D-8DF3-8A4EDF0E4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2" y="1600200"/>
            <a:ext cx="7162800" cy="47244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0E5629F-FD4B-4307-93CB-8B9CFD63EA45}"/>
              </a:ext>
            </a:extLst>
          </p:cNvPr>
          <p:cNvSpPr/>
          <p:nvPr/>
        </p:nvSpPr>
        <p:spPr>
          <a:xfrm>
            <a:off x="5942012" y="4580878"/>
            <a:ext cx="6096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2A4A4-581E-415C-A31A-41EB440CF153}"/>
              </a:ext>
            </a:extLst>
          </p:cNvPr>
          <p:cNvSpPr txBox="1"/>
          <p:nvPr/>
        </p:nvSpPr>
        <p:spPr>
          <a:xfrm>
            <a:off x="7774402" y="4385608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“Corinth bema and </a:t>
            </a:r>
            <a:r>
              <a:rPr lang="en-US" sz="2000" dirty="0" err="1">
                <a:solidFill>
                  <a:schemeClr val="tx2"/>
                </a:solidFill>
              </a:rPr>
              <a:t>Acrocorinth</a:t>
            </a:r>
            <a:r>
              <a:rPr lang="en-US" sz="2000" dirty="0">
                <a:solidFill>
                  <a:schemeClr val="tx2"/>
                </a:solidFill>
              </a:rPr>
              <a:t>.” The bema (also called the “tribunal” or “judicial bench”) is the structure in the left half of the picture. Acts 18:12-17 when Paul was brought before Gallio.</a:t>
            </a:r>
          </a:p>
        </p:txBody>
      </p:sp>
      <p:pic>
        <p:nvPicPr>
          <p:cNvPr id="3" name="Picture 2" descr="A stone wall with a mountain in the background&#10;&#10;Description automatically generated">
            <a:extLst>
              <a:ext uri="{FF2B5EF4-FFF2-40B4-BE49-F238E27FC236}">
                <a16:creationId xmlns:a16="http://schemas.microsoft.com/office/drawing/2014/main" id="{1EEA1B29-0A92-2510-035F-94779E96F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11" y="1428544"/>
            <a:ext cx="3886199" cy="291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4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Corinth </a:t>
            </a:r>
            <a:r>
              <a:rPr lang="en-US" dirty="0" err="1"/>
              <a:t>Korinthiazesthai</a:t>
            </a:r>
            <a:r>
              <a:rPr lang="en-US" dirty="0"/>
              <a:t> (</a:t>
            </a:r>
            <a:r>
              <a:rPr lang="en-US" dirty="0" err="1"/>
              <a:t>Corinthia</a:t>
            </a:r>
            <a:r>
              <a:rPr lang="en-US" dirty="0"/>
              <a:t>-zest-hi)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2A4A4-581E-415C-A31A-41EB440CF153}"/>
              </a:ext>
            </a:extLst>
          </p:cNvPr>
          <p:cNvSpPr txBox="1"/>
          <p:nvPr/>
        </p:nvSpPr>
        <p:spPr>
          <a:xfrm>
            <a:off x="608012" y="1981200"/>
            <a:ext cx="1097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</a:rPr>
              <a:t>Korinthiazesthai</a:t>
            </a:r>
            <a:r>
              <a:rPr lang="en-US" sz="2000" dirty="0">
                <a:solidFill>
                  <a:schemeClr val="tx2"/>
                </a:solidFill>
              </a:rPr>
              <a:t> (</a:t>
            </a:r>
            <a:r>
              <a:rPr lang="en-US" sz="2000" dirty="0" err="1">
                <a:solidFill>
                  <a:schemeClr val="tx2"/>
                </a:solidFill>
              </a:rPr>
              <a:t>Corinthia</a:t>
            </a:r>
            <a:r>
              <a:rPr lang="en-US" sz="2000" dirty="0">
                <a:solidFill>
                  <a:schemeClr val="tx2"/>
                </a:solidFill>
              </a:rPr>
              <a:t>-zest-hi)</a:t>
            </a:r>
          </a:p>
          <a:p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19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Corinth </a:t>
            </a:r>
            <a:r>
              <a:rPr lang="en-US" dirty="0" err="1"/>
              <a:t>Korinthiazesthai</a:t>
            </a:r>
            <a:r>
              <a:rPr lang="en-US" dirty="0"/>
              <a:t> (</a:t>
            </a:r>
            <a:r>
              <a:rPr lang="en-US" dirty="0" err="1"/>
              <a:t>Corinthia</a:t>
            </a:r>
            <a:r>
              <a:rPr lang="en-US" dirty="0"/>
              <a:t>-zest-hi)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2A4A4-581E-415C-A31A-41EB440CF153}"/>
              </a:ext>
            </a:extLst>
          </p:cNvPr>
          <p:cNvSpPr txBox="1"/>
          <p:nvPr/>
        </p:nvSpPr>
        <p:spPr>
          <a:xfrm>
            <a:off x="608012" y="1981200"/>
            <a:ext cx="10972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</a:rPr>
              <a:t>Korinthiazesthai</a:t>
            </a:r>
            <a:r>
              <a:rPr lang="en-US" sz="2000" dirty="0">
                <a:solidFill>
                  <a:schemeClr val="tx2"/>
                </a:solidFill>
              </a:rPr>
              <a:t> (</a:t>
            </a:r>
            <a:r>
              <a:rPr lang="en-US" sz="2000" dirty="0" err="1">
                <a:solidFill>
                  <a:schemeClr val="tx2"/>
                </a:solidFill>
              </a:rPr>
              <a:t>Corinthia</a:t>
            </a:r>
            <a:r>
              <a:rPr lang="en-US" sz="2000" dirty="0">
                <a:solidFill>
                  <a:schemeClr val="tx2"/>
                </a:solidFill>
              </a:rPr>
              <a:t>-zest-hi)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To live like a Corinthian (to live immorally and drunk)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Worship of many gods; Egyptian, Roman, and Greek</a:t>
            </a:r>
          </a:p>
          <a:p>
            <a:pPr lvl="2"/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9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Corinth </a:t>
            </a:r>
            <a:r>
              <a:rPr lang="en-US" dirty="0" err="1"/>
              <a:t>Korinthiazesthai</a:t>
            </a:r>
            <a:r>
              <a:rPr lang="en-US" dirty="0"/>
              <a:t> (</a:t>
            </a:r>
            <a:r>
              <a:rPr lang="en-US" dirty="0" err="1"/>
              <a:t>Corinthia</a:t>
            </a:r>
            <a:r>
              <a:rPr lang="en-US" dirty="0"/>
              <a:t>-zest-hi)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2A4A4-581E-415C-A31A-41EB440CF153}"/>
              </a:ext>
            </a:extLst>
          </p:cNvPr>
          <p:cNvSpPr txBox="1"/>
          <p:nvPr/>
        </p:nvSpPr>
        <p:spPr>
          <a:xfrm>
            <a:off x="608012" y="1981200"/>
            <a:ext cx="1097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</a:rPr>
              <a:t>Korinthiazesthai</a:t>
            </a:r>
            <a:r>
              <a:rPr lang="en-US" sz="2000" dirty="0">
                <a:solidFill>
                  <a:schemeClr val="tx2"/>
                </a:solidFill>
              </a:rPr>
              <a:t> (</a:t>
            </a:r>
            <a:r>
              <a:rPr lang="en-US" sz="2000" dirty="0" err="1">
                <a:solidFill>
                  <a:schemeClr val="tx2"/>
                </a:solidFill>
              </a:rPr>
              <a:t>Corinthia</a:t>
            </a:r>
            <a:r>
              <a:rPr lang="en-US" sz="2000" dirty="0">
                <a:solidFill>
                  <a:schemeClr val="tx2"/>
                </a:solidFill>
              </a:rPr>
              <a:t>-zest-hi)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To live like a Corinthian (to live immorally and drunk)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Worship of many gods; Egyptian, Roman, and Greek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Aphrodite, goddess of love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2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Corinth </a:t>
            </a:r>
            <a:r>
              <a:rPr lang="en-US" dirty="0" err="1"/>
              <a:t>Korinthiazesthai</a:t>
            </a:r>
            <a:r>
              <a:rPr lang="en-US" dirty="0"/>
              <a:t> (</a:t>
            </a:r>
            <a:r>
              <a:rPr lang="en-US" dirty="0" err="1"/>
              <a:t>Corinthia</a:t>
            </a:r>
            <a:r>
              <a:rPr lang="en-US" dirty="0"/>
              <a:t>-zest-hi)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2A4A4-581E-415C-A31A-41EB440CF153}"/>
              </a:ext>
            </a:extLst>
          </p:cNvPr>
          <p:cNvSpPr txBox="1"/>
          <p:nvPr/>
        </p:nvSpPr>
        <p:spPr>
          <a:xfrm>
            <a:off x="608012" y="1981200"/>
            <a:ext cx="10972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</a:rPr>
              <a:t>Korinthiazesthai</a:t>
            </a:r>
            <a:r>
              <a:rPr lang="en-US" sz="2000" dirty="0">
                <a:solidFill>
                  <a:schemeClr val="tx2"/>
                </a:solidFill>
              </a:rPr>
              <a:t> (</a:t>
            </a:r>
            <a:r>
              <a:rPr lang="en-US" sz="2000" dirty="0" err="1">
                <a:solidFill>
                  <a:schemeClr val="tx2"/>
                </a:solidFill>
              </a:rPr>
              <a:t>Corinthia</a:t>
            </a:r>
            <a:r>
              <a:rPr lang="en-US" sz="2000" dirty="0">
                <a:solidFill>
                  <a:schemeClr val="tx2"/>
                </a:solidFill>
              </a:rPr>
              <a:t>-zest-hi)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To live like a Corinthian (to live immorally and drunk)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Worship of many gods; Egyptian, Roman, and Greek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Aphrodite, goddess of love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</a:rPr>
              <a:t>Asklepios</a:t>
            </a:r>
            <a:r>
              <a:rPr lang="en-US" sz="2000" dirty="0">
                <a:solidFill>
                  <a:schemeClr val="tx2"/>
                </a:solidFill>
              </a:rPr>
              <a:t>, god of healing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4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Paul in Corinthians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140943-EA13-4426-93AC-4EF75FB52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882" y="1803402"/>
            <a:ext cx="6628129" cy="4292598"/>
          </a:xfrm>
          <a:prstGeom prst="rect">
            <a:avLst/>
          </a:prstGeom>
          <a:noFill/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06E96BB-A85F-40A4-A6EB-3D1FEC849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Acts 18:1-4, 7-16</a:t>
            </a:r>
          </a:p>
        </p:txBody>
      </p:sp>
    </p:spTree>
    <p:extLst>
      <p:ext uri="{BB962C8B-B14F-4D97-AF65-F5344CB8AC3E}">
        <p14:creationId xmlns:p14="http://schemas.microsoft.com/office/powerpoint/2010/main" val="236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Corinth </a:t>
            </a:r>
            <a:r>
              <a:rPr lang="en-US" dirty="0" err="1"/>
              <a:t>Korinthiazesthai</a:t>
            </a:r>
            <a:r>
              <a:rPr lang="en-US" dirty="0"/>
              <a:t> (</a:t>
            </a:r>
            <a:r>
              <a:rPr lang="en-US" dirty="0" err="1"/>
              <a:t>Corinthia</a:t>
            </a:r>
            <a:r>
              <a:rPr lang="en-US" dirty="0"/>
              <a:t>-zest-hi)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2A4A4-581E-415C-A31A-41EB440CF153}"/>
              </a:ext>
            </a:extLst>
          </p:cNvPr>
          <p:cNvSpPr txBox="1"/>
          <p:nvPr/>
        </p:nvSpPr>
        <p:spPr>
          <a:xfrm>
            <a:off x="608012" y="1981200"/>
            <a:ext cx="10972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</a:rPr>
              <a:t>Korinthiazesthai</a:t>
            </a:r>
            <a:r>
              <a:rPr lang="en-US" sz="2000" dirty="0">
                <a:solidFill>
                  <a:schemeClr val="tx2"/>
                </a:solidFill>
              </a:rPr>
              <a:t> (</a:t>
            </a:r>
            <a:r>
              <a:rPr lang="en-US" sz="2000" dirty="0" err="1">
                <a:solidFill>
                  <a:schemeClr val="tx2"/>
                </a:solidFill>
              </a:rPr>
              <a:t>Corinthia</a:t>
            </a:r>
            <a:r>
              <a:rPr lang="en-US" sz="2000" dirty="0">
                <a:solidFill>
                  <a:schemeClr val="tx2"/>
                </a:solidFill>
              </a:rPr>
              <a:t>-zest-hi)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To live like a Corinthian (to live immorally and drunk)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Worship of many gods; Egyptian, Roman, and Greek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Aphrodite, goddess of love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</a:rPr>
              <a:t>Asklepios</a:t>
            </a:r>
            <a:r>
              <a:rPr lang="en-US" sz="2000" dirty="0">
                <a:solidFill>
                  <a:schemeClr val="tx2"/>
                </a:solidFill>
              </a:rPr>
              <a:t>, god of healing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</a:rPr>
              <a:t>Peirene</a:t>
            </a:r>
            <a:r>
              <a:rPr lang="en-US" sz="2000" dirty="0">
                <a:solidFill>
                  <a:schemeClr val="tx2"/>
                </a:solidFill>
              </a:rPr>
              <a:t>, not a goddess, is that she was a nymph who became a spring because of her tears shed in lamentation for her son’s death, who was unintentionally killed by Artemis (Roman Diana).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7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Corinth </a:t>
            </a:r>
            <a:r>
              <a:rPr lang="en-US" dirty="0" err="1"/>
              <a:t>Korinthiazesthai</a:t>
            </a:r>
            <a:r>
              <a:rPr lang="en-US" dirty="0"/>
              <a:t> (</a:t>
            </a:r>
            <a:r>
              <a:rPr lang="en-US" dirty="0" err="1"/>
              <a:t>Corinthia</a:t>
            </a:r>
            <a:r>
              <a:rPr lang="en-US" dirty="0"/>
              <a:t>-zest-hi)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2A4A4-581E-415C-A31A-41EB440CF153}"/>
              </a:ext>
            </a:extLst>
          </p:cNvPr>
          <p:cNvSpPr txBox="1"/>
          <p:nvPr/>
        </p:nvSpPr>
        <p:spPr>
          <a:xfrm>
            <a:off x="608012" y="1981200"/>
            <a:ext cx="10972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</a:rPr>
              <a:t>Korinthiazesthai</a:t>
            </a:r>
            <a:r>
              <a:rPr lang="en-US" sz="2000" dirty="0">
                <a:solidFill>
                  <a:schemeClr val="tx2"/>
                </a:solidFill>
              </a:rPr>
              <a:t> (</a:t>
            </a:r>
            <a:r>
              <a:rPr lang="en-US" sz="2000" dirty="0" err="1">
                <a:solidFill>
                  <a:schemeClr val="tx2"/>
                </a:solidFill>
              </a:rPr>
              <a:t>Corinthia</a:t>
            </a:r>
            <a:r>
              <a:rPr lang="en-US" sz="2000" dirty="0">
                <a:solidFill>
                  <a:schemeClr val="tx2"/>
                </a:solidFill>
              </a:rPr>
              <a:t>-zest-hi)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To live like a Corinthian (to live immorally and drunk)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Worship of many gods; Egyptian, Roman, and Greek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Aphrodite, goddess of love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</a:rPr>
              <a:t>Asklepios</a:t>
            </a:r>
            <a:r>
              <a:rPr lang="en-US" sz="2000" dirty="0">
                <a:solidFill>
                  <a:schemeClr val="tx2"/>
                </a:solidFill>
              </a:rPr>
              <a:t>, god of healing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</a:rPr>
              <a:t>Peirene</a:t>
            </a:r>
            <a:r>
              <a:rPr lang="en-US" sz="2000" dirty="0">
                <a:solidFill>
                  <a:schemeClr val="tx2"/>
                </a:solidFill>
              </a:rPr>
              <a:t>, not a goddess, is that she was a  nymph who became a spring because of her tears shed in lamentation for her son’s death, who was unintentionally killed by Artemis (Roman Diana).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Acts 18:4 reveals a Jewish synagogue</a:t>
            </a:r>
          </a:p>
        </p:txBody>
      </p:sp>
    </p:spTree>
    <p:extLst>
      <p:ext uri="{BB962C8B-B14F-4D97-AF65-F5344CB8AC3E}">
        <p14:creationId xmlns:p14="http://schemas.microsoft.com/office/powerpoint/2010/main" val="361667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Corinth </a:t>
            </a:r>
            <a:r>
              <a:rPr lang="en-US" dirty="0" err="1"/>
              <a:t>Korinthiazesthai</a:t>
            </a:r>
            <a:r>
              <a:rPr lang="en-US" dirty="0"/>
              <a:t> (</a:t>
            </a:r>
            <a:r>
              <a:rPr lang="en-US" dirty="0" err="1"/>
              <a:t>Corinthia</a:t>
            </a:r>
            <a:r>
              <a:rPr lang="en-US" dirty="0"/>
              <a:t>-zest-hi)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2A4A4-581E-415C-A31A-41EB440CF153}"/>
              </a:ext>
            </a:extLst>
          </p:cNvPr>
          <p:cNvSpPr txBox="1"/>
          <p:nvPr/>
        </p:nvSpPr>
        <p:spPr>
          <a:xfrm>
            <a:off x="608012" y="1981200"/>
            <a:ext cx="10972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</a:rPr>
              <a:t>Korinthiazesthai</a:t>
            </a:r>
            <a:r>
              <a:rPr lang="en-US" sz="2000" dirty="0">
                <a:solidFill>
                  <a:schemeClr val="tx2"/>
                </a:solidFill>
              </a:rPr>
              <a:t> (</a:t>
            </a:r>
            <a:r>
              <a:rPr lang="en-US" sz="2000" dirty="0" err="1">
                <a:solidFill>
                  <a:schemeClr val="tx2"/>
                </a:solidFill>
              </a:rPr>
              <a:t>Corinthia</a:t>
            </a:r>
            <a:r>
              <a:rPr lang="en-US" sz="2000" dirty="0">
                <a:solidFill>
                  <a:schemeClr val="tx2"/>
                </a:solidFill>
              </a:rPr>
              <a:t>-zest-hi)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To live like a Corinthian (to live immorally and drunk)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Worship of many gods; Egyptian, Roman, and Greek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Aphrodite, goddess of love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</a:rPr>
              <a:t>Asklepios</a:t>
            </a:r>
            <a:r>
              <a:rPr lang="en-US" sz="2000" dirty="0">
                <a:solidFill>
                  <a:schemeClr val="tx2"/>
                </a:solidFill>
              </a:rPr>
              <a:t>, god of healing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</a:rPr>
              <a:t>Peirene</a:t>
            </a:r>
            <a:r>
              <a:rPr lang="en-US" sz="2000" dirty="0">
                <a:solidFill>
                  <a:schemeClr val="tx2"/>
                </a:solidFill>
              </a:rPr>
              <a:t>, not a goddess, is that she was a  nymph who became a spring because of her tears shed in lamentation for her son’s death, who was unintentionally killed by Artemis (Roman Diana).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Acts 18:4 reveals a Jewish synagogue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</a:rPr>
              <a:t>Aelian</a:t>
            </a:r>
            <a:r>
              <a:rPr lang="en-US" sz="2000" dirty="0">
                <a:solidFill>
                  <a:schemeClr val="tx2"/>
                </a:solidFill>
              </a:rPr>
              <a:t>, If ever a Corinthian was written into a play the actor would play drunk</a:t>
            </a:r>
          </a:p>
        </p:txBody>
      </p:sp>
    </p:spTree>
    <p:extLst>
      <p:ext uri="{BB962C8B-B14F-4D97-AF65-F5344CB8AC3E}">
        <p14:creationId xmlns:p14="http://schemas.microsoft.com/office/powerpoint/2010/main" val="215967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Corinth Paul’s Inspired Writings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65FE71-6FAB-3D06-60BF-8912F3A25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Explain 1 Corinthians 9:24-27.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2A4A4-581E-415C-A31A-41EB440CF153}"/>
              </a:ext>
            </a:extLst>
          </p:cNvPr>
          <p:cNvSpPr txBox="1"/>
          <p:nvPr/>
        </p:nvSpPr>
        <p:spPr>
          <a:xfrm>
            <a:off x="1218883" y="1803400"/>
            <a:ext cx="477395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46888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028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Corinth Paul’s Inspired Writings (1 Cor. 9:24-27)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2A4A4-581E-415C-A31A-41EB440CF153}"/>
              </a:ext>
            </a:extLst>
          </p:cNvPr>
          <p:cNvSpPr txBox="1"/>
          <p:nvPr/>
        </p:nvSpPr>
        <p:spPr>
          <a:xfrm>
            <a:off x="1218883" y="1803400"/>
            <a:ext cx="477395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46888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/>
              <a:t>Isthmian Games</a:t>
            </a:r>
          </a:p>
          <a:p>
            <a:pPr marL="342900" indent="-246888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/>
              <a:t>Chariot races, men only</a:t>
            </a:r>
          </a:p>
          <a:p>
            <a:pPr marL="342900" indent="-246888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/>
              <a:t>Pankration, men only</a:t>
            </a:r>
          </a:p>
          <a:p>
            <a:pPr marL="342900" indent="-246888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/>
              <a:t>Wrestling, men only</a:t>
            </a:r>
          </a:p>
          <a:p>
            <a:pPr marL="342900" indent="-246888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/>
              <a:t>Musical and poetical contests, in which women were allowed to compete.</a:t>
            </a:r>
          </a:p>
          <a:p>
            <a:pPr marL="342900" indent="-246888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/>
              <a:t>Boxing, men only</a:t>
            </a:r>
          </a:p>
          <a:p>
            <a:pPr marL="342900" indent="-246888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/>
              <a:t>Winners of the games received a crown of wilted vegetables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9D5EB2-F16C-4BF6-8964-D8390FFE6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366" y="1803400"/>
            <a:ext cx="4235196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958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Corinth Paul’s Inspired Writings 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7CE31F-4624-9B1D-C487-A48348243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item is mentioned in 1 Cor. 13:12 and recorded in NKJ/ASV 2 Cor. 3:18?</a:t>
            </a:r>
          </a:p>
        </p:txBody>
      </p:sp>
    </p:spTree>
    <p:extLst>
      <p:ext uri="{BB962C8B-B14F-4D97-AF65-F5344CB8AC3E}">
        <p14:creationId xmlns:p14="http://schemas.microsoft.com/office/powerpoint/2010/main" val="265089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2" y="431800"/>
            <a:ext cx="9980929" cy="1168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Corinth Paul’s Inspired Writings (1Cor. 13:12; 2Cor. 3:18)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2A4A4-581E-415C-A31A-41EB440CF153}"/>
              </a:ext>
            </a:extLst>
          </p:cNvPr>
          <p:cNvSpPr txBox="1"/>
          <p:nvPr/>
        </p:nvSpPr>
        <p:spPr>
          <a:xfrm>
            <a:off x="1218883" y="1803400"/>
            <a:ext cx="477395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46888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/>
              <a:t>Corinth was highly prized for their bronze manufacturing. To include high valued mirrors.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1E431C-AB8A-43E8-9519-2672C2FFD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33" y="1803400"/>
            <a:ext cx="4238909" cy="426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1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Corinth Paul’s Inspired Writings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EFDCF-6F6D-3057-E51E-FA28EA7E1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 Corinthians 12:12-26 Paul speaks of one body with many members. </a:t>
            </a:r>
          </a:p>
        </p:txBody>
      </p:sp>
    </p:spTree>
    <p:extLst>
      <p:ext uri="{BB962C8B-B14F-4D97-AF65-F5344CB8AC3E}">
        <p14:creationId xmlns:p14="http://schemas.microsoft.com/office/powerpoint/2010/main" val="385913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2" y="431800"/>
            <a:ext cx="9980929" cy="1168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Corinth Paul’s Inspired Writings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2A4A4-581E-415C-A31A-41EB440CF153}"/>
              </a:ext>
            </a:extLst>
          </p:cNvPr>
          <p:cNvSpPr txBox="1"/>
          <p:nvPr/>
        </p:nvSpPr>
        <p:spPr>
          <a:xfrm>
            <a:off x="1218883" y="1803400"/>
            <a:ext cx="477395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400" dirty="0" err="1"/>
              <a:t>Asklepios</a:t>
            </a: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45A161-CC36-4202-BA23-13F2421BC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2" y="1803400"/>
            <a:ext cx="510539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5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45A161-CC36-4202-BA23-13F2421BC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2" y="304800"/>
            <a:ext cx="115824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7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Paul in Corinthians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140943-EA13-4426-93AC-4EF75FB52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882" y="1803402"/>
            <a:ext cx="6628129" cy="4292598"/>
          </a:xfrm>
          <a:prstGeom prst="rect">
            <a:avLst/>
          </a:prstGeom>
          <a:noFill/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06E96BB-A85F-40A4-A6EB-3D1FEC849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In Corinth after 49AD</a:t>
            </a:r>
            <a:br>
              <a:rPr lang="en-US" dirty="0"/>
            </a:br>
            <a:r>
              <a:rPr lang="en-US" dirty="0"/>
              <a:t>Claudius expelled Jews from Rome </a:t>
            </a:r>
          </a:p>
          <a:p>
            <a:pPr marL="0" indent="0">
              <a:buNone/>
            </a:pPr>
            <a:r>
              <a:rPr lang="en-US" dirty="0"/>
              <a:t>Acts 18:7-16</a:t>
            </a:r>
          </a:p>
        </p:txBody>
      </p:sp>
      <p:pic>
        <p:nvPicPr>
          <p:cNvPr id="5" name="Picture 4" descr="A statue of a person&#10;&#10;Description automatically generated">
            <a:extLst>
              <a:ext uri="{FF2B5EF4-FFF2-40B4-BE49-F238E27FC236}">
                <a16:creationId xmlns:a16="http://schemas.microsoft.com/office/drawing/2014/main" id="{4510077A-A826-B202-257B-C267D2716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212" y="2701226"/>
            <a:ext cx="1981200" cy="232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2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2" y="431800"/>
            <a:ext cx="9980929" cy="1168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Corinth Paul’s Inspired Writings (1Cor.12:12-17)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2A4A4-581E-415C-A31A-41EB440CF153}"/>
              </a:ext>
            </a:extLst>
          </p:cNvPr>
          <p:cNvSpPr txBox="1"/>
          <p:nvPr/>
        </p:nvSpPr>
        <p:spPr>
          <a:xfrm>
            <a:off x="1218883" y="1803400"/>
            <a:ext cx="477395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400" dirty="0" err="1"/>
              <a:t>Asklepios</a:t>
            </a:r>
            <a:r>
              <a:rPr lang="en-US" sz="2400" dirty="0"/>
              <a:t> </a:t>
            </a:r>
          </a:p>
          <a:p>
            <a:pPr indent="-246888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/>
              <a:t>Clay copies of arms, and other body parts. Petitioners would have casts made of their afflicted parts and that were hung around the temple.</a:t>
            </a:r>
          </a:p>
          <a:p>
            <a:pPr indent="-246888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45A161-CC36-4202-BA23-13F2421BC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2" y="1803400"/>
            <a:ext cx="510539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Lesson Schedule for the Corinthian Letters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061F4-C751-3A35-6483-3B5E37DC8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622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Lesson 5</a:t>
            </a:r>
            <a:br>
              <a:rPr lang="en-US" dirty="0"/>
            </a:br>
            <a:r>
              <a:rPr lang="en-US" dirty="0"/>
              <a:t>Humility in Worship</a:t>
            </a:r>
            <a:br>
              <a:rPr lang="en-US" dirty="0"/>
            </a:br>
            <a:r>
              <a:rPr lang="en-US" dirty="0"/>
              <a:t>(1 Cor. 11)</a:t>
            </a:r>
          </a:p>
          <a:p>
            <a:pPr marL="0" indent="0">
              <a:buNone/>
            </a:pPr>
            <a:r>
              <a:rPr lang="en-US" dirty="0"/>
              <a:t>Lesson 6 </a:t>
            </a:r>
            <a:br>
              <a:rPr lang="en-US" dirty="0"/>
            </a:br>
            <a:r>
              <a:rPr lang="en-US" dirty="0"/>
              <a:t>Spiritual Gits and Spiritual People</a:t>
            </a:r>
            <a:br>
              <a:rPr lang="en-US" dirty="0"/>
            </a:br>
            <a:r>
              <a:rPr lang="en-US" dirty="0"/>
              <a:t>(1 Cor. 12-14, 16, 2 Cor. 8-9)</a:t>
            </a:r>
          </a:p>
          <a:p>
            <a:pPr marL="0" indent="0">
              <a:buNone/>
            </a:pPr>
            <a:r>
              <a:rPr lang="en-US" dirty="0"/>
              <a:t>Lesson 7</a:t>
            </a:r>
            <a:br>
              <a:rPr lang="en-US" dirty="0"/>
            </a:br>
            <a:r>
              <a:rPr lang="en-US" dirty="0"/>
              <a:t>Resurrection of Believers</a:t>
            </a:r>
            <a:br>
              <a:rPr lang="en-US" dirty="0"/>
            </a:br>
            <a:r>
              <a:rPr lang="en-US" dirty="0"/>
              <a:t>(1 Cor. 15)</a:t>
            </a:r>
          </a:p>
          <a:p>
            <a:pPr marL="0" indent="0">
              <a:buNone/>
            </a:pPr>
            <a:r>
              <a:rPr lang="en-US" dirty="0"/>
              <a:t>Lesson 8</a:t>
            </a:r>
            <a:br>
              <a:rPr lang="en-US" dirty="0"/>
            </a:br>
            <a:r>
              <a:rPr lang="en-US" dirty="0"/>
              <a:t>Paul’s view of the Ministry</a:t>
            </a:r>
            <a:br>
              <a:rPr lang="en-US" dirty="0"/>
            </a:br>
            <a:r>
              <a:rPr lang="en-US" dirty="0"/>
              <a:t>(2 Cor. </a:t>
            </a:r>
            <a:r>
              <a:rPr lang="en-US"/>
              <a:t>3-6).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933410-3C81-1133-C417-44686519F7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622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Lesson 1 </a:t>
            </a:r>
            <a:br>
              <a:rPr lang="en-US" dirty="0"/>
            </a:br>
            <a:r>
              <a:rPr lang="en-US" dirty="0"/>
              <a:t>Why should Corinthians listen to Paul?</a:t>
            </a:r>
            <a:br>
              <a:rPr lang="en-US" dirty="0"/>
            </a:br>
            <a:r>
              <a:rPr lang="en-US" dirty="0"/>
              <a:t>(2 Cor. 10-13:10)</a:t>
            </a:r>
          </a:p>
          <a:p>
            <a:pPr marL="0" indent="0">
              <a:buNone/>
            </a:pPr>
            <a:r>
              <a:rPr lang="en-US" dirty="0"/>
              <a:t>Lesson 2 </a:t>
            </a:r>
            <a:br>
              <a:rPr lang="en-US" dirty="0"/>
            </a:br>
            <a:r>
              <a:rPr lang="en-US" dirty="0"/>
              <a:t>Division in the Church</a:t>
            </a:r>
            <a:br>
              <a:rPr lang="en-US" dirty="0"/>
            </a:br>
            <a:r>
              <a:rPr lang="en-US" dirty="0"/>
              <a:t>(1 Cor. 1-4)</a:t>
            </a:r>
          </a:p>
          <a:p>
            <a:pPr marL="0" indent="0">
              <a:buNone/>
            </a:pPr>
            <a:r>
              <a:rPr lang="en-US" dirty="0"/>
              <a:t>Lesson 3</a:t>
            </a:r>
            <a:br>
              <a:rPr lang="en-US" dirty="0"/>
            </a:br>
            <a:r>
              <a:rPr lang="en-US" dirty="0"/>
              <a:t>Lack of Discipline</a:t>
            </a:r>
            <a:br>
              <a:rPr lang="en-US" dirty="0"/>
            </a:br>
            <a:r>
              <a:rPr lang="en-US" dirty="0"/>
              <a:t>(1 Cor 5-7)</a:t>
            </a:r>
          </a:p>
          <a:p>
            <a:pPr marL="0" indent="0">
              <a:buNone/>
            </a:pPr>
            <a:r>
              <a:rPr lang="en-US" dirty="0"/>
              <a:t>Lesson 4 </a:t>
            </a:r>
            <a:br>
              <a:rPr lang="en-US" dirty="0"/>
            </a:br>
            <a:r>
              <a:rPr lang="en-US" dirty="0"/>
              <a:t>Conduct and Idolatry</a:t>
            </a:r>
            <a:br>
              <a:rPr lang="en-US" dirty="0"/>
            </a:br>
            <a:r>
              <a:rPr lang="en-US" dirty="0"/>
              <a:t>(1 Cor 8-10)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72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Paul in Corinthians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140943-EA13-4426-93AC-4EF75FB52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882" y="1803402"/>
            <a:ext cx="6628129" cy="4292598"/>
          </a:xfrm>
          <a:prstGeom prst="rect">
            <a:avLst/>
          </a:prstGeom>
          <a:noFill/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06E96BB-A85F-40A4-A6EB-3D1FEC849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In Corinth after 49AD</a:t>
            </a:r>
            <a:br>
              <a:rPr lang="en-US" dirty="0"/>
            </a:br>
            <a:r>
              <a:rPr lang="en-US" dirty="0"/>
              <a:t>Claudius expelled Jews from Rome </a:t>
            </a:r>
          </a:p>
          <a:p>
            <a:pPr marL="0" indent="0">
              <a:buNone/>
            </a:pPr>
            <a:r>
              <a:rPr lang="en-US" dirty="0"/>
              <a:t>Gallio served as proconsul from 51-52AD</a:t>
            </a:r>
          </a:p>
        </p:txBody>
      </p:sp>
      <p:pic>
        <p:nvPicPr>
          <p:cNvPr id="5" name="Picture 4" descr="A statue of a person&#10;&#10;Description automatically generated">
            <a:extLst>
              <a:ext uri="{FF2B5EF4-FFF2-40B4-BE49-F238E27FC236}">
                <a16:creationId xmlns:a16="http://schemas.microsoft.com/office/drawing/2014/main" id="{F9D67969-F0D2-4F57-5565-27BAC33E0D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612" y="3657599"/>
            <a:ext cx="1893097" cy="231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8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Paul in Corinthians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140943-EA13-4426-93AC-4EF75FB52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882" y="1803402"/>
            <a:ext cx="6628129" cy="4292598"/>
          </a:xfrm>
          <a:prstGeom prst="rect">
            <a:avLst/>
          </a:prstGeom>
          <a:noFill/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06E96BB-A85F-40A4-A6EB-3D1FEC849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In Corinth after 49AD</a:t>
            </a:r>
            <a:br>
              <a:rPr lang="en-US" dirty="0"/>
            </a:br>
            <a:r>
              <a:rPr lang="en-US" dirty="0"/>
              <a:t>Claudius expelled Jews from Rome (Acts 18)</a:t>
            </a:r>
          </a:p>
          <a:p>
            <a:pPr marL="0" indent="0">
              <a:buNone/>
            </a:pPr>
            <a:r>
              <a:rPr lang="en-US" dirty="0"/>
              <a:t>Gallio served as proconsul from 51-52AD</a:t>
            </a:r>
          </a:p>
          <a:p>
            <a:pPr marL="0" indent="0"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letter approx. 52-55AD (1 Cor. 5:9)</a:t>
            </a:r>
          </a:p>
        </p:txBody>
      </p:sp>
    </p:spTree>
    <p:extLst>
      <p:ext uri="{BB962C8B-B14F-4D97-AF65-F5344CB8AC3E}">
        <p14:creationId xmlns:p14="http://schemas.microsoft.com/office/powerpoint/2010/main" val="403020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Paul in Corinthians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140943-EA13-4426-93AC-4EF75FB52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882" y="1803402"/>
            <a:ext cx="6628129" cy="4292598"/>
          </a:xfrm>
          <a:prstGeom prst="rect">
            <a:avLst/>
          </a:prstGeom>
          <a:noFill/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06E96BB-A85F-40A4-A6EB-3D1FEC849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In Corinth after 49AD</a:t>
            </a:r>
            <a:br>
              <a:rPr lang="en-US" dirty="0"/>
            </a:br>
            <a:r>
              <a:rPr lang="en-US" dirty="0"/>
              <a:t>Claudius expelled Jews from Rome (Acts 18)</a:t>
            </a:r>
          </a:p>
          <a:p>
            <a:pPr marL="0" indent="0">
              <a:buNone/>
            </a:pPr>
            <a:r>
              <a:rPr lang="en-US" dirty="0"/>
              <a:t>Gallio served as proconsul from 51-52AD</a:t>
            </a:r>
          </a:p>
          <a:p>
            <a:pPr marL="0" indent="0"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letter approx. 52-55AD (1 Cor. 5:9)</a:t>
            </a:r>
          </a:p>
          <a:p>
            <a:pPr marL="0" indent="0">
              <a:buNone/>
            </a:pPr>
            <a:r>
              <a:rPr lang="en-US" dirty="0"/>
              <a:t>1 Corinthians approx. 55 AD</a:t>
            </a:r>
          </a:p>
        </p:txBody>
      </p:sp>
    </p:spTree>
    <p:extLst>
      <p:ext uri="{BB962C8B-B14F-4D97-AF65-F5344CB8AC3E}">
        <p14:creationId xmlns:p14="http://schemas.microsoft.com/office/powerpoint/2010/main" val="69886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Paul in Corinthians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140943-EA13-4426-93AC-4EF75FB52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882" y="1803402"/>
            <a:ext cx="6628129" cy="4292598"/>
          </a:xfrm>
          <a:prstGeom prst="rect">
            <a:avLst/>
          </a:prstGeom>
          <a:noFill/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06E96BB-A85F-40A4-A6EB-3D1FEC849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In Corinth after 49AD</a:t>
            </a:r>
            <a:br>
              <a:rPr lang="en-US" dirty="0"/>
            </a:br>
            <a:r>
              <a:rPr lang="en-US" dirty="0"/>
              <a:t>Claudius expelled Jews from Rome (Acts 18)</a:t>
            </a:r>
          </a:p>
          <a:p>
            <a:pPr marL="0" indent="0">
              <a:buNone/>
            </a:pPr>
            <a:r>
              <a:rPr lang="en-US" dirty="0"/>
              <a:t>Gallio served as proconsul from 51-52AD</a:t>
            </a:r>
          </a:p>
          <a:p>
            <a:pPr marL="0" indent="0"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letter approx. 52-55AD (1 Cor. 5:9)</a:t>
            </a:r>
          </a:p>
          <a:p>
            <a:pPr marL="0" indent="0">
              <a:buNone/>
            </a:pPr>
            <a:r>
              <a:rPr lang="en-US" dirty="0"/>
              <a:t>1 Corinthians approx. 55 AD</a:t>
            </a:r>
          </a:p>
          <a:p>
            <a:pPr marL="0" indent="0">
              <a:buNone/>
            </a:pPr>
            <a:r>
              <a:rPr lang="en-US" dirty="0"/>
              <a:t>Another lost letter?</a:t>
            </a:r>
            <a:br>
              <a:rPr lang="en-US" dirty="0"/>
            </a:br>
            <a:r>
              <a:rPr lang="en-US" dirty="0"/>
              <a:t>(2 Cor. 2:3–4; 7:8, 12) </a:t>
            </a:r>
          </a:p>
        </p:txBody>
      </p:sp>
    </p:spTree>
    <p:extLst>
      <p:ext uri="{BB962C8B-B14F-4D97-AF65-F5344CB8AC3E}">
        <p14:creationId xmlns:p14="http://schemas.microsoft.com/office/powerpoint/2010/main" val="84971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Paul in Corinthians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140943-EA13-4426-93AC-4EF75FB52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882" y="1803402"/>
            <a:ext cx="6628129" cy="4292598"/>
          </a:xfrm>
          <a:prstGeom prst="rect">
            <a:avLst/>
          </a:prstGeom>
          <a:noFill/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06E96BB-A85F-40A4-A6EB-3D1FEC849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In Corinth after 49AD</a:t>
            </a:r>
            <a:br>
              <a:rPr lang="en-US" dirty="0"/>
            </a:br>
            <a:r>
              <a:rPr lang="en-US" dirty="0"/>
              <a:t>Claudius expelled Jews from Rome (Acts 18)</a:t>
            </a:r>
          </a:p>
          <a:p>
            <a:pPr marL="0" indent="0">
              <a:buNone/>
            </a:pPr>
            <a:r>
              <a:rPr lang="en-US" dirty="0"/>
              <a:t>Gallio served as proconsul from 51-52AD</a:t>
            </a:r>
          </a:p>
          <a:p>
            <a:pPr marL="0" indent="0"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letter approx. 52-55AD (1 Cor. 5:9)</a:t>
            </a:r>
          </a:p>
          <a:p>
            <a:pPr marL="0" indent="0">
              <a:buNone/>
            </a:pPr>
            <a:r>
              <a:rPr lang="en-US" dirty="0"/>
              <a:t>1 Corinthians approx. 55 AD</a:t>
            </a:r>
          </a:p>
          <a:p>
            <a:pPr marL="0" indent="0">
              <a:buNone/>
            </a:pPr>
            <a:r>
              <a:rPr lang="en-US" dirty="0"/>
              <a:t>2 Corinthians approx. 55-57 AD</a:t>
            </a:r>
          </a:p>
        </p:txBody>
      </p:sp>
    </p:spTree>
    <p:extLst>
      <p:ext uri="{BB962C8B-B14F-4D97-AF65-F5344CB8AC3E}">
        <p14:creationId xmlns:p14="http://schemas.microsoft.com/office/powerpoint/2010/main" val="224561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Paul in Corinthians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140943-EA13-4426-93AC-4EF75FB52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882" y="1803402"/>
            <a:ext cx="6628129" cy="4292598"/>
          </a:xfrm>
          <a:prstGeom prst="rect">
            <a:avLst/>
          </a:prstGeom>
          <a:noFill/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06E96BB-A85F-40A4-A6EB-3D1FEC849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Should we be concern with only having 2 of 4 letters?</a:t>
            </a:r>
          </a:p>
          <a:p>
            <a:pPr marL="0" indent="0">
              <a:buNone/>
            </a:pPr>
            <a:r>
              <a:rPr lang="en-US" dirty="0"/>
              <a:t>What is the importance in the number of letters sent to Corinth? </a:t>
            </a:r>
          </a:p>
        </p:txBody>
      </p:sp>
    </p:spTree>
    <p:extLst>
      <p:ext uri="{BB962C8B-B14F-4D97-AF65-F5344CB8AC3E}">
        <p14:creationId xmlns:p14="http://schemas.microsoft.com/office/powerpoint/2010/main" val="298434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5939</TotalTime>
  <Words>1098</Words>
  <Application>Microsoft Office PowerPoint</Application>
  <PresentationFormat>Custom</PresentationFormat>
  <Paragraphs>127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Constantia</vt:lpstr>
      <vt:lpstr>Books Classic 16x9</vt:lpstr>
      <vt:lpstr>Letters to Corinth</vt:lpstr>
      <vt:lpstr>Paul in Corinthians</vt:lpstr>
      <vt:lpstr>Paul in Corinthians</vt:lpstr>
      <vt:lpstr>Paul in Corinthians</vt:lpstr>
      <vt:lpstr>Paul in Corinthians</vt:lpstr>
      <vt:lpstr>Paul in Corinthians</vt:lpstr>
      <vt:lpstr>Paul in Corinthians</vt:lpstr>
      <vt:lpstr>Paul in Corinthians</vt:lpstr>
      <vt:lpstr>Paul in Corinthians</vt:lpstr>
      <vt:lpstr>Paul in Corinthians</vt:lpstr>
      <vt:lpstr>Paul in Corinthians</vt:lpstr>
      <vt:lpstr>Paul in Corinthians</vt:lpstr>
      <vt:lpstr>Corinth</vt:lpstr>
      <vt:lpstr>Corinth</vt:lpstr>
      <vt:lpstr>Corinth</vt:lpstr>
      <vt:lpstr>Corinth Korinthiazesthai (Corinthia-zest-hi)</vt:lpstr>
      <vt:lpstr>Corinth Korinthiazesthai (Corinthia-zest-hi)</vt:lpstr>
      <vt:lpstr>Corinth Korinthiazesthai (Corinthia-zest-hi)</vt:lpstr>
      <vt:lpstr>Corinth Korinthiazesthai (Corinthia-zest-hi)</vt:lpstr>
      <vt:lpstr>Corinth Korinthiazesthai (Corinthia-zest-hi)</vt:lpstr>
      <vt:lpstr>Corinth Korinthiazesthai (Corinthia-zest-hi)</vt:lpstr>
      <vt:lpstr>Corinth Korinthiazesthai (Corinthia-zest-hi)</vt:lpstr>
      <vt:lpstr>Corinth Paul’s Inspired Writings</vt:lpstr>
      <vt:lpstr>Corinth Paul’s Inspired Writings (1 Cor. 9:24-27)</vt:lpstr>
      <vt:lpstr>Corinth Paul’s Inspired Writings  </vt:lpstr>
      <vt:lpstr>Corinth Paul’s Inspired Writings (1Cor. 13:12; 2Cor. 3:18) </vt:lpstr>
      <vt:lpstr>Corinth Paul’s Inspired Writings </vt:lpstr>
      <vt:lpstr>Corinth Paul’s Inspired Writings </vt:lpstr>
      <vt:lpstr>PowerPoint Presentation</vt:lpstr>
      <vt:lpstr>Corinth Paul’s Inspired Writings (1Cor.12:12-17) </vt:lpstr>
      <vt:lpstr>Lesson Schedule for the Corinthian Letters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History</dc:title>
  <dc:creator>Adam Clark</dc:creator>
  <cp:lastModifiedBy>Clark, Adam</cp:lastModifiedBy>
  <cp:revision>29</cp:revision>
  <dcterms:created xsi:type="dcterms:W3CDTF">2022-01-12T17:32:22Z</dcterms:created>
  <dcterms:modified xsi:type="dcterms:W3CDTF">2024-04-10T22:04:23Z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