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5004" r:id="rId4"/>
  </p:sldMasterIdLst>
  <p:notesMasterIdLst>
    <p:notesMasterId r:id="rId13"/>
  </p:notesMasterIdLst>
  <p:handoutMasterIdLst>
    <p:handoutMasterId r:id="rId14"/>
  </p:handoutMasterIdLst>
  <p:sldIdLst>
    <p:sldId id="298" r:id="rId5"/>
    <p:sldId id="290" r:id="rId6"/>
    <p:sldId id="291" r:id="rId7"/>
    <p:sldId id="293" r:id="rId8"/>
    <p:sldId id="294" r:id="rId9"/>
    <p:sldId id="295" r:id="rId10"/>
    <p:sldId id="296" r:id="rId11"/>
    <p:sldId id="297" r:id="rId12"/>
  </p:sldIdLst>
  <p:sldSz cx="9144000" cy="6858000" type="screen4x3"/>
  <p:notesSz cx="7023100" cy="93091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8C534D3-F461-4488-8323-6986807043B3}">
          <p14:sldIdLst/>
        </p14:section>
        <p14:section name="Untitled Section" id="{BF2847B0-A363-45EF-AC59-E24CD8D1AABD}">
          <p14:sldIdLst>
            <p14:sldId id="298"/>
            <p14:sldId id="290"/>
            <p14:sldId id="291"/>
            <p14:sldId id="293"/>
            <p14:sldId id="294"/>
            <p14:sldId id="295"/>
            <p14:sldId id="296"/>
            <p14:sldId id="2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kins, John W COL HQDA DCS G-1 (USA)" initials="HJWCHDG(" lastIdx="1" clrIdx="0">
    <p:extLst>
      <p:ext uri="{19B8F6BF-5375-455C-9EA6-DF929625EA0E}">
        <p15:presenceInfo xmlns:p15="http://schemas.microsoft.com/office/powerpoint/2012/main" userId="S-1-5-21-412667653-668731278-4213794525-15986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8DCD"/>
    <a:srgbClr val="000000"/>
    <a:srgbClr val="7389BF"/>
    <a:srgbClr val="A5A5A5"/>
    <a:srgbClr val="E7E6E6"/>
    <a:srgbClr val="FFFFFF"/>
    <a:srgbClr val="FFFF67"/>
    <a:srgbClr val="E9EE0C"/>
    <a:srgbClr val="DDEBF7"/>
    <a:srgbClr val="D0C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361C61-FE8F-4DD8-A8FF-25B5C4635BE9}" v="11" dt="2024-03-17T23:31:22.435"/>
    <p1510:client id="{A67CA88E-097F-4B7E-9826-F85018C07B7F}" v="19" dt="2024-03-17T14:20:29.4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128" autoAdjust="0"/>
  </p:normalViewPr>
  <p:slideViewPr>
    <p:cSldViewPr snapToGrid="0">
      <p:cViewPr varScale="1">
        <p:scale>
          <a:sx n="93" d="100"/>
          <a:sy n="93" d="100"/>
        </p:scale>
        <p:origin x="852" y="69"/>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A67CA88E-097F-4B7E-9826-F85018C07B7F}"/>
    <pc:docChg chg="addSld modSld modSection">
      <pc:chgData name="College View church of Christ" userId="66daf72c15de8306" providerId="LiveId" clId="{A67CA88E-097F-4B7E-9826-F85018C07B7F}" dt="2024-03-17T14:20:29.423" v="18"/>
      <pc:docMkLst>
        <pc:docMk/>
      </pc:docMkLst>
      <pc:sldChg chg="modAnim">
        <pc:chgData name="College View church of Christ" userId="66daf72c15de8306" providerId="LiveId" clId="{A67CA88E-097F-4B7E-9826-F85018C07B7F}" dt="2024-03-17T14:19:01.832" v="2"/>
        <pc:sldMkLst>
          <pc:docMk/>
          <pc:sldMk cId="1658453618" sldId="291"/>
        </pc:sldMkLst>
      </pc:sldChg>
      <pc:sldChg chg="modAnim">
        <pc:chgData name="College View church of Christ" userId="66daf72c15de8306" providerId="LiveId" clId="{A67CA88E-097F-4B7E-9826-F85018C07B7F}" dt="2024-03-17T14:19:13.602" v="6"/>
        <pc:sldMkLst>
          <pc:docMk/>
          <pc:sldMk cId="303479230" sldId="293"/>
        </pc:sldMkLst>
      </pc:sldChg>
      <pc:sldChg chg="modAnim">
        <pc:chgData name="College View church of Christ" userId="66daf72c15de8306" providerId="LiveId" clId="{A67CA88E-097F-4B7E-9826-F85018C07B7F}" dt="2024-03-17T14:19:44.337" v="10"/>
        <pc:sldMkLst>
          <pc:docMk/>
          <pc:sldMk cId="2207295305" sldId="294"/>
        </pc:sldMkLst>
      </pc:sldChg>
      <pc:sldChg chg="modAnim">
        <pc:chgData name="College View church of Christ" userId="66daf72c15de8306" providerId="LiveId" clId="{A67CA88E-097F-4B7E-9826-F85018C07B7F}" dt="2024-03-17T14:19:57.412" v="13"/>
        <pc:sldMkLst>
          <pc:docMk/>
          <pc:sldMk cId="848869048" sldId="295"/>
        </pc:sldMkLst>
      </pc:sldChg>
      <pc:sldChg chg="modAnim">
        <pc:chgData name="College View church of Christ" userId="66daf72c15de8306" providerId="LiveId" clId="{A67CA88E-097F-4B7E-9826-F85018C07B7F}" dt="2024-03-17T14:20:04.722" v="16"/>
        <pc:sldMkLst>
          <pc:docMk/>
          <pc:sldMk cId="4012444561" sldId="296"/>
        </pc:sldMkLst>
      </pc:sldChg>
      <pc:sldChg chg="new setBg">
        <pc:chgData name="College View church of Christ" userId="66daf72c15de8306" providerId="LiveId" clId="{A67CA88E-097F-4B7E-9826-F85018C07B7F}" dt="2024-03-17T14:20:29.423" v="18"/>
        <pc:sldMkLst>
          <pc:docMk/>
          <pc:sldMk cId="3387275962" sldId="298"/>
        </pc:sldMkLst>
      </pc:sldChg>
    </pc:docChg>
  </pc:docChgLst>
  <pc:docChgLst>
    <pc:chgData name="College View church of Christ" userId="66daf72c15de8306" providerId="LiveId" clId="{20361C61-FE8F-4DD8-A8FF-25B5C4635BE9}"/>
    <pc:docChg chg="modSld">
      <pc:chgData name="College View church of Christ" userId="66daf72c15de8306" providerId="LiveId" clId="{20361C61-FE8F-4DD8-A8FF-25B5C4635BE9}" dt="2024-03-17T23:31:22.435" v="10" actId="20577"/>
      <pc:docMkLst>
        <pc:docMk/>
      </pc:docMkLst>
      <pc:sldChg chg="modSp">
        <pc:chgData name="College View church of Christ" userId="66daf72c15de8306" providerId="LiveId" clId="{20361C61-FE8F-4DD8-A8FF-25B5C4635BE9}" dt="2024-03-17T23:30:48.955" v="1" actId="20577"/>
        <pc:sldMkLst>
          <pc:docMk/>
          <pc:sldMk cId="303479230" sldId="293"/>
        </pc:sldMkLst>
        <pc:spChg chg="mod">
          <ac:chgData name="College View church of Christ" userId="66daf72c15de8306" providerId="LiveId" clId="{20361C61-FE8F-4DD8-A8FF-25B5C4635BE9}" dt="2024-03-17T23:30:48.955" v="1" actId="20577"/>
          <ac:spMkLst>
            <pc:docMk/>
            <pc:sldMk cId="303479230" sldId="293"/>
            <ac:spMk id="5" creationId="{00000000-0000-0000-0000-000000000000}"/>
          </ac:spMkLst>
        </pc:spChg>
      </pc:sldChg>
      <pc:sldChg chg="modSp">
        <pc:chgData name="College View church of Christ" userId="66daf72c15de8306" providerId="LiveId" clId="{20361C61-FE8F-4DD8-A8FF-25B5C4635BE9}" dt="2024-03-17T23:31:22.435" v="10" actId="20577"/>
        <pc:sldMkLst>
          <pc:docMk/>
          <pc:sldMk cId="4012444561" sldId="296"/>
        </pc:sldMkLst>
        <pc:spChg chg="mod">
          <ac:chgData name="College View church of Christ" userId="66daf72c15de8306" providerId="LiveId" clId="{20361C61-FE8F-4DD8-A8FF-25B5C4635BE9}" dt="2024-03-17T23:31:22.435" v="10" actId="20577"/>
          <ac:spMkLst>
            <pc:docMk/>
            <pc:sldMk cId="4012444561" sldId="296"/>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43343" cy="465773"/>
          </a:xfrm>
          <a:prstGeom prst="rect">
            <a:avLst/>
          </a:prstGeom>
        </p:spPr>
        <p:txBody>
          <a:bodyPr vert="horz" lIns="92388" tIns="46194" rIns="92388" bIns="46194" rtlCol="0"/>
          <a:lstStyle>
            <a:lvl1pPr algn="l">
              <a:defRPr sz="1200"/>
            </a:lvl1pPr>
          </a:lstStyle>
          <a:p>
            <a:endParaRPr lang="en-US" dirty="0">
              <a:latin typeface=" Arial"/>
            </a:endParaRPr>
          </a:p>
        </p:txBody>
      </p:sp>
      <p:sp>
        <p:nvSpPr>
          <p:cNvPr id="3" name="Date Placeholder 2"/>
          <p:cNvSpPr>
            <a:spLocks noGrp="1"/>
          </p:cNvSpPr>
          <p:nvPr>
            <p:ph type="dt" sz="quarter" idx="1"/>
          </p:nvPr>
        </p:nvSpPr>
        <p:spPr>
          <a:xfrm>
            <a:off x="3978134" y="3"/>
            <a:ext cx="3043343" cy="465773"/>
          </a:xfrm>
          <a:prstGeom prst="rect">
            <a:avLst/>
          </a:prstGeom>
        </p:spPr>
        <p:txBody>
          <a:bodyPr vert="horz" lIns="92388" tIns="46194" rIns="92388" bIns="46194" rtlCol="0"/>
          <a:lstStyle>
            <a:lvl1pPr algn="r">
              <a:defRPr sz="1200"/>
            </a:lvl1pPr>
          </a:lstStyle>
          <a:p>
            <a:fld id="{4B916AB6-937F-4111-A927-777CC0CF99CC}" type="datetimeFigureOut">
              <a:rPr lang="en-US" smtClean="0">
                <a:latin typeface=" Arial"/>
              </a:rPr>
              <a:pPr/>
              <a:t>3/17/2024</a:t>
            </a:fld>
            <a:endParaRPr lang="en-US" dirty="0">
              <a:latin typeface=" Arial"/>
            </a:endParaRPr>
          </a:p>
        </p:txBody>
      </p:sp>
      <p:sp>
        <p:nvSpPr>
          <p:cNvPr id="4" name="Footer Placeholder 3"/>
          <p:cNvSpPr>
            <a:spLocks noGrp="1"/>
          </p:cNvSpPr>
          <p:nvPr>
            <p:ph type="ftr" sz="quarter" idx="2"/>
          </p:nvPr>
        </p:nvSpPr>
        <p:spPr>
          <a:xfrm>
            <a:off x="1" y="8841739"/>
            <a:ext cx="3043343" cy="465773"/>
          </a:xfrm>
          <a:prstGeom prst="rect">
            <a:avLst/>
          </a:prstGeom>
        </p:spPr>
        <p:txBody>
          <a:bodyPr vert="horz" lIns="92388" tIns="46194" rIns="92388" bIns="46194" rtlCol="0" anchor="b"/>
          <a:lstStyle>
            <a:lvl1pPr algn="l">
              <a:defRPr sz="1200"/>
            </a:lvl1pPr>
          </a:lstStyle>
          <a:p>
            <a:endParaRPr lang="en-US" dirty="0">
              <a:latin typeface=" Arial"/>
            </a:endParaRPr>
          </a:p>
        </p:txBody>
      </p:sp>
      <p:sp>
        <p:nvSpPr>
          <p:cNvPr id="5" name="Slide Number Placeholder 4"/>
          <p:cNvSpPr>
            <a:spLocks noGrp="1"/>
          </p:cNvSpPr>
          <p:nvPr>
            <p:ph type="sldNum" sz="quarter" idx="3"/>
          </p:nvPr>
        </p:nvSpPr>
        <p:spPr>
          <a:xfrm>
            <a:off x="3978134" y="8841739"/>
            <a:ext cx="3043343" cy="465773"/>
          </a:xfrm>
          <a:prstGeom prst="rect">
            <a:avLst/>
          </a:prstGeom>
        </p:spPr>
        <p:txBody>
          <a:bodyPr vert="horz" lIns="92388" tIns="46194" rIns="92388" bIns="46194" rtlCol="0" anchor="b"/>
          <a:lstStyle>
            <a:lvl1pPr algn="r">
              <a:defRPr sz="1200"/>
            </a:lvl1pPr>
          </a:lstStyle>
          <a:p>
            <a:fld id="{E9B39D2A-BF0D-444B-BD4A-808419B8F293}" type="slidenum">
              <a:rPr lang="en-US" smtClean="0">
                <a:latin typeface=" Arial"/>
              </a:rPr>
              <a:pPr/>
              <a:t>‹#›</a:t>
            </a:fld>
            <a:endParaRPr lang="en-US" dirty="0">
              <a:latin typeface=" Arial"/>
            </a:endParaRPr>
          </a:p>
        </p:txBody>
      </p:sp>
    </p:spTree>
    <p:extLst>
      <p:ext uri="{BB962C8B-B14F-4D97-AF65-F5344CB8AC3E}">
        <p14:creationId xmlns:p14="http://schemas.microsoft.com/office/powerpoint/2010/main" val="2358520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43343" cy="465455"/>
          </a:xfrm>
          <a:prstGeom prst="rect">
            <a:avLst/>
          </a:prstGeom>
        </p:spPr>
        <p:txBody>
          <a:bodyPr vert="horz" lIns="92388" tIns="46194" rIns="92388" bIns="46194" rtlCol="0"/>
          <a:lstStyle>
            <a:lvl1pPr algn="l">
              <a:defRPr sz="1200">
                <a:latin typeface=" Arial"/>
              </a:defRPr>
            </a:lvl1pPr>
          </a:lstStyle>
          <a:p>
            <a:endParaRPr lang="en-US" dirty="0"/>
          </a:p>
        </p:txBody>
      </p:sp>
      <p:sp>
        <p:nvSpPr>
          <p:cNvPr id="3" name="Date Placeholder 2"/>
          <p:cNvSpPr>
            <a:spLocks noGrp="1"/>
          </p:cNvSpPr>
          <p:nvPr>
            <p:ph type="dt" idx="1"/>
          </p:nvPr>
        </p:nvSpPr>
        <p:spPr>
          <a:xfrm>
            <a:off x="3978134" y="2"/>
            <a:ext cx="3043343" cy="465455"/>
          </a:xfrm>
          <a:prstGeom prst="rect">
            <a:avLst/>
          </a:prstGeom>
        </p:spPr>
        <p:txBody>
          <a:bodyPr vert="horz" lIns="92388" tIns="46194" rIns="92388" bIns="46194" rtlCol="0"/>
          <a:lstStyle>
            <a:lvl1pPr algn="r">
              <a:defRPr sz="1200">
                <a:latin typeface=" Arial"/>
              </a:defRPr>
            </a:lvl1pPr>
          </a:lstStyle>
          <a:p>
            <a:fld id="{A9629A97-7816-4E13-815C-F55F51C23702}" type="datetimeFigureOut">
              <a:rPr lang="en-US" smtClean="0"/>
              <a:pPr/>
              <a:t>3/17/2024</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388" tIns="46194" rIns="92388" bIns="46194" rtlCol="0" anchor="ctr"/>
          <a:lstStyle/>
          <a:p>
            <a:endParaRPr lang="en-US" dirty="0"/>
          </a:p>
        </p:txBody>
      </p:sp>
      <p:sp>
        <p:nvSpPr>
          <p:cNvPr id="5" name="Notes Placeholder 4"/>
          <p:cNvSpPr>
            <a:spLocks noGrp="1"/>
          </p:cNvSpPr>
          <p:nvPr>
            <p:ph type="body" sz="quarter" idx="3"/>
          </p:nvPr>
        </p:nvSpPr>
        <p:spPr>
          <a:xfrm>
            <a:off x="702311" y="4421825"/>
            <a:ext cx="5618480" cy="4189095"/>
          </a:xfrm>
          <a:prstGeom prst="rect">
            <a:avLst/>
          </a:prstGeom>
        </p:spPr>
        <p:txBody>
          <a:bodyPr vert="horz" lIns="92388" tIns="46194" rIns="92388" bIns="461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1"/>
            <a:ext cx="3043343" cy="465455"/>
          </a:xfrm>
          <a:prstGeom prst="rect">
            <a:avLst/>
          </a:prstGeom>
        </p:spPr>
        <p:txBody>
          <a:bodyPr vert="horz" lIns="92388" tIns="46194" rIns="92388" bIns="46194" rtlCol="0" anchor="b"/>
          <a:lstStyle>
            <a:lvl1pPr algn="l">
              <a:defRPr sz="1200">
                <a:latin typeface=" Arial"/>
              </a:defRPr>
            </a:lvl1pPr>
          </a:lstStyle>
          <a:p>
            <a:endParaRPr lang="en-US" dirty="0"/>
          </a:p>
        </p:txBody>
      </p:sp>
      <p:sp>
        <p:nvSpPr>
          <p:cNvPr id="7" name="Slide Number Placeholder 6"/>
          <p:cNvSpPr>
            <a:spLocks noGrp="1"/>
          </p:cNvSpPr>
          <p:nvPr>
            <p:ph type="sldNum" sz="quarter" idx="5"/>
          </p:nvPr>
        </p:nvSpPr>
        <p:spPr>
          <a:xfrm>
            <a:off x="3978134" y="8842031"/>
            <a:ext cx="3043343" cy="465455"/>
          </a:xfrm>
          <a:prstGeom prst="rect">
            <a:avLst/>
          </a:prstGeom>
        </p:spPr>
        <p:txBody>
          <a:bodyPr vert="horz" lIns="92388" tIns="46194" rIns="92388" bIns="46194" rtlCol="0" anchor="b"/>
          <a:lstStyle>
            <a:lvl1pPr algn="r">
              <a:defRPr sz="1200">
                <a:latin typeface=" Arial"/>
              </a:defRPr>
            </a:lvl1pPr>
          </a:lstStyle>
          <a:p>
            <a:fld id="{B6B13AE2-D634-497F-8AEE-F136ED92B783}" type="slidenum">
              <a:rPr lang="en-US" smtClean="0"/>
              <a:pPr/>
              <a:t>‹#›</a:t>
            </a:fld>
            <a:endParaRPr lang="en-US" dirty="0"/>
          </a:p>
        </p:txBody>
      </p:sp>
      <p:pic>
        <p:nvPicPr>
          <p:cNvPr id="8" name="Picture 12" descr="United States Army Human Resources Command"/>
          <p:cNvPicPr>
            <a:picLocks noChangeAspect="1" noChangeArrowheads="1"/>
          </p:cNvPicPr>
          <p:nvPr/>
        </p:nvPicPr>
        <p:blipFill>
          <a:blip r:embed="rId2" cstate="print"/>
          <a:srcRect/>
          <a:stretch>
            <a:fillRect/>
          </a:stretch>
        </p:blipFill>
        <p:spPr bwMode="auto">
          <a:xfrm>
            <a:off x="5426942" y="709967"/>
            <a:ext cx="429763" cy="429797"/>
          </a:xfrm>
          <a:prstGeom prst="rect">
            <a:avLst/>
          </a:prstGeom>
          <a:noFill/>
          <a:ln w="9525">
            <a:noFill/>
            <a:miter lim="800000"/>
            <a:headEnd/>
            <a:tailEnd/>
          </a:ln>
        </p:spPr>
      </p:pic>
    </p:spTree>
    <p:extLst>
      <p:ext uri="{BB962C8B-B14F-4D97-AF65-F5344CB8AC3E}">
        <p14:creationId xmlns:p14="http://schemas.microsoft.com/office/powerpoint/2010/main" val="2144675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 Arial"/>
        <a:ea typeface="+mn-ea"/>
        <a:cs typeface="+mn-cs"/>
      </a:defRPr>
    </a:lvl1pPr>
    <a:lvl2pPr marL="457200" algn="l" defTabSz="914400" rtl="0" eaLnBrk="1" latinLnBrk="0" hangingPunct="1">
      <a:defRPr sz="1200" kern="1200">
        <a:solidFill>
          <a:schemeClr val="tx1"/>
        </a:solidFill>
        <a:latin typeface=" Arial"/>
        <a:ea typeface="+mn-ea"/>
        <a:cs typeface="+mn-cs"/>
      </a:defRPr>
    </a:lvl2pPr>
    <a:lvl3pPr marL="914400" algn="l" defTabSz="914400" rtl="0" eaLnBrk="1" latinLnBrk="0" hangingPunct="1">
      <a:defRPr sz="1200" kern="1200">
        <a:solidFill>
          <a:schemeClr val="tx1"/>
        </a:solidFill>
        <a:latin typeface=" Arial"/>
        <a:ea typeface="+mn-ea"/>
        <a:cs typeface="+mn-cs"/>
      </a:defRPr>
    </a:lvl3pPr>
    <a:lvl4pPr marL="1371600" algn="l" defTabSz="914400" rtl="0" eaLnBrk="1" latinLnBrk="0" hangingPunct="1">
      <a:defRPr sz="1200" kern="1200">
        <a:solidFill>
          <a:schemeClr val="tx1"/>
        </a:solidFill>
        <a:latin typeface=" Arial"/>
        <a:ea typeface="+mn-ea"/>
        <a:cs typeface="+mn-cs"/>
      </a:defRPr>
    </a:lvl4pPr>
    <a:lvl5pPr marL="1828800" algn="l" defTabSz="914400" rtl="0" eaLnBrk="1" latinLnBrk="0" hangingPunct="1">
      <a:defRPr sz="1200" kern="1200">
        <a:solidFill>
          <a:schemeClr val="tx1"/>
        </a:solidFill>
        <a:latin typeface=" Arial"/>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endParaRPr dirty="0"/>
          </a:p>
        </p:txBody>
      </p:sp>
    </p:spTree>
    <p:extLst>
      <p:ext uri="{BB962C8B-B14F-4D97-AF65-F5344CB8AC3E}">
        <p14:creationId xmlns:p14="http://schemas.microsoft.com/office/powerpoint/2010/main" val="19796864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bk object 17"/>
          <p:cNvSpPr/>
          <p:nvPr userDrawn="1"/>
        </p:nvSpPr>
        <p:spPr>
          <a:xfrm>
            <a:off x="124119" y="482838"/>
            <a:ext cx="8412480" cy="109728"/>
          </a:xfrm>
          <a:custGeom>
            <a:avLst/>
            <a:gdLst/>
            <a:ahLst/>
            <a:cxnLst/>
            <a:rect l="l" t="t" r="r" b="b"/>
            <a:pathLst>
              <a:path w="8001000" h="109854">
                <a:moveTo>
                  <a:pt x="0" y="0"/>
                </a:moveTo>
                <a:lnTo>
                  <a:pt x="8001000" y="0"/>
                </a:lnTo>
                <a:lnTo>
                  <a:pt x="8001000" y="109727"/>
                </a:lnTo>
                <a:lnTo>
                  <a:pt x="0" y="109727"/>
                </a:lnTo>
                <a:lnTo>
                  <a:pt x="0" y="0"/>
                </a:lnTo>
                <a:close/>
              </a:path>
            </a:pathLst>
          </a:custGeom>
          <a:solidFill>
            <a:srgbClr val="FFC000"/>
          </a:solidFill>
          <a:ln w="28575">
            <a:solidFill>
              <a:schemeClr val="tx1"/>
            </a:solidFill>
          </a:ln>
        </p:spPr>
        <p:txBody>
          <a:bodyPr wrap="square" lIns="0" tIns="0" rIns="0" bIns="0" rtlCol="0"/>
          <a:lstStyle/>
          <a:p>
            <a:endParaRPr dirty="0"/>
          </a:p>
        </p:txBody>
      </p:sp>
      <p:sp>
        <p:nvSpPr>
          <p:cNvPr id="9" name="bk object 18"/>
          <p:cNvSpPr/>
          <p:nvPr userDrawn="1"/>
        </p:nvSpPr>
        <p:spPr>
          <a:xfrm>
            <a:off x="152400" y="6677998"/>
            <a:ext cx="8839200" cy="38765"/>
          </a:xfrm>
          <a:custGeom>
            <a:avLst/>
            <a:gdLst/>
            <a:ahLst/>
            <a:cxnLst/>
            <a:rect l="l" t="t" r="r" b="b"/>
            <a:pathLst>
              <a:path w="8839200" h="161925">
                <a:moveTo>
                  <a:pt x="0" y="0"/>
                </a:moveTo>
                <a:lnTo>
                  <a:pt x="8839200" y="0"/>
                </a:lnTo>
                <a:lnTo>
                  <a:pt x="8839200" y="161544"/>
                </a:lnTo>
                <a:lnTo>
                  <a:pt x="0" y="161544"/>
                </a:lnTo>
                <a:lnTo>
                  <a:pt x="0" y="0"/>
                </a:lnTo>
                <a:close/>
              </a:path>
            </a:pathLst>
          </a:custGeom>
          <a:solidFill>
            <a:srgbClr val="000000"/>
          </a:solidFill>
        </p:spPr>
        <p:txBody>
          <a:bodyPr wrap="square" lIns="0" tIns="0" rIns="0" bIns="0" rtlCol="0"/>
          <a:lstStyle/>
          <a:p>
            <a:pPr fontAlgn="base">
              <a:spcBef>
                <a:spcPct val="0"/>
              </a:spcBef>
              <a:spcAft>
                <a:spcPct val="0"/>
              </a:spcAft>
            </a:pPr>
            <a:endParaRPr sz="800" dirty="0">
              <a:solidFill>
                <a:prstClr val="black"/>
              </a:solidFill>
              <a:latin typeface="Arial" charset="0"/>
              <a:cs typeface="Arial" charset="0"/>
            </a:endParaRPr>
          </a:p>
        </p:txBody>
      </p:sp>
    </p:spTree>
    <p:extLst>
      <p:ext uri="{BB962C8B-B14F-4D97-AF65-F5344CB8AC3E}">
        <p14:creationId xmlns:p14="http://schemas.microsoft.com/office/powerpoint/2010/main" val="1734342042"/>
      </p:ext>
    </p:extLst>
  </p:cSld>
  <p:clrMap bg1="lt1" tx1="dk1" bg2="lt2" tx2="dk2" accent1="accent1" accent2="accent2" accent3="accent3" accent4="accent4" accent5="accent5" accent6="accent6" hlink="hlink" folHlink="folHlink"/>
  <p:sldLayoutIdLst>
    <p:sldLayoutId id="2147485027"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3AA60-571C-C538-28E7-203BB09BE45A}"/>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6F15DCA6-D6FA-C3D0-DDA7-985E855684B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87275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0"/>
            <a:ext cx="9144000" cy="523220"/>
          </a:xfrm>
          <a:prstGeom prst="rect">
            <a:avLst/>
          </a:prstGeom>
          <a:noFill/>
        </p:spPr>
        <p:txBody>
          <a:bodyPr>
            <a:spAutoFit/>
          </a:bodyPr>
          <a:lstStyle/>
          <a:p>
            <a:pPr algn="ctr">
              <a:defRPr/>
            </a:pPr>
            <a:r>
              <a:rPr lang="en-US" sz="2800" b="1" dirty="0">
                <a:solidFill>
                  <a:prstClr val="black"/>
                </a:solidFill>
                <a:latin typeface="Arial" panose="020B0604020202020204" pitchFamily="34" charset="0"/>
                <a:cs typeface="Arial" panose="020B0604020202020204" pitchFamily="34" charset="0"/>
              </a:rPr>
              <a:t>2024 Theme Drawing Nearer to God  </a:t>
            </a:r>
          </a:p>
        </p:txBody>
      </p:sp>
      <p:sp>
        <p:nvSpPr>
          <p:cNvPr id="4" name="TextBox 3">
            <a:extLst>
              <a:ext uri="{FF2B5EF4-FFF2-40B4-BE49-F238E27FC236}">
                <a16:creationId xmlns:a16="http://schemas.microsoft.com/office/drawing/2014/main" id="{0997FD0C-775E-CA35-8A26-E37980E9A0AF}"/>
              </a:ext>
            </a:extLst>
          </p:cNvPr>
          <p:cNvSpPr txBox="1"/>
          <p:nvPr/>
        </p:nvSpPr>
        <p:spPr>
          <a:xfrm>
            <a:off x="0" y="855213"/>
            <a:ext cx="9144000" cy="523220"/>
          </a:xfrm>
          <a:prstGeom prst="rect">
            <a:avLst/>
          </a:prstGeom>
          <a:noFill/>
        </p:spPr>
        <p:txBody>
          <a:bodyPr>
            <a:spAutoFit/>
          </a:bodyPr>
          <a:lstStyle/>
          <a:p>
            <a:pPr algn="ctr">
              <a:defRPr/>
            </a:pPr>
            <a:r>
              <a:rPr lang="en-US" sz="2800" b="1" dirty="0">
                <a:solidFill>
                  <a:prstClr val="black"/>
                </a:solidFill>
                <a:latin typeface="Arial" panose="020B0604020202020204" pitchFamily="34" charset="0"/>
                <a:cs typeface="Arial" panose="020B0604020202020204" pitchFamily="34" charset="0"/>
              </a:rPr>
              <a:t>SERMON:  Drawing Nearer to God with a True Heart.   </a:t>
            </a:r>
          </a:p>
        </p:txBody>
      </p:sp>
      <p:pic>
        <p:nvPicPr>
          <p:cNvPr id="3" name="Picture 4" descr="The Pure in Heart!">
            <a:extLst>
              <a:ext uri="{FF2B5EF4-FFF2-40B4-BE49-F238E27FC236}">
                <a16:creationId xmlns:a16="http://schemas.microsoft.com/office/drawing/2014/main" id="{8B21BB51-5E14-9BDD-1ED2-1646BD4EB5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543" y="1569720"/>
            <a:ext cx="8430697" cy="4991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52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4693" y="0"/>
            <a:ext cx="9144000" cy="523220"/>
          </a:xfrm>
          <a:prstGeom prst="rect">
            <a:avLst/>
          </a:prstGeom>
          <a:noFill/>
        </p:spPr>
        <p:txBody>
          <a:bodyPr>
            <a:spAutoFit/>
          </a:bodyPr>
          <a:lstStyle/>
          <a:p>
            <a:pPr algn="ctr">
              <a:defRPr/>
            </a:pPr>
            <a:r>
              <a:rPr lang="en-US" sz="2800" b="1" dirty="0">
                <a:solidFill>
                  <a:prstClr val="black"/>
                </a:solidFill>
                <a:latin typeface="Arial" panose="020B0604020202020204" pitchFamily="34" charset="0"/>
                <a:cs typeface="Arial" panose="020B0604020202020204" pitchFamily="34" charset="0"/>
              </a:rPr>
              <a:t>Drawing Nearer to God with a True Heart</a:t>
            </a:r>
          </a:p>
        </p:txBody>
      </p:sp>
      <p:sp>
        <p:nvSpPr>
          <p:cNvPr id="5" name="Rectangle 4"/>
          <p:cNvSpPr/>
          <p:nvPr/>
        </p:nvSpPr>
        <p:spPr>
          <a:xfrm>
            <a:off x="156170" y="1298769"/>
            <a:ext cx="8917491" cy="4708981"/>
          </a:xfrm>
          <a:prstGeom prst="rect">
            <a:avLst/>
          </a:prstGeom>
        </p:spPr>
        <p:txBody>
          <a:bodyPr wrap="square">
            <a:spAutoFit/>
          </a:bodyPr>
          <a:lstStyle/>
          <a:p>
            <a:pPr marL="171450" indent="-171450">
              <a:buFont typeface="Wingdings" panose="05000000000000000000" pitchFamily="2" charset="2"/>
              <a:buChar char="q"/>
            </a:pPr>
            <a:r>
              <a:rPr lang="en-US" sz="2000" b="1" dirty="0">
                <a:solidFill>
                  <a:prstClr val="black"/>
                </a:solidFill>
                <a:latin typeface="Arial" panose="020B0604020202020204" pitchFamily="34" charset="0"/>
                <a:cs typeface="Arial" panose="020B0604020202020204" pitchFamily="34" charset="0"/>
              </a:rPr>
              <a:t> The word heart is mentioned over 800 times in the Bible.  200 times when the heart is mentioned it is dealing with our thoughts, emotions, and will.  </a:t>
            </a:r>
          </a:p>
          <a:p>
            <a:pPr marL="171450" indent="-171450">
              <a:buFont typeface="Wingdings" panose="05000000000000000000" pitchFamily="2" charset="2"/>
              <a:buChar char="q"/>
            </a:pPr>
            <a:endParaRPr lang="en-US" sz="2000" b="1" dirty="0">
              <a:solidFill>
                <a:prstClr val="black"/>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sz="2000" b="1" dirty="0">
                <a:solidFill>
                  <a:prstClr val="black"/>
                </a:solidFill>
                <a:latin typeface="Arial" panose="020B0604020202020204" pitchFamily="34" charset="0"/>
                <a:cs typeface="Arial" panose="020B0604020202020204" pitchFamily="34" charset="0"/>
              </a:rPr>
              <a:t>  The Greek word for heart is Kardia.  It’s who we are, it’s the center of our being.  The heart is that spiritual part of us where our emotions, will, and desires dwell.  </a:t>
            </a:r>
          </a:p>
          <a:p>
            <a:pPr marL="171450" indent="-171450">
              <a:buFont typeface="Wingdings" panose="05000000000000000000" pitchFamily="2" charset="2"/>
              <a:buChar char="q"/>
            </a:pPr>
            <a:endParaRPr lang="en-US" sz="2000" b="1" dirty="0">
              <a:solidFill>
                <a:prstClr val="black"/>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sz="2000" b="1" dirty="0">
                <a:solidFill>
                  <a:prstClr val="black"/>
                </a:solidFill>
                <a:latin typeface="Arial" panose="020B0604020202020204" pitchFamily="34" charset="0"/>
                <a:cs typeface="Arial" panose="020B0604020202020204" pitchFamily="34" charset="0"/>
              </a:rPr>
              <a:t>  W E Vines said it this way, “The heart stands for man’s entire mental and moral activity, both the rational and the emotional elements.  The hidden springs of the personal life.” </a:t>
            </a:r>
          </a:p>
          <a:p>
            <a:pPr marL="171450" indent="-171450">
              <a:buFont typeface="Wingdings" panose="05000000000000000000" pitchFamily="2" charset="2"/>
              <a:buChar char="q"/>
            </a:pPr>
            <a:endParaRPr lang="en-US" sz="2000" b="1" dirty="0">
              <a:solidFill>
                <a:prstClr val="black"/>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sz="2000" b="1" dirty="0">
                <a:solidFill>
                  <a:prstClr val="black"/>
                </a:solidFill>
                <a:latin typeface="Arial" panose="020B0604020202020204" pitchFamily="34" charset="0"/>
                <a:cs typeface="Arial" panose="020B0604020202020204" pitchFamily="34" charset="0"/>
              </a:rPr>
              <a:t>  “The Bible describes human depravity as in the heart because sin is a principle which has its seat in the center of man’s inward life, and then defiles the whole circuit of his action.”  </a:t>
            </a:r>
          </a:p>
        </p:txBody>
      </p:sp>
      <p:sp>
        <p:nvSpPr>
          <p:cNvPr id="4" name="TextBox 3">
            <a:extLst>
              <a:ext uri="{FF2B5EF4-FFF2-40B4-BE49-F238E27FC236}">
                <a16:creationId xmlns:a16="http://schemas.microsoft.com/office/drawing/2014/main" id="{0997FD0C-775E-CA35-8A26-E37980E9A0AF}"/>
              </a:ext>
            </a:extLst>
          </p:cNvPr>
          <p:cNvSpPr txBox="1"/>
          <p:nvPr/>
        </p:nvSpPr>
        <p:spPr>
          <a:xfrm>
            <a:off x="44693" y="638567"/>
            <a:ext cx="9144000" cy="461665"/>
          </a:xfrm>
          <a:prstGeom prst="rect">
            <a:avLst/>
          </a:prstGeom>
          <a:noFill/>
        </p:spPr>
        <p:txBody>
          <a:bodyPr>
            <a:spAutoFit/>
          </a:bodyPr>
          <a:lstStyle/>
          <a:p>
            <a:pPr algn="ctr">
              <a:defRPr/>
            </a:pPr>
            <a:r>
              <a:rPr lang="en-US" sz="2400" b="1" dirty="0">
                <a:solidFill>
                  <a:prstClr val="black"/>
                </a:solidFill>
                <a:latin typeface="Arial" panose="020B0604020202020204" pitchFamily="34" charset="0"/>
                <a:cs typeface="Arial" panose="020B0604020202020204" pitchFamily="34" charset="0"/>
              </a:rPr>
              <a:t>Why is the heart of a man so important to God?  </a:t>
            </a:r>
          </a:p>
        </p:txBody>
      </p:sp>
    </p:spTree>
    <p:extLst>
      <p:ext uri="{BB962C8B-B14F-4D97-AF65-F5344CB8AC3E}">
        <p14:creationId xmlns:p14="http://schemas.microsoft.com/office/powerpoint/2010/main" val="165845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50"/>
                                        <p:tgtEl>
                                          <p:spTgt spid="5">
                                            <p:txEl>
                                              <p:pRg st="0" end="0"/>
                                            </p:txEl>
                                          </p:spTgt>
                                        </p:tgtEl>
                                      </p:cBhvr>
                                    </p:animEffect>
                                    <p:anim calcmode="lin" valueType="num">
                                      <p:cBhvr>
                                        <p:cTn id="8" dur="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250"/>
                                        <p:tgtEl>
                                          <p:spTgt spid="5">
                                            <p:txEl>
                                              <p:pRg st="2" end="2"/>
                                            </p:txEl>
                                          </p:spTgt>
                                        </p:tgtEl>
                                      </p:cBhvr>
                                    </p:animEffect>
                                    <p:anim calcmode="lin" valueType="num">
                                      <p:cBhvr>
                                        <p:cTn id="15" dur="25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25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250"/>
                                        <p:tgtEl>
                                          <p:spTgt spid="5">
                                            <p:txEl>
                                              <p:pRg st="4" end="4"/>
                                            </p:txEl>
                                          </p:spTgt>
                                        </p:tgtEl>
                                      </p:cBhvr>
                                    </p:animEffect>
                                    <p:anim calcmode="lin" valueType="num">
                                      <p:cBhvr>
                                        <p:cTn id="22" dur="25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25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250"/>
                                        <p:tgtEl>
                                          <p:spTgt spid="5">
                                            <p:txEl>
                                              <p:pRg st="6" end="6"/>
                                            </p:txEl>
                                          </p:spTgt>
                                        </p:tgtEl>
                                      </p:cBhvr>
                                    </p:animEffect>
                                    <p:anim calcmode="lin" valueType="num">
                                      <p:cBhvr>
                                        <p:cTn id="29" dur="25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25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4693" y="0"/>
            <a:ext cx="9144000" cy="523220"/>
          </a:xfrm>
          <a:prstGeom prst="rect">
            <a:avLst/>
          </a:prstGeom>
          <a:noFill/>
        </p:spPr>
        <p:txBody>
          <a:bodyPr>
            <a:spAutoFit/>
          </a:bodyPr>
          <a:lstStyle/>
          <a:p>
            <a:pPr algn="ctr">
              <a:defRPr/>
            </a:pPr>
            <a:r>
              <a:rPr lang="en-US" sz="2800" b="1" dirty="0">
                <a:solidFill>
                  <a:prstClr val="black"/>
                </a:solidFill>
                <a:latin typeface="Arial" panose="020B0604020202020204" pitchFamily="34" charset="0"/>
                <a:cs typeface="Arial" panose="020B0604020202020204" pitchFamily="34" charset="0"/>
              </a:rPr>
              <a:t>Drawing Nearer to God with a True Heart</a:t>
            </a:r>
          </a:p>
        </p:txBody>
      </p:sp>
      <p:sp>
        <p:nvSpPr>
          <p:cNvPr id="5" name="Rectangle 4"/>
          <p:cNvSpPr/>
          <p:nvPr/>
        </p:nvSpPr>
        <p:spPr>
          <a:xfrm>
            <a:off x="113254" y="790292"/>
            <a:ext cx="8917491" cy="5632311"/>
          </a:xfrm>
          <a:prstGeom prst="rect">
            <a:avLst/>
          </a:prstGeom>
        </p:spPr>
        <p:txBody>
          <a:bodyPr wrap="square">
            <a:spAutoFit/>
          </a:bodyPr>
          <a:lstStyle/>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The heart is important to God because from it flows the springs of life.    </a:t>
            </a:r>
          </a:p>
          <a:p>
            <a:pPr marL="628650" lvl="1"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a:t>
            </a:r>
            <a:r>
              <a:rPr lang="en-US" b="1" dirty="0">
                <a:solidFill>
                  <a:srgbClr val="FF0000"/>
                </a:solidFill>
                <a:latin typeface="Arial" panose="020B0604020202020204" pitchFamily="34" charset="0"/>
                <a:cs typeface="Arial" panose="020B0604020202020204" pitchFamily="34" charset="0"/>
              </a:rPr>
              <a:t>Proverbs 4:23 </a:t>
            </a:r>
            <a:r>
              <a:rPr lang="en-US" b="1" dirty="0">
                <a:solidFill>
                  <a:prstClr val="black"/>
                </a:solidFill>
                <a:latin typeface="Arial" panose="020B0604020202020204" pitchFamily="34" charset="0"/>
                <a:cs typeface="Arial" panose="020B0604020202020204" pitchFamily="34" charset="0"/>
              </a:rPr>
              <a:t>from it flows the springs of life. </a:t>
            </a:r>
            <a:endParaRPr lang="en-US" b="1" dirty="0">
              <a:solidFill>
                <a:srgbClr val="FF0000"/>
              </a:solidFill>
              <a:latin typeface="Arial" panose="020B0604020202020204" pitchFamily="34" charset="0"/>
              <a:cs typeface="Arial" panose="020B0604020202020204" pitchFamily="34" charset="0"/>
            </a:endParaRPr>
          </a:p>
          <a:p>
            <a:pPr marL="628650" lvl="1"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a:t>
            </a:r>
            <a:r>
              <a:rPr lang="en-US" b="1" dirty="0">
                <a:solidFill>
                  <a:srgbClr val="FF0000"/>
                </a:solidFill>
                <a:latin typeface="Arial" panose="020B0604020202020204" pitchFamily="34" charset="0"/>
                <a:cs typeface="Arial" panose="020B0604020202020204" pitchFamily="34" charset="0"/>
              </a:rPr>
              <a:t>Proverbs 27:19 </a:t>
            </a:r>
            <a:r>
              <a:rPr lang="en-US" b="1" dirty="0">
                <a:latin typeface="Arial" panose="020B0604020202020204" pitchFamily="34" charset="0"/>
                <a:cs typeface="Arial" panose="020B0604020202020204" pitchFamily="34" charset="0"/>
              </a:rPr>
              <a:t>the heart of man reflects man. </a:t>
            </a:r>
            <a:endParaRPr lang="en-US" b="1" dirty="0">
              <a:solidFill>
                <a:prstClr val="black"/>
              </a:solidFill>
              <a:latin typeface="Arial" panose="020B0604020202020204" pitchFamily="34" charset="0"/>
              <a:cs typeface="Arial" panose="020B0604020202020204" pitchFamily="34" charset="0"/>
            </a:endParaRPr>
          </a:p>
          <a:p>
            <a:pPr marL="628650" lvl="1"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a:t>
            </a:r>
            <a:r>
              <a:rPr lang="en-US" b="1" dirty="0">
                <a:solidFill>
                  <a:srgbClr val="FF0000"/>
                </a:solidFill>
                <a:latin typeface="Arial" panose="020B0604020202020204" pitchFamily="34" charset="0"/>
                <a:cs typeface="Arial" panose="020B0604020202020204" pitchFamily="34" charset="0"/>
              </a:rPr>
              <a:t>Luke 6:45  </a:t>
            </a:r>
            <a:r>
              <a:rPr lang="en-US" b="1" dirty="0">
                <a:solidFill>
                  <a:prstClr val="black"/>
                </a:solidFill>
                <a:latin typeface="Arial" panose="020B0604020202020204" pitchFamily="34" charset="0"/>
                <a:cs typeface="Arial" panose="020B0604020202020204" pitchFamily="34" charset="0"/>
              </a:rPr>
              <a:t>the heart can bring out good or bad treasure   </a:t>
            </a:r>
          </a:p>
          <a:p>
            <a:pPr lvl="1"/>
            <a:endParaRPr lang="en-US" b="1" dirty="0">
              <a:solidFill>
                <a:prstClr val="black"/>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Righteousness and unrighteousness comes from the heart. </a:t>
            </a:r>
          </a:p>
          <a:p>
            <a:r>
              <a:rPr lang="en-US" b="1" dirty="0">
                <a:solidFill>
                  <a:prstClr val="black"/>
                </a:solidFill>
                <a:latin typeface="Arial" panose="020B0604020202020204" pitchFamily="34" charset="0"/>
                <a:cs typeface="Arial" panose="020B0604020202020204" pitchFamily="34" charset="0"/>
              </a:rPr>
              <a:t> </a:t>
            </a:r>
          </a:p>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The choices we make whether good or evil reflect our hearts.</a:t>
            </a:r>
          </a:p>
          <a:p>
            <a:r>
              <a:rPr lang="en-US" b="1" dirty="0">
                <a:solidFill>
                  <a:srgbClr val="FF0000"/>
                </a:solidFill>
                <a:latin typeface="Arial" panose="020B0604020202020204" pitchFamily="34" charset="0"/>
                <a:cs typeface="Arial" panose="020B0604020202020204" pitchFamily="34" charset="0"/>
              </a:rPr>
              <a:t>Matthew 15:18-19</a:t>
            </a:r>
          </a:p>
          <a:p>
            <a:endParaRPr lang="en-US" b="1" dirty="0">
              <a:solidFill>
                <a:prstClr val="black"/>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The Lord searches our heart and the heart deceives man and is sick.  </a:t>
            </a:r>
          </a:p>
          <a:p>
            <a:r>
              <a:rPr lang="en-US" b="1" dirty="0">
                <a:solidFill>
                  <a:srgbClr val="FF0000"/>
                </a:solidFill>
                <a:latin typeface="Arial" panose="020B0604020202020204" pitchFamily="34" charset="0"/>
                <a:cs typeface="Arial" panose="020B0604020202020204" pitchFamily="34" charset="0"/>
              </a:rPr>
              <a:t>Jeremiah 17:9-10 </a:t>
            </a:r>
            <a:r>
              <a:rPr lang="en-US" b="1" dirty="0">
                <a:solidFill>
                  <a:prstClr val="black"/>
                </a:solidFill>
                <a:latin typeface="Arial" panose="020B0604020202020204" pitchFamily="34" charset="0"/>
                <a:cs typeface="Arial" panose="020B0604020202020204" pitchFamily="34" charset="0"/>
              </a:rPr>
              <a:t> </a:t>
            </a:r>
          </a:p>
          <a:p>
            <a:pPr lvl="1"/>
            <a:endParaRPr lang="en-US" b="1" dirty="0">
              <a:solidFill>
                <a:prstClr val="black"/>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King David was a man after God’s own heart.  What a compliment! </a:t>
            </a:r>
          </a:p>
          <a:p>
            <a:r>
              <a:rPr lang="en-US" b="1" dirty="0">
                <a:solidFill>
                  <a:srgbClr val="FF0000"/>
                </a:solidFill>
                <a:latin typeface="Arial" panose="020B0604020202020204" pitchFamily="34" charset="0"/>
                <a:cs typeface="Arial" panose="020B0604020202020204" pitchFamily="34" charset="0"/>
              </a:rPr>
              <a:t>Psalm 139</a:t>
            </a:r>
          </a:p>
          <a:p>
            <a:endParaRPr lang="en-US" b="1" dirty="0">
              <a:solidFill>
                <a:prstClr val="black"/>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a:t>
            </a:r>
            <a:r>
              <a:rPr lang="en-US" b="1" dirty="0">
                <a:solidFill>
                  <a:srgbClr val="FF0000"/>
                </a:solidFill>
                <a:latin typeface="Arial" panose="020B0604020202020204" pitchFamily="34" charset="0"/>
                <a:cs typeface="Arial" panose="020B0604020202020204" pitchFamily="34" charset="0"/>
              </a:rPr>
              <a:t>Genesis 6:5 </a:t>
            </a:r>
            <a:r>
              <a:rPr lang="en-US" b="1" dirty="0">
                <a:solidFill>
                  <a:prstClr val="black"/>
                </a:solidFill>
                <a:latin typeface="Arial" panose="020B0604020202020204" pitchFamily="34" charset="0"/>
                <a:cs typeface="Arial" panose="020B0604020202020204" pitchFamily="34" charset="0"/>
              </a:rPr>
              <a:t>Every intent of the thoughts of man was on evil continually.  </a:t>
            </a:r>
          </a:p>
          <a:p>
            <a:pPr marL="171450" indent="-171450">
              <a:buFont typeface="Wingdings" panose="05000000000000000000" pitchFamily="2" charset="2"/>
              <a:buChar char="q"/>
            </a:pPr>
            <a:endParaRPr lang="en-US" b="1" dirty="0">
              <a:solidFill>
                <a:prstClr val="black"/>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The hearts of the sons of men are full of evil and insanity is in their hearts throughout their lives.  </a:t>
            </a:r>
            <a:r>
              <a:rPr lang="en-US" b="1" dirty="0">
                <a:solidFill>
                  <a:srgbClr val="FF0000"/>
                </a:solidFill>
                <a:latin typeface="Arial" panose="020B0604020202020204" pitchFamily="34" charset="0"/>
                <a:cs typeface="Arial" panose="020B0604020202020204" pitchFamily="34" charset="0"/>
              </a:rPr>
              <a:t>Ecclesiastes 9:3</a:t>
            </a:r>
          </a:p>
        </p:txBody>
      </p:sp>
    </p:spTree>
    <p:extLst>
      <p:ext uri="{BB962C8B-B14F-4D97-AF65-F5344CB8AC3E}">
        <p14:creationId xmlns:p14="http://schemas.microsoft.com/office/powerpoint/2010/main" val="30347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50"/>
                                        <p:tgtEl>
                                          <p:spTgt spid="5">
                                            <p:txEl>
                                              <p:pRg st="0" end="0"/>
                                            </p:txEl>
                                          </p:spTgt>
                                        </p:tgtEl>
                                      </p:cBhvr>
                                    </p:animEffect>
                                    <p:anim calcmode="lin" valueType="num">
                                      <p:cBhvr>
                                        <p:cTn id="8" dur="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250"/>
                                        <p:tgtEl>
                                          <p:spTgt spid="5">
                                            <p:txEl>
                                              <p:pRg st="1" end="1"/>
                                            </p:txEl>
                                          </p:spTgt>
                                        </p:tgtEl>
                                      </p:cBhvr>
                                    </p:animEffect>
                                    <p:anim calcmode="lin" valueType="num">
                                      <p:cBhvr>
                                        <p:cTn id="15" dur="25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25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250"/>
                                        <p:tgtEl>
                                          <p:spTgt spid="5">
                                            <p:txEl>
                                              <p:pRg st="2" end="2"/>
                                            </p:txEl>
                                          </p:spTgt>
                                        </p:tgtEl>
                                      </p:cBhvr>
                                    </p:animEffect>
                                    <p:anim calcmode="lin" valueType="num">
                                      <p:cBhvr>
                                        <p:cTn id="22" dur="25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25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250"/>
                                        <p:tgtEl>
                                          <p:spTgt spid="5">
                                            <p:txEl>
                                              <p:pRg st="3" end="3"/>
                                            </p:txEl>
                                          </p:spTgt>
                                        </p:tgtEl>
                                      </p:cBhvr>
                                    </p:animEffect>
                                    <p:anim calcmode="lin" valueType="num">
                                      <p:cBhvr>
                                        <p:cTn id="29" dur="25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25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250"/>
                                        <p:tgtEl>
                                          <p:spTgt spid="5">
                                            <p:txEl>
                                              <p:pRg st="5" end="5"/>
                                            </p:txEl>
                                          </p:spTgt>
                                        </p:tgtEl>
                                      </p:cBhvr>
                                    </p:animEffect>
                                    <p:anim calcmode="lin" valueType="num">
                                      <p:cBhvr>
                                        <p:cTn id="36" dur="25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7" dur="25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250"/>
                                        <p:tgtEl>
                                          <p:spTgt spid="5">
                                            <p:txEl>
                                              <p:pRg st="6" end="6"/>
                                            </p:txEl>
                                          </p:spTgt>
                                        </p:tgtEl>
                                      </p:cBhvr>
                                    </p:animEffect>
                                    <p:anim calcmode="lin" valueType="num">
                                      <p:cBhvr>
                                        <p:cTn id="43" dur="25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4" dur="25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Effect transition="in" filter="fade">
                                      <p:cBhvr>
                                        <p:cTn id="49" dur="250"/>
                                        <p:tgtEl>
                                          <p:spTgt spid="5">
                                            <p:txEl>
                                              <p:pRg st="7" end="7"/>
                                            </p:txEl>
                                          </p:spTgt>
                                        </p:tgtEl>
                                      </p:cBhvr>
                                    </p:animEffect>
                                    <p:anim calcmode="lin" valueType="num">
                                      <p:cBhvr>
                                        <p:cTn id="50" dur="25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1" dur="25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Effect transition="in" filter="fade">
                                      <p:cBhvr>
                                        <p:cTn id="56" dur="250"/>
                                        <p:tgtEl>
                                          <p:spTgt spid="5">
                                            <p:txEl>
                                              <p:pRg st="8" end="8"/>
                                            </p:txEl>
                                          </p:spTgt>
                                        </p:tgtEl>
                                      </p:cBhvr>
                                    </p:animEffect>
                                    <p:anim calcmode="lin" valueType="num">
                                      <p:cBhvr>
                                        <p:cTn id="57" dur="25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8" dur="25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10" end="10"/>
                                            </p:txEl>
                                          </p:spTgt>
                                        </p:tgtEl>
                                        <p:attrNameLst>
                                          <p:attrName>style.visibility</p:attrName>
                                        </p:attrNameLst>
                                      </p:cBhvr>
                                      <p:to>
                                        <p:strVal val="visible"/>
                                      </p:to>
                                    </p:set>
                                    <p:animEffect transition="in" filter="fade">
                                      <p:cBhvr>
                                        <p:cTn id="63" dur="250"/>
                                        <p:tgtEl>
                                          <p:spTgt spid="5">
                                            <p:txEl>
                                              <p:pRg st="10" end="10"/>
                                            </p:txEl>
                                          </p:spTgt>
                                        </p:tgtEl>
                                      </p:cBhvr>
                                    </p:animEffect>
                                    <p:anim calcmode="lin" valueType="num">
                                      <p:cBhvr>
                                        <p:cTn id="64" dur="25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65" dur="25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5">
                                            <p:txEl>
                                              <p:pRg st="11" end="11"/>
                                            </p:txEl>
                                          </p:spTgt>
                                        </p:tgtEl>
                                        <p:attrNameLst>
                                          <p:attrName>style.visibility</p:attrName>
                                        </p:attrNameLst>
                                      </p:cBhvr>
                                      <p:to>
                                        <p:strVal val="visible"/>
                                      </p:to>
                                    </p:set>
                                    <p:animEffect transition="in" filter="fade">
                                      <p:cBhvr>
                                        <p:cTn id="70" dur="250"/>
                                        <p:tgtEl>
                                          <p:spTgt spid="5">
                                            <p:txEl>
                                              <p:pRg st="11" end="11"/>
                                            </p:txEl>
                                          </p:spTgt>
                                        </p:tgtEl>
                                      </p:cBhvr>
                                    </p:animEffect>
                                    <p:anim calcmode="lin" valueType="num">
                                      <p:cBhvr>
                                        <p:cTn id="71" dur="25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72" dur="25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5">
                                            <p:txEl>
                                              <p:pRg st="13" end="13"/>
                                            </p:txEl>
                                          </p:spTgt>
                                        </p:tgtEl>
                                        <p:attrNameLst>
                                          <p:attrName>style.visibility</p:attrName>
                                        </p:attrNameLst>
                                      </p:cBhvr>
                                      <p:to>
                                        <p:strVal val="visible"/>
                                      </p:to>
                                    </p:set>
                                    <p:animEffect transition="in" filter="fade">
                                      <p:cBhvr>
                                        <p:cTn id="77" dur="250"/>
                                        <p:tgtEl>
                                          <p:spTgt spid="5">
                                            <p:txEl>
                                              <p:pRg st="13" end="13"/>
                                            </p:txEl>
                                          </p:spTgt>
                                        </p:tgtEl>
                                      </p:cBhvr>
                                    </p:animEffect>
                                    <p:anim calcmode="lin" valueType="num">
                                      <p:cBhvr>
                                        <p:cTn id="78" dur="25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79" dur="250" fill="hold"/>
                                        <p:tgtEl>
                                          <p:spTgt spid="5">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5">
                                            <p:txEl>
                                              <p:pRg st="14" end="14"/>
                                            </p:txEl>
                                          </p:spTgt>
                                        </p:tgtEl>
                                        <p:attrNameLst>
                                          <p:attrName>style.visibility</p:attrName>
                                        </p:attrNameLst>
                                      </p:cBhvr>
                                      <p:to>
                                        <p:strVal val="visible"/>
                                      </p:to>
                                    </p:set>
                                    <p:animEffect transition="in" filter="fade">
                                      <p:cBhvr>
                                        <p:cTn id="84" dur="250"/>
                                        <p:tgtEl>
                                          <p:spTgt spid="5">
                                            <p:txEl>
                                              <p:pRg st="14" end="14"/>
                                            </p:txEl>
                                          </p:spTgt>
                                        </p:tgtEl>
                                      </p:cBhvr>
                                    </p:animEffect>
                                    <p:anim calcmode="lin" valueType="num">
                                      <p:cBhvr>
                                        <p:cTn id="85" dur="25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86" dur="250" fill="hold"/>
                                        <p:tgtEl>
                                          <p:spTgt spid="5">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5">
                                            <p:txEl>
                                              <p:pRg st="16" end="16"/>
                                            </p:txEl>
                                          </p:spTgt>
                                        </p:tgtEl>
                                        <p:attrNameLst>
                                          <p:attrName>style.visibility</p:attrName>
                                        </p:attrNameLst>
                                      </p:cBhvr>
                                      <p:to>
                                        <p:strVal val="visible"/>
                                      </p:to>
                                    </p:set>
                                    <p:animEffect transition="in" filter="fade">
                                      <p:cBhvr>
                                        <p:cTn id="91" dur="250"/>
                                        <p:tgtEl>
                                          <p:spTgt spid="5">
                                            <p:txEl>
                                              <p:pRg st="16" end="16"/>
                                            </p:txEl>
                                          </p:spTgt>
                                        </p:tgtEl>
                                      </p:cBhvr>
                                    </p:animEffect>
                                    <p:anim calcmode="lin" valueType="num">
                                      <p:cBhvr>
                                        <p:cTn id="92" dur="250" fill="hold"/>
                                        <p:tgtEl>
                                          <p:spTgt spid="5">
                                            <p:txEl>
                                              <p:pRg st="16" end="16"/>
                                            </p:txEl>
                                          </p:spTgt>
                                        </p:tgtEl>
                                        <p:attrNameLst>
                                          <p:attrName>ppt_x</p:attrName>
                                        </p:attrNameLst>
                                      </p:cBhvr>
                                      <p:tavLst>
                                        <p:tav tm="0">
                                          <p:val>
                                            <p:strVal val="#ppt_x"/>
                                          </p:val>
                                        </p:tav>
                                        <p:tav tm="100000">
                                          <p:val>
                                            <p:strVal val="#ppt_x"/>
                                          </p:val>
                                        </p:tav>
                                      </p:tavLst>
                                    </p:anim>
                                    <p:anim calcmode="lin" valueType="num">
                                      <p:cBhvr>
                                        <p:cTn id="93" dur="250" fill="hold"/>
                                        <p:tgtEl>
                                          <p:spTgt spid="5">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5">
                                            <p:txEl>
                                              <p:pRg st="18" end="18"/>
                                            </p:txEl>
                                          </p:spTgt>
                                        </p:tgtEl>
                                        <p:attrNameLst>
                                          <p:attrName>style.visibility</p:attrName>
                                        </p:attrNameLst>
                                      </p:cBhvr>
                                      <p:to>
                                        <p:strVal val="visible"/>
                                      </p:to>
                                    </p:set>
                                    <p:animEffect transition="in" filter="fade">
                                      <p:cBhvr>
                                        <p:cTn id="98" dur="250"/>
                                        <p:tgtEl>
                                          <p:spTgt spid="5">
                                            <p:txEl>
                                              <p:pRg st="18" end="18"/>
                                            </p:txEl>
                                          </p:spTgt>
                                        </p:tgtEl>
                                      </p:cBhvr>
                                    </p:animEffect>
                                    <p:anim calcmode="lin" valueType="num">
                                      <p:cBhvr>
                                        <p:cTn id="99" dur="250" fill="hold"/>
                                        <p:tgtEl>
                                          <p:spTgt spid="5">
                                            <p:txEl>
                                              <p:pRg st="18" end="18"/>
                                            </p:txEl>
                                          </p:spTgt>
                                        </p:tgtEl>
                                        <p:attrNameLst>
                                          <p:attrName>ppt_x</p:attrName>
                                        </p:attrNameLst>
                                      </p:cBhvr>
                                      <p:tavLst>
                                        <p:tav tm="0">
                                          <p:val>
                                            <p:strVal val="#ppt_x"/>
                                          </p:val>
                                        </p:tav>
                                        <p:tav tm="100000">
                                          <p:val>
                                            <p:strVal val="#ppt_x"/>
                                          </p:val>
                                        </p:tav>
                                      </p:tavLst>
                                    </p:anim>
                                    <p:anim calcmode="lin" valueType="num">
                                      <p:cBhvr>
                                        <p:cTn id="100" dur="250" fill="hold"/>
                                        <p:tgtEl>
                                          <p:spTgt spid="5">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4693" y="0"/>
            <a:ext cx="9144000" cy="523220"/>
          </a:xfrm>
          <a:prstGeom prst="rect">
            <a:avLst/>
          </a:prstGeom>
          <a:noFill/>
        </p:spPr>
        <p:txBody>
          <a:bodyPr>
            <a:spAutoFit/>
          </a:bodyPr>
          <a:lstStyle/>
          <a:p>
            <a:pPr algn="ctr">
              <a:defRPr/>
            </a:pPr>
            <a:r>
              <a:rPr lang="en-US" sz="2800" b="1" dirty="0">
                <a:solidFill>
                  <a:prstClr val="black"/>
                </a:solidFill>
                <a:latin typeface="Arial" panose="020B0604020202020204" pitchFamily="34" charset="0"/>
                <a:cs typeface="Arial" panose="020B0604020202020204" pitchFamily="34" charset="0"/>
              </a:rPr>
              <a:t>Drawing Nearer to God with a True Heart</a:t>
            </a:r>
          </a:p>
        </p:txBody>
      </p:sp>
      <p:sp>
        <p:nvSpPr>
          <p:cNvPr id="5" name="Rectangle 4"/>
          <p:cNvSpPr/>
          <p:nvPr/>
        </p:nvSpPr>
        <p:spPr>
          <a:xfrm>
            <a:off x="113254" y="658272"/>
            <a:ext cx="8917491" cy="5909310"/>
          </a:xfrm>
          <a:prstGeom prst="rect">
            <a:avLst/>
          </a:prstGeom>
        </p:spPr>
        <p:txBody>
          <a:bodyPr wrap="square">
            <a:spAutoFit/>
          </a:bodyPr>
          <a:lstStyle/>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Example of a man with pure heart Joseph. </a:t>
            </a:r>
            <a:r>
              <a:rPr lang="en-US" b="1" i="1" dirty="0">
                <a:solidFill>
                  <a:prstClr val="black"/>
                </a:solidFill>
                <a:latin typeface="Arial" panose="020B0604020202020204" pitchFamily="34" charset="0"/>
                <a:cs typeface="Arial" panose="020B0604020202020204" pitchFamily="34" charset="0"/>
              </a:rPr>
              <a:t>  </a:t>
            </a:r>
            <a:r>
              <a:rPr lang="en-US" b="1" i="1" dirty="0">
                <a:solidFill>
                  <a:srgbClr val="FF0000"/>
                </a:solidFill>
                <a:latin typeface="Arial" panose="020B0604020202020204" pitchFamily="34" charset="0"/>
                <a:cs typeface="Arial" panose="020B0604020202020204" pitchFamily="34" charset="0"/>
              </a:rPr>
              <a:t>Genesis 39:7-9 </a:t>
            </a:r>
          </a:p>
          <a:p>
            <a:pPr marL="171450" indent="-171450">
              <a:buFont typeface="Wingdings" panose="05000000000000000000" pitchFamily="2" charset="2"/>
              <a:buChar char="q"/>
            </a:pPr>
            <a:endParaRPr lang="en-US" b="1" i="1" dirty="0">
              <a:solidFill>
                <a:srgbClr val="FF0000"/>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i="1" dirty="0">
                <a:latin typeface="Arial" panose="020B0604020202020204" pitchFamily="34" charset="0"/>
                <a:cs typeface="Arial" panose="020B0604020202020204" pitchFamily="34" charset="0"/>
              </a:rPr>
              <a:t>  At critical times in their lives David’s and Joseph’s actions depicted what was in their heart at critical moments in their lives.  </a:t>
            </a:r>
          </a:p>
          <a:p>
            <a:pPr marL="171450" indent="-171450">
              <a:buFont typeface="Wingdings" panose="05000000000000000000" pitchFamily="2" charset="2"/>
              <a:buChar char="q"/>
            </a:pPr>
            <a:endParaRPr lang="en-US" b="1" i="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i="1" dirty="0">
                <a:latin typeface="Arial" panose="020B0604020202020204" pitchFamily="34" charset="0"/>
                <a:cs typeface="Arial" panose="020B0604020202020204" pitchFamily="34" charset="0"/>
              </a:rPr>
              <a:t>  What about you?  Temptations start when a thought enters the mind.  </a:t>
            </a:r>
          </a:p>
          <a:p>
            <a:pPr marL="628650" lvl="1" indent="-171450">
              <a:buFont typeface="Wingdings" panose="05000000000000000000" pitchFamily="2" charset="2"/>
              <a:buChar char="q"/>
            </a:pPr>
            <a:r>
              <a:rPr lang="en-US" b="1" i="1" dirty="0">
                <a:latin typeface="Arial" panose="020B0604020202020204" pitchFamily="34" charset="0"/>
                <a:cs typeface="Arial" panose="020B0604020202020204" pitchFamily="34" charset="0"/>
              </a:rPr>
              <a:t>  A thought to drink </a:t>
            </a:r>
          </a:p>
          <a:p>
            <a:pPr marL="628650" lvl="1" indent="-171450">
              <a:buFont typeface="Wingdings" panose="05000000000000000000" pitchFamily="2" charset="2"/>
              <a:buChar char="q"/>
            </a:pPr>
            <a:r>
              <a:rPr lang="en-US" b="1" i="1" dirty="0">
                <a:latin typeface="Arial" panose="020B0604020202020204" pitchFamily="34" charset="0"/>
                <a:cs typeface="Arial" panose="020B0604020202020204" pitchFamily="34" charset="0"/>
              </a:rPr>
              <a:t>  To commit fornication </a:t>
            </a:r>
          </a:p>
          <a:p>
            <a:pPr marL="628650" lvl="1" indent="-171450">
              <a:buFont typeface="Wingdings" panose="05000000000000000000" pitchFamily="2" charset="2"/>
              <a:buChar char="q"/>
            </a:pPr>
            <a:r>
              <a:rPr lang="en-US" b="1" i="1" dirty="0">
                <a:latin typeface="Arial" panose="020B0604020202020204" pitchFamily="34" charset="0"/>
                <a:cs typeface="Arial" panose="020B0604020202020204" pitchFamily="34" charset="0"/>
              </a:rPr>
              <a:t>  To commit adultery </a:t>
            </a:r>
          </a:p>
          <a:p>
            <a:pPr marL="628650" lvl="1" indent="-171450">
              <a:buFont typeface="Wingdings" panose="05000000000000000000" pitchFamily="2" charset="2"/>
              <a:buChar char="q"/>
            </a:pPr>
            <a:r>
              <a:rPr lang="en-US" b="1" i="1" dirty="0">
                <a:latin typeface="Arial" panose="020B0604020202020204" pitchFamily="34" charset="0"/>
                <a:cs typeface="Arial" panose="020B0604020202020204" pitchFamily="34" charset="0"/>
              </a:rPr>
              <a:t>  To kill </a:t>
            </a:r>
          </a:p>
          <a:p>
            <a:pPr marL="628650" lvl="1" indent="-171450">
              <a:buFont typeface="Wingdings" panose="05000000000000000000" pitchFamily="2" charset="2"/>
              <a:buChar char="q"/>
            </a:pPr>
            <a:r>
              <a:rPr lang="en-US" b="1" i="1" dirty="0">
                <a:latin typeface="Arial" panose="020B0604020202020204" pitchFamily="34" charset="0"/>
                <a:cs typeface="Arial" panose="020B0604020202020204" pitchFamily="34" charset="0"/>
              </a:rPr>
              <a:t>  To steal </a:t>
            </a:r>
          </a:p>
          <a:p>
            <a:pPr marL="628650" lvl="1" indent="-171450">
              <a:buFont typeface="Wingdings" panose="05000000000000000000" pitchFamily="2" charset="2"/>
              <a:buChar char="q"/>
            </a:pPr>
            <a:r>
              <a:rPr lang="en-US" b="1" i="1" dirty="0">
                <a:latin typeface="Arial" panose="020B0604020202020204" pitchFamily="34" charset="0"/>
                <a:cs typeface="Arial" panose="020B0604020202020204" pitchFamily="34" charset="0"/>
              </a:rPr>
              <a:t>  To lie </a:t>
            </a:r>
          </a:p>
          <a:p>
            <a:pPr marL="628650" lvl="1" indent="-171450">
              <a:buFont typeface="Wingdings" panose="05000000000000000000" pitchFamily="2" charset="2"/>
              <a:buChar char="q"/>
            </a:pPr>
            <a:r>
              <a:rPr lang="en-US" b="1" i="1" dirty="0">
                <a:latin typeface="Arial" panose="020B0604020202020204" pitchFamily="34" charset="0"/>
                <a:cs typeface="Arial" panose="020B0604020202020204" pitchFamily="34" charset="0"/>
              </a:rPr>
              <a:t>  To bear false witness </a:t>
            </a:r>
          </a:p>
          <a:p>
            <a:pPr marL="628650" lvl="1" indent="-171450">
              <a:buFont typeface="Wingdings" panose="05000000000000000000" pitchFamily="2" charset="2"/>
              <a:buChar char="q"/>
            </a:pPr>
            <a:r>
              <a:rPr lang="en-US" b="1" i="1" dirty="0">
                <a:latin typeface="Arial" panose="020B0604020202020204" pitchFamily="34" charset="0"/>
                <a:cs typeface="Arial" panose="020B0604020202020204" pitchFamily="34" charset="0"/>
              </a:rPr>
              <a:t>  To use Drugs</a:t>
            </a:r>
          </a:p>
          <a:p>
            <a:pPr marL="628650" lvl="1" indent="-171450">
              <a:buFont typeface="Wingdings" panose="05000000000000000000" pitchFamily="2" charset="2"/>
              <a:buChar char="q"/>
            </a:pPr>
            <a:r>
              <a:rPr lang="en-US" b="1" i="1" dirty="0">
                <a:latin typeface="Arial" panose="020B0604020202020204" pitchFamily="34" charset="0"/>
                <a:cs typeface="Arial" panose="020B0604020202020204" pitchFamily="34" charset="0"/>
              </a:rPr>
              <a:t>  To watch porn or TV programs that are evil </a:t>
            </a:r>
          </a:p>
          <a:p>
            <a:pPr marL="628650" lvl="1" indent="-171450">
              <a:buFont typeface="Wingdings" panose="05000000000000000000" pitchFamily="2" charset="2"/>
              <a:buChar char="q"/>
            </a:pPr>
            <a:r>
              <a:rPr lang="en-US" b="1" i="1" dirty="0">
                <a:latin typeface="Arial" panose="020B0604020202020204" pitchFamily="34" charset="0"/>
                <a:cs typeface="Arial" panose="020B0604020202020204" pitchFamily="34" charset="0"/>
              </a:rPr>
              <a:t>  To not obey your parents </a:t>
            </a:r>
          </a:p>
          <a:p>
            <a:pPr marL="628650" lvl="1" indent="-171450">
              <a:buFont typeface="Wingdings" panose="05000000000000000000" pitchFamily="2" charset="2"/>
              <a:buChar char="q"/>
            </a:pPr>
            <a:r>
              <a:rPr lang="en-US" b="1" i="1" dirty="0">
                <a:latin typeface="Arial" panose="020B0604020202020204" pitchFamily="34" charset="0"/>
                <a:cs typeface="Arial" panose="020B0604020202020204" pitchFamily="34" charset="0"/>
              </a:rPr>
              <a:t>  To not honor your Mother and Father </a:t>
            </a:r>
          </a:p>
          <a:p>
            <a:pPr lvl="1"/>
            <a:endParaRPr lang="en-US" b="1" i="1" dirty="0">
              <a:latin typeface="Arial" panose="020B0604020202020204" pitchFamily="34" charset="0"/>
              <a:cs typeface="Arial" panose="020B0604020202020204" pitchFamily="34" charset="0"/>
            </a:endParaRPr>
          </a:p>
          <a:p>
            <a:pPr marL="628650" lvl="1"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Most of the time when these things enter our mind, we have time to think about the temptation.  Then we decide and we make a choice. The choice we make reflects our heart.   </a:t>
            </a:r>
          </a:p>
        </p:txBody>
      </p:sp>
    </p:spTree>
    <p:extLst>
      <p:ext uri="{BB962C8B-B14F-4D97-AF65-F5344CB8AC3E}">
        <p14:creationId xmlns:p14="http://schemas.microsoft.com/office/powerpoint/2010/main" val="220729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50"/>
                                        <p:tgtEl>
                                          <p:spTgt spid="5">
                                            <p:txEl>
                                              <p:pRg st="0" end="0"/>
                                            </p:txEl>
                                          </p:spTgt>
                                        </p:tgtEl>
                                      </p:cBhvr>
                                    </p:animEffect>
                                    <p:anim calcmode="lin" valueType="num">
                                      <p:cBhvr>
                                        <p:cTn id="8" dur="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250"/>
                                        <p:tgtEl>
                                          <p:spTgt spid="5">
                                            <p:txEl>
                                              <p:pRg st="2" end="2"/>
                                            </p:txEl>
                                          </p:spTgt>
                                        </p:tgtEl>
                                      </p:cBhvr>
                                    </p:animEffect>
                                    <p:anim calcmode="lin" valueType="num">
                                      <p:cBhvr>
                                        <p:cTn id="15" dur="25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25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250"/>
                                        <p:tgtEl>
                                          <p:spTgt spid="5">
                                            <p:txEl>
                                              <p:pRg st="4" end="4"/>
                                            </p:txEl>
                                          </p:spTgt>
                                        </p:tgtEl>
                                      </p:cBhvr>
                                    </p:animEffect>
                                    <p:anim calcmode="lin" valueType="num">
                                      <p:cBhvr>
                                        <p:cTn id="22" dur="25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25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24" fill="hold">
                            <p:stCondLst>
                              <p:cond delay="250"/>
                            </p:stCondLst>
                            <p:childTnLst>
                              <p:par>
                                <p:cTn id="25" presetID="42" presetClass="entr" presetSubtype="0" fill="hold"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250"/>
                                        <p:tgtEl>
                                          <p:spTgt spid="5">
                                            <p:txEl>
                                              <p:pRg st="5" end="5"/>
                                            </p:txEl>
                                          </p:spTgt>
                                        </p:tgtEl>
                                      </p:cBhvr>
                                    </p:animEffect>
                                    <p:anim calcmode="lin" valueType="num">
                                      <p:cBhvr>
                                        <p:cTn id="28" dur="25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9" dur="25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42" presetClass="entr" presetSubtype="0" fill="hold" nodeType="after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250"/>
                                        <p:tgtEl>
                                          <p:spTgt spid="5">
                                            <p:txEl>
                                              <p:pRg st="6" end="6"/>
                                            </p:txEl>
                                          </p:spTgt>
                                        </p:tgtEl>
                                      </p:cBhvr>
                                    </p:animEffect>
                                    <p:anim calcmode="lin" valueType="num">
                                      <p:cBhvr>
                                        <p:cTn id="34" dur="25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5" dur="25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par>
                          <p:cTn id="36" fill="hold">
                            <p:stCondLst>
                              <p:cond delay="750"/>
                            </p:stCondLst>
                            <p:childTnLst>
                              <p:par>
                                <p:cTn id="37" presetID="42" presetClass="entr" presetSubtype="0" fill="hold" nodeType="after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Effect transition="in" filter="fade">
                                      <p:cBhvr>
                                        <p:cTn id="39" dur="250"/>
                                        <p:tgtEl>
                                          <p:spTgt spid="5">
                                            <p:txEl>
                                              <p:pRg st="7" end="7"/>
                                            </p:txEl>
                                          </p:spTgt>
                                        </p:tgtEl>
                                      </p:cBhvr>
                                    </p:animEffect>
                                    <p:anim calcmode="lin" valueType="num">
                                      <p:cBhvr>
                                        <p:cTn id="40" dur="25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1" dur="25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42" presetClass="entr" presetSubtype="0" fill="hold" nodeType="after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Effect transition="in" filter="fade">
                                      <p:cBhvr>
                                        <p:cTn id="45" dur="250"/>
                                        <p:tgtEl>
                                          <p:spTgt spid="5">
                                            <p:txEl>
                                              <p:pRg st="8" end="8"/>
                                            </p:txEl>
                                          </p:spTgt>
                                        </p:tgtEl>
                                      </p:cBhvr>
                                    </p:animEffect>
                                    <p:anim calcmode="lin" valueType="num">
                                      <p:cBhvr>
                                        <p:cTn id="46" dur="25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7" dur="25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par>
                          <p:cTn id="48" fill="hold">
                            <p:stCondLst>
                              <p:cond delay="1250"/>
                            </p:stCondLst>
                            <p:childTnLst>
                              <p:par>
                                <p:cTn id="49" presetID="42" presetClass="entr" presetSubtype="0" fill="hold" nodeType="afterEffect">
                                  <p:stCondLst>
                                    <p:cond delay="0"/>
                                  </p:stCondLst>
                                  <p:childTnLst>
                                    <p:set>
                                      <p:cBhvr>
                                        <p:cTn id="50" dur="1" fill="hold">
                                          <p:stCondLst>
                                            <p:cond delay="0"/>
                                          </p:stCondLst>
                                        </p:cTn>
                                        <p:tgtEl>
                                          <p:spTgt spid="5">
                                            <p:txEl>
                                              <p:pRg st="9" end="9"/>
                                            </p:txEl>
                                          </p:spTgt>
                                        </p:tgtEl>
                                        <p:attrNameLst>
                                          <p:attrName>style.visibility</p:attrName>
                                        </p:attrNameLst>
                                      </p:cBhvr>
                                      <p:to>
                                        <p:strVal val="visible"/>
                                      </p:to>
                                    </p:set>
                                    <p:animEffect transition="in" filter="fade">
                                      <p:cBhvr>
                                        <p:cTn id="51" dur="250"/>
                                        <p:tgtEl>
                                          <p:spTgt spid="5">
                                            <p:txEl>
                                              <p:pRg st="9" end="9"/>
                                            </p:txEl>
                                          </p:spTgt>
                                        </p:tgtEl>
                                      </p:cBhvr>
                                    </p:animEffect>
                                    <p:anim calcmode="lin" valueType="num">
                                      <p:cBhvr>
                                        <p:cTn id="52" dur="25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3" dur="25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par>
                          <p:cTn id="54" fill="hold">
                            <p:stCondLst>
                              <p:cond delay="1500"/>
                            </p:stCondLst>
                            <p:childTnLst>
                              <p:par>
                                <p:cTn id="55" presetID="42" presetClass="entr" presetSubtype="0" fill="hold" nodeType="after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250"/>
                                        <p:tgtEl>
                                          <p:spTgt spid="5">
                                            <p:txEl>
                                              <p:pRg st="10" end="10"/>
                                            </p:txEl>
                                          </p:spTgt>
                                        </p:tgtEl>
                                      </p:cBhvr>
                                    </p:animEffect>
                                    <p:anim calcmode="lin" valueType="num">
                                      <p:cBhvr>
                                        <p:cTn id="58" dur="25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59" dur="25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par>
                          <p:cTn id="60" fill="hold">
                            <p:stCondLst>
                              <p:cond delay="1750"/>
                            </p:stCondLst>
                            <p:childTnLst>
                              <p:par>
                                <p:cTn id="61" presetID="42" presetClass="entr" presetSubtype="0" fill="hold" nodeType="afterEffect">
                                  <p:stCondLst>
                                    <p:cond delay="0"/>
                                  </p:stCondLst>
                                  <p:childTnLst>
                                    <p:set>
                                      <p:cBhvr>
                                        <p:cTn id="62" dur="1" fill="hold">
                                          <p:stCondLst>
                                            <p:cond delay="0"/>
                                          </p:stCondLst>
                                        </p:cTn>
                                        <p:tgtEl>
                                          <p:spTgt spid="5">
                                            <p:txEl>
                                              <p:pRg st="11" end="11"/>
                                            </p:txEl>
                                          </p:spTgt>
                                        </p:tgtEl>
                                        <p:attrNameLst>
                                          <p:attrName>style.visibility</p:attrName>
                                        </p:attrNameLst>
                                      </p:cBhvr>
                                      <p:to>
                                        <p:strVal val="visible"/>
                                      </p:to>
                                    </p:set>
                                    <p:animEffect transition="in" filter="fade">
                                      <p:cBhvr>
                                        <p:cTn id="63" dur="250"/>
                                        <p:tgtEl>
                                          <p:spTgt spid="5">
                                            <p:txEl>
                                              <p:pRg st="11" end="11"/>
                                            </p:txEl>
                                          </p:spTgt>
                                        </p:tgtEl>
                                      </p:cBhvr>
                                    </p:animEffect>
                                    <p:anim calcmode="lin" valueType="num">
                                      <p:cBhvr>
                                        <p:cTn id="64" dur="25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65" dur="25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par>
                          <p:cTn id="66" fill="hold">
                            <p:stCondLst>
                              <p:cond delay="2000"/>
                            </p:stCondLst>
                            <p:childTnLst>
                              <p:par>
                                <p:cTn id="67" presetID="42" presetClass="entr" presetSubtype="0" fill="hold" nodeType="afterEffect">
                                  <p:stCondLst>
                                    <p:cond delay="0"/>
                                  </p:stCondLst>
                                  <p:childTnLst>
                                    <p:set>
                                      <p:cBhvr>
                                        <p:cTn id="68" dur="1" fill="hold">
                                          <p:stCondLst>
                                            <p:cond delay="0"/>
                                          </p:stCondLst>
                                        </p:cTn>
                                        <p:tgtEl>
                                          <p:spTgt spid="5">
                                            <p:txEl>
                                              <p:pRg st="12" end="12"/>
                                            </p:txEl>
                                          </p:spTgt>
                                        </p:tgtEl>
                                        <p:attrNameLst>
                                          <p:attrName>style.visibility</p:attrName>
                                        </p:attrNameLst>
                                      </p:cBhvr>
                                      <p:to>
                                        <p:strVal val="visible"/>
                                      </p:to>
                                    </p:set>
                                    <p:animEffect transition="in" filter="fade">
                                      <p:cBhvr>
                                        <p:cTn id="69" dur="250"/>
                                        <p:tgtEl>
                                          <p:spTgt spid="5">
                                            <p:txEl>
                                              <p:pRg st="12" end="12"/>
                                            </p:txEl>
                                          </p:spTgt>
                                        </p:tgtEl>
                                      </p:cBhvr>
                                    </p:animEffect>
                                    <p:anim calcmode="lin" valueType="num">
                                      <p:cBhvr>
                                        <p:cTn id="70" dur="25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71" dur="25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par>
                          <p:cTn id="72" fill="hold">
                            <p:stCondLst>
                              <p:cond delay="2250"/>
                            </p:stCondLst>
                            <p:childTnLst>
                              <p:par>
                                <p:cTn id="73" presetID="42" presetClass="entr" presetSubtype="0" fill="hold" nodeType="afterEffect">
                                  <p:stCondLst>
                                    <p:cond delay="0"/>
                                  </p:stCondLst>
                                  <p:childTnLst>
                                    <p:set>
                                      <p:cBhvr>
                                        <p:cTn id="74" dur="1" fill="hold">
                                          <p:stCondLst>
                                            <p:cond delay="0"/>
                                          </p:stCondLst>
                                        </p:cTn>
                                        <p:tgtEl>
                                          <p:spTgt spid="5">
                                            <p:txEl>
                                              <p:pRg st="13" end="13"/>
                                            </p:txEl>
                                          </p:spTgt>
                                        </p:tgtEl>
                                        <p:attrNameLst>
                                          <p:attrName>style.visibility</p:attrName>
                                        </p:attrNameLst>
                                      </p:cBhvr>
                                      <p:to>
                                        <p:strVal val="visible"/>
                                      </p:to>
                                    </p:set>
                                    <p:animEffect transition="in" filter="fade">
                                      <p:cBhvr>
                                        <p:cTn id="75" dur="250"/>
                                        <p:tgtEl>
                                          <p:spTgt spid="5">
                                            <p:txEl>
                                              <p:pRg st="13" end="13"/>
                                            </p:txEl>
                                          </p:spTgt>
                                        </p:tgtEl>
                                      </p:cBhvr>
                                    </p:animEffect>
                                    <p:anim calcmode="lin" valueType="num">
                                      <p:cBhvr>
                                        <p:cTn id="76" dur="25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77" dur="250" fill="hold"/>
                                        <p:tgtEl>
                                          <p:spTgt spid="5">
                                            <p:txEl>
                                              <p:pRg st="13" end="13"/>
                                            </p:txEl>
                                          </p:spTgt>
                                        </p:tgtEl>
                                        <p:attrNameLst>
                                          <p:attrName>ppt_y</p:attrName>
                                        </p:attrNameLst>
                                      </p:cBhvr>
                                      <p:tavLst>
                                        <p:tav tm="0">
                                          <p:val>
                                            <p:strVal val="#ppt_y+.1"/>
                                          </p:val>
                                        </p:tav>
                                        <p:tav tm="100000">
                                          <p:val>
                                            <p:strVal val="#ppt_y"/>
                                          </p:val>
                                        </p:tav>
                                      </p:tavLst>
                                    </p:anim>
                                  </p:childTnLst>
                                </p:cTn>
                              </p:par>
                            </p:childTnLst>
                          </p:cTn>
                        </p:par>
                        <p:par>
                          <p:cTn id="78" fill="hold">
                            <p:stCondLst>
                              <p:cond delay="2500"/>
                            </p:stCondLst>
                            <p:childTnLst>
                              <p:par>
                                <p:cTn id="79" presetID="42" presetClass="entr" presetSubtype="0" fill="hold" nodeType="afterEffect">
                                  <p:stCondLst>
                                    <p:cond delay="0"/>
                                  </p:stCondLst>
                                  <p:childTnLst>
                                    <p:set>
                                      <p:cBhvr>
                                        <p:cTn id="80" dur="1" fill="hold">
                                          <p:stCondLst>
                                            <p:cond delay="0"/>
                                          </p:stCondLst>
                                        </p:cTn>
                                        <p:tgtEl>
                                          <p:spTgt spid="5">
                                            <p:txEl>
                                              <p:pRg st="14" end="14"/>
                                            </p:txEl>
                                          </p:spTgt>
                                        </p:tgtEl>
                                        <p:attrNameLst>
                                          <p:attrName>style.visibility</p:attrName>
                                        </p:attrNameLst>
                                      </p:cBhvr>
                                      <p:to>
                                        <p:strVal val="visible"/>
                                      </p:to>
                                    </p:set>
                                    <p:animEffect transition="in" filter="fade">
                                      <p:cBhvr>
                                        <p:cTn id="81" dur="250"/>
                                        <p:tgtEl>
                                          <p:spTgt spid="5">
                                            <p:txEl>
                                              <p:pRg st="14" end="14"/>
                                            </p:txEl>
                                          </p:spTgt>
                                        </p:tgtEl>
                                      </p:cBhvr>
                                    </p:animEffect>
                                    <p:anim calcmode="lin" valueType="num">
                                      <p:cBhvr>
                                        <p:cTn id="82" dur="25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83" dur="250" fill="hold"/>
                                        <p:tgtEl>
                                          <p:spTgt spid="5">
                                            <p:txEl>
                                              <p:pRg st="14" end="14"/>
                                            </p:txEl>
                                          </p:spTgt>
                                        </p:tgtEl>
                                        <p:attrNameLst>
                                          <p:attrName>ppt_y</p:attrName>
                                        </p:attrNameLst>
                                      </p:cBhvr>
                                      <p:tavLst>
                                        <p:tav tm="0">
                                          <p:val>
                                            <p:strVal val="#ppt_y+.1"/>
                                          </p:val>
                                        </p:tav>
                                        <p:tav tm="100000">
                                          <p:val>
                                            <p:strVal val="#ppt_y"/>
                                          </p:val>
                                        </p:tav>
                                      </p:tavLst>
                                    </p:anim>
                                  </p:childTnLst>
                                </p:cTn>
                              </p:par>
                            </p:childTnLst>
                          </p:cTn>
                        </p:par>
                        <p:par>
                          <p:cTn id="84" fill="hold">
                            <p:stCondLst>
                              <p:cond delay="2750"/>
                            </p:stCondLst>
                            <p:childTnLst>
                              <p:par>
                                <p:cTn id="85" presetID="42" presetClass="entr" presetSubtype="0" fill="hold" nodeType="afterEffect">
                                  <p:stCondLst>
                                    <p:cond delay="0"/>
                                  </p:stCondLst>
                                  <p:childTnLst>
                                    <p:set>
                                      <p:cBhvr>
                                        <p:cTn id="86" dur="1" fill="hold">
                                          <p:stCondLst>
                                            <p:cond delay="0"/>
                                          </p:stCondLst>
                                        </p:cTn>
                                        <p:tgtEl>
                                          <p:spTgt spid="5">
                                            <p:txEl>
                                              <p:pRg st="15" end="15"/>
                                            </p:txEl>
                                          </p:spTgt>
                                        </p:tgtEl>
                                        <p:attrNameLst>
                                          <p:attrName>style.visibility</p:attrName>
                                        </p:attrNameLst>
                                      </p:cBhvr>
                                      <p:to>
                                        <p:strVal val="visible"/>
                                      </p:to>
                                    </p:set>
                                    <p:animEffect transition="in" filter="fade">
                                      <p:cBhvr>
                                        <p:cTn id="87" dur="250"/>
                                        <p:tgtEl>
                                          <p:spTgt spid="5">
                                            <p:txEl>
                                              <p:pRg st="15" end="15"/>
                                            </p:txEl>
                                          </p:spTgt>
                                        </p:tgtEl>
                                      </p:cBhvr>
                                    </p:animEffect>
                                    <p:anim calcmode="lin" valueType="num">
                                      <p:cBhvr>
                                        <p:cTn id="88" dur="250" fill="hold"/>
                                        <p:tgtEl>
                                          <p:spTgt spid="5">
                                            <p:txEl>
                                              <p:pRg st="15" end="15"/>
                                            </p:txEl>
                                          </p:spTgt>
                                        </p:tgtEl>
                                        <p:attrNameLst>
                                          <p:attrName>ppt_x</p:attrName>
                                        </p:attrNameLst>
                                      </p:cBhvr>
                                      <p:tavLst>
                                        <p:tav tm="0">
                                          <p:val>
                                            <p:strVal val="#ppt_x"/>
                                          </p:val>
                                        </p:tav>
                                        <p:tav tm="100000">
                                          <p:val>
                                            <p:strVal val="#ppt_x"/>
                                          </p:val>
                                        </p:tav>
                                      </p:tavLst>
                                    </p:anim>
                                    <p:anim calcmode="lin" valueType="num">
                                      <p:cBhvr>
                                        <p:cTn id="89" dur="250" fill="hold"/>
                                        <p:tgtEl>
                                          <p:spTgt spid="5">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nodeType="clickEffect">
                                  <p:stCondLst>
                                    <p:cond delay="0"/>
                                  </p:stCondLst>
                                  <p:childTnLst>
                                    <p:set>
                                      <p:cBhvr>
                                        <p:cTn id="93" dur="1" fill="hold">
                                          <p:stCondLst>
                                            <p:cond delay="0"/>
                                          </p:stCondLst>
                                        </p:cTn>
                                        <p:tgtEl>
                                          <p:spTgt spid="5">
                                            <p:txEl>
                                              <p:pRg st="17" end="17"/>
                                            </p:txEl>
                                          </p:spTgt>
                                        </p:tgtEl>
                                        <p:attrNameLst>
                                          <p:attrName>style.visibility</p:attrName>
                                        </p:attrNameLst>
                                      </p:cBhvr>
                                      <p:to>
                                        <p:strVal val="visible"/>
                                      </p:to>
                                    </p:set>
                                    <p:animEffect transition="in" filter="fade">
                                      <p:cBhvr>
                                        <p:cTn id="94" dur="250"/>
                                        <p:tgtEl>
                                          <p:spTgt spid="5">
                                            <p:txEl>
                                              <p:pRg st="17" end="17"/>
                                            </p:txEl>
                                          </p:spTgt>
                                        </p:tgtEl>
                                      </p:cBhvr>
                                    </p:animEffect>
                                    <p:anim calcmode="lin" valueType="num">
                                      <p:cBhvr>
                                        <p:cTn id="95" dur="250" fill="hold"/>
                                        <p:tgtEl>
                                          <p:spTgt spid="5">
                                            <p:txEl>
                                              <p:pRg st="17" end="17"/>
                                            </p:txEl>
                                          </p:spTgt>
                                        </p:tgtEl>
                                        <p:attrNameLst>
                                          <p:attrName>ppt_x</p:attrName>
                                        </p:attrNameLst>
                                      </p:cBhvr>
                                      <p:tavLst>
                                        <p:tav tm="0">
                                          <p:val>
                                            <p:strVal val="#ppt_x"/>
                                          </p:val>
                                        </p:tav>
                                        <p:tav tm="100000">
                                          <p:val>
                                            <p:strVal val="#ppt_x"/>
                                          </p:val>
                                        </p:tav>
                                      </p:tavLst>
                                    </p:anim>
                                    <p:anim calcmode="lin" valueType="num">
                                      <p:cBhvr>
                                        <p:cTn id="96" dur="250" fill="hold"/>
                                        <p:tgtEl>
                                          <p:spTgt spid="5">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4693" y="0"/>
            <a:ext cx="9144000" cy="954107"/>
          </a:xfrm>
          <a:prstGeom prst="rect">
            <a:avLst/>
          </a:prstGeom>
          <a:noFill/>
        </p:spPr>
        <p:txBody>
          <a:bodyPr>
            <a:spAutoFit/>
          </a:bodyPr>
          <a:lstStyle/>
          <a:p>
            <a:pPr algn="ctr">
              <a:defRPr/>
            </a:pPr>
            <a:r>
              <a:rPr lang="en-US" sz="2800" b="1" dirty="0">
                <a:solidFill>
                  <a:prstClr val="black"/>
                </a:solidFill>
                <a:latin typeface="Arial" panose="020B0604020202020204" pitchFamily="34" charset="0"/>
                <a:cs typeface="Arial" panose="020B0604020202020204" pitchFamily="34" charset="0"/>
              </a:rPr>
              <a:t>Drawing Nearer to God with a True Heart</a:t>
            </a:r>
          </a:p>
          <a:p>
            <a:pPr algn="ctr">
              <a:defRPr/>
            </a:pPr>
            <a:endParaRPr lang="en-US" sz="2800" b="1" dirty="0">
              <a:solidFill>
                <a:prstClr val="black"/>
              </a:solidFill>
              <a:latin typeface="Arial" panose="020B0604020202020204" pitchFamily="34" charset="0"/>
              <a:cs typeface="Arial" panose="020B0604020202020204" pitchFamily="34" charset="0"/>
            </a:endParaRPr>
          </a:p>
        </p:txBody>
      </p:sp>
      <p:sp>
        <p:nvSpPr>
          <p:cNvPr id="5" name="Rectangle 4"/>
          <p:cNvSpPr/>
          <p:nvPr/>
        </p:nvSpPr>
        <p:spPr>
          <a:xfrm>
            <a:off x="157947" y="751344"/>
            <a:ext cx="8917491" cy="5909310"/>
          </a:xfrm>
          <a:prstGeom prst="rect">
            <a:avLst/>
          </a:prstGeom>
        </p:spPr>
        <p:txBody>
          <a:bodyPr wrap="square">
            <a:spAutoFit/>
          </a:bodyPr>
          <a:lstStyle/>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What about you, are you guarding your heart?</a:t>
            </a:r>
          </a:p>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Are you controlling your mind?</a:t>
            </a:r>
          </a:p>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Sin will harden your heart and sin makes it so that you cannot see God.  </a:t>
            </a:r>
          </a:p>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a:t>
            </a:r>
            <a:r>
              <a:rPr lang="en-US" b="1" dirty="0">
                <a:solidFill>
                  <a:srgbClr val="FF0000"/>
                </a:solidFill>
                <a:latin typeface="Arial" panose="020B0604020202020204" pitchFamily="34" charset="0"/>
                <a:cs typeface="Arial" panose="020B0604020202020204" pitchFamily="34" charset="0"/>
              </a:rPr>
              <a:t>Matthew 5:8  </a:t>
            </a:r>
            <a:r>
              <a:rPr lang="en-US" b="1" dirty="0">
                <a:solidFill>
                  <a:prstClr val="black"/>
                </a:solidFill>
                <a:latin typeface="Arial" panose="020B0604020202020204" pitchFamily="34" charset="0"/>
                <a:cs typeface="Arial" panose="020B0604020202020204" pitchFamily="34" charset="0"/>
              </a:rPr>
              <a:t>Blessed are the pure in heart, for they shall see God.   </a:t>
            </a:r>
          </a:p>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If you want to see God, you must purify your heart.  The times you couldn’t see or feel God, were times in your life when your heart was wrong</a:t>
            </a:r>
          </a:p>
          <a:p>
            <a:endParaRPr lang="en-US" b="1" dirty="0">
              <a:solidFill>
                <a:prstClr val="black"/>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The phase to follow your heart is contingent upon where your heart is.  Remember the heart is deceitful if not led by God.  Only follow your heart if your heart is pure and right with God IAW with His word. </a:t>
            </a:r>
          </a:p>
          <a:p>
            <a:pPr marL="171450" indent="-171450">
              <a:buFont typeface="Wingdings" panose="05000000000000000000" pitchFamily="2" charset="2"/>
              <a:buChar char="q"/>
            </a:pPr>
            <a:endParaRPr lang="en-US" b="1" dirty="0">
              <a:solidFill>
                <a:prstClr val="black"/>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The greatest commandment should not be a surprise.  </a:t>
            </a:r>
            <a:r>
              <a:rPr lang="en-US" b="1" dirty="0">
                <a:solidFill>
                  <a:srgbClr val="FF0000"/>
                </a:solidFill>
                <a:latin typeface="Arial" panose="020B0604020202020204" pitchFamily="34" charset="0"/>
                <a:cs typeface="Arial" panose="020B0604020202020204" pitchFamily="34" charset="0"/>
              </a:rPr>
              <a:t>Matthew 22:34-46 </a:t>
            </a:r>
          </a:p>
          <a:p>
            <a:pPr marL="171450" indent="-171450">
              <a:buFont typeface="Wingdings" panose="05000000000000000000" pitchFamily="2" charset="2"/>
              <a:buChar char="q"/>
            </a:pPr>
            <a:endParaRPr lang="en-US" b="1" dirty="0">
              <a:solidFill>
                <a:srgbClr val="FF0000"/>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dirty="0">
                <a:latin typeface="Arial" panose="020B0604020202020204" pitchFamily="34" charset="0"/>
                <a:cs typeface="Arial" panose="020B0604020202020204" pitchFamily="34" charset="0"/>
              </a:rPr>
              <a:t>  </a:t>
            </a:r>
            <a:r>
              <a:rPr lang="en-US" b="1" dirty="0">
                <a:solidFill>
                  <a:srgbClr val="FF0000"/>
                </a:solidFill>
                <a:latin typeface="Arial" panose="020B0604020202020204" pitchFamily="34" charset="0"/>
                <a:cs typeface="Arial" panose="020B0604020202020204" pitchFamily="34" charset="0"/>
              </a:rPr>
              <a:t>II Timothy 3:2-5 </a:t>
            </a:r>
            <a:r>
              <a:rPr lang="en-US" b="1" dirty="0">
                <a:latin typeface="Arial" panose="020B0604020202020204" pitchFamily="34" charset="0"/>
                <a:cs typeface="Arial" panose="020B0604020202020204" pitchFamily="34" charset="0"/>
              </a:rPr>
              <a:t>explains why it is hard for a man to love God with all his heart.  </a:t>
            </a:r>
          </a:p>
          <a:p>
            <a:pPr marL="171450" indent="-171450">
              <a:buFont typeface="Wingdings" panose="05000000000000000000" pitchFamily="2" charset="2"/>
              <a:buChar char="q"/>
            </a:pPr>
            <a:endParaRPr lang="en-US"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dirty="0">
                <a:latin typeface="Arial" panose="020B0604020202020204" pitchFamily="34" charset="0"/>
                <a:cs typeface="Arial" panose="020B0604020202020204" pitchFamily="34" charset="0"/>
              </a:rPr>
              <a:t>  If you want to know where your heart is just look at what you treasure the most.  </a:t>
            </a:r>
            <a:r>
              <a:rPr lang="en-US" b="1" dirty="0">
                <a:solidFill>
                  <a:srgbClr val="FF0000"/>
                </a:solidFill>
                <a:latin typeface="Arial" panose="020B0604020202020204" pitchFamily="34" charset="0"/>
                <a:cs typeface="Arial" panose="020B0604020202020204" pitchFamily="34" charset="0"/>
              </a:rPr>
              <a:t>Matthew 6:21 </a:t>
            </a:r>
          </a:p>
          <a:p>
            <a:pPr marL="171450" indent="-171450">
              <a:buFont typeface="Wingdings" panose="05000000000000000000" pitchFamily="2" charset="2"/>
              <a:buChar char="q"/>
            </a:pPr>
            <a:endParaRPr lang="en-US" b="1" dirty="0">
              <a:solidFill>
                <a:srgbClr val="FF0000"/>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dirty="0">
                <a:latin typeface="Arial" panose="020B0604020202020204" pitchFamily="34" charset="0"/>
                <a:cs typeface="Arial" panose="020B0604020202020204" pitchFamily="34" charset="0"/>
              </a:rPr>
              <a:t>  David asked God to cleanse his heart during his prayer to God after his sin of adultery and killing Uriah the Hittite.  </a:t>
            </a:r>
            <a:r>
              <a:rPr lang="en-US" b="1" dirty="0">
                <a:solidFill>
                  <a:srgbClr val="FF0000"/>
                </a:solidFill>
                <a:latin typeface="Arial" panose="020B0604020202020204" pitchFamily="34" charset="0"/>
                <a:cs typeface="Arial" panose="020B0604020202020204" pitchFamily="34" charset="0"/>
              </a:rPr>
              <a:t>Psalm 51:10  </a:t>
            </a:r>
          </a:p>
        </p:txBody>
      </p:sp>
    </p:spTree>
    <p:extLst>
      <p:ext uri="{BB962C8B-B14F-4D97-AF65-F5344CB8AC3E}">
        <p14:creationId xmlns:p14="http://schemas.microsoft.com/office/powerpoint/2010/main" val="84886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50"/>
                                        <p:tgtEl>
                                          <p:spTgt spid="5">
                                            <p:txEl>
                                              <p:pRg st="0" end="0"/>
                                            </p:txEl>
                                          </p:spTgt>
                                        </p:tgtEl>
                                      </p:cBhvr>
                                    </p:animEffect>
                                    <p:anim calcmode="lin" valueType="num">
                                      <p:cBhvr>
                                        <p:cTn id="8" dur="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250"/>
                                        <p:tgtEl>
                                          <p:spTgt spid="5">
                                            <p:txEl>
                                              <p:pRg st="1" end="1"/>
                                            </p:txEl>
                                          </p:spTgt>
                                        </p:tgtEl>
                                      </p:cBhvr>
                                    </p:animEffect>
                                    <p:anim calcmode="lin" valueType="num">
                                      <p:cBhvr>
                                        <p:cTn id="15" dur="25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25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250"/>
                                        <p:tgtEl>
                                          <p:spTgt spid="5">
                                            <p:txEl>
                                              <p:pRg st="2" end="2"/>
                                            </p:txEl>
                                          </p:spTgt>
                                        </p:tgtEl>
                                      </p:cBhvr>
                                    </p:animEffect>
                                    <p:anim calcmode="lin" valueType="num">
                                      <p:cBhvr>
                                        <p:cTn id="22" dur="25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25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250"/>
                                        <p:tgtEl>
                                          <p:spTgt spid="5">
                                            <p:txEl>
                                              <p:pRg st="3" end="3"/>
                                            </p:txEl>
                                          </p:spTgt>
                                        </p:tgtEl>
                                      </p:cBhvr>
                                    </p:animEffect>
                                    <p:anim calcmode="lin" valueType="num">
                                      <p:cBhvr>
                                        <p:cTn id="29" dur="25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25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250"/>
                                        <p:tgtEl>
                                          <p:spTgt spid="5">
                                            <p:txEl>
                                              <p:pRg st="4" end="4"/>
                                            </p:txEl>
                                          </p:spTgt>
                                        </p:tgtEl>
                                      </p:cBhvr>
                                    </p:animEffect>
                                    <p:anim calcmode="lin" valueType="num">
                                      <p:cBhvr>
                                        <p:cTn id="36" dur="25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25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250"/>
                                        <p:tgtEl>
                                          <p:spTgt spid="5">
                                            <p:txEl>
                                              <p:pRg st="6" end="6"/>
                                            </p:txEl>
                                          </p:spTgt>
                                        </p:tgtEl>
                                      </p:cBhvr>
                                    </p:animEffect>
                                    <p:anim calcmode="lin" valueType="num">
                                      <p:cBhvr>
                                        <p:cTn id="43" dur="25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4" dur="25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Effect transition="in" filter="fade">
                                      <p:cBhvr>
                                        <p:cTn id="49" dur="250"/>
                                        <p:tgtEl>
                                          <p:spTgt spid="5">
                                            <p:txEl>
                                              <p:pRg st="8" end="8"/>
                                            </p:txEl>
                                          </p:spTgt>
                                        </p:tgtEl>
                                      </p:cBhvr>
                                    </p:animEffect>
                                    <p:anim calcmode="lin" valueType="num">
                                      <p:cBhvr>
                                        <p:cTn id="50" dur="25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1" dur="25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10" end="10"/>
                                            </p:txEl>
                                          </p:spTgt>
                                        </p:tgtEl>
                                        <p:attrNameLst>
                                          <p:attrName>style.visibility</p:attrName>
                                        </p:attrNameLst>
                                      </p:cBhvr>
                                      <p:to>
                                        <p:strVal val="visible"/>
                                      </p:to>
                                    </p:set>
                                    <p:animEffect transition="in" filter="fade">
                                      <p:cBhvr>
                                        <p:cTn id="56" dur="250"/>
                                        <p:tgtEl>
                                          <p:spTgt spid="5">
                                            <p:txEl>
                                              <p:pRg st="10" end="10"/>
                                            </p:txEl>
                                          </p:spTgt>
                                        </p:tgtEl>
                                      </p:cBhvr>
                                    </p:animEffect>
                                    <p:anim calcmode="lin" valueType="num">
                                      <p:cBhvr>
                                        <p:cTn id="57" dur="25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58" dur="25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12" end="12"/>
                                            </p:txEl>
                                          </p:spTgt>
                                        </p:tgtEl>
                                        <p:attrNameLst>
                                          <p:attrName>style.visibility</p:attrName>
                                        </p:attrNameLst>
                                      </p:cBhvr>
                                      <p:to>
                                        <p:strVal val="visible"/>
                                      </p:to>
                                    </p:set>
                                    <p:animEffect transition="in" filter="fade">
                                      <p:cBhvr>
                                        <p:cTn id="63" dur="250"/>
                                        <p:tgtEl>
                                          <p:spTgt spid="5">
                                            <p:txEl>
                                              <p:pRg st="12" end="12"/>
                                            </p:txEl>
                                          </p:spTgt>
                                        </p:tgtEl>
                                      </p:cBhvr>
                                    </p:animEffect>
                                    <p:anim calcmode="lin" valueType="num">
                                      <p:cBhvr>
                                        <p:cTn id="64" dur="25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65" dur="25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5">
                                            <p:txEl>
                                              <p:pRg st="14" end="14"/>
                                            </p:txEl>
                                          </p:spTgt>
                                        </p:tgtEl>
                                        <p:attrNameLst>
                                          <p:attrName>style.visibility</p:attrName>
                                        </p:attrNameLst>
                                      </p:cBhvr>
                                      <p:to>
                                        <p:strVal val="visible"/>
                                      </p:to>
                                    </p:set>
                                    <p:animEffect transition="in" filter="fade">
                                      <p:cBhvr>
                                        <p:cTn id="70" dur="250"/>
                                        <p:tgtEl>
                                          <p:spTgt spid="5">
                                            <p:txEl>
                                              <p:pRg st="14" end="14"/>
                                            </p:txEl>
                                          </p:spTgt>
                                        </p:tgtEl>
                                      </p:cBhvr>
                                    </p:animEffect>
                                    <p:anim calcmode="lin" valueType="num">
                                      <p:cBhvr>
                                        <p:cTn id="71" dur="25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72" dur="250" fill="hold"/>
                                        <p:tgtEl>
                                          <p:spTgt spid="5">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4693" y="0"/>
            <a:ext cx="9144000" cy="523220"/>
          </a:xfrm>
          <a:prstGeom prst="rect">
            <a:avLst/>
          </a:prstGeom>
          <a:noFill/>
        </p:spPr>
        <p:txBody>
          <a:bodyPr>
            <a:spAutoFit/>
          </a:bodyPr>
          <a:lstStyle/>
          <a:p>
            <a:pPr algn="ctr">
              <a:defRPr/>
            </a:pPr>
            <a:r>
              <a:rPr lang="en-US" sz="2800" b="1" dirty="0">
                <a:solidFill>
                  <a:prstClr val="black"/>
                </a:solidFill>
                <a:latin typeface="Arial" panose="020B0604020202020204" pitchFamily="34" charset="0"/>
                <a:cs typeface="Arial" panose="020B0604020202020204" pitchFamily="34" charset="0"/>
              </a:rPr>
              <a:t>Drawing Nearer to God with a True Heart</a:t>
            </a:r>
          </a:p>
        </p:txBody>
      </p:sp>
      <p:sp>
        <p:nvSpPr>
          <p:cNvPr id="5" name="Rectangle 4"/>
          <p:cNvSpPr/>
          <p:nvPr/>
        </p:nvSpPr>
        <p:spPr>
          <a:xfrm>
            <a:off x="113254" y="751344"/>
            <a:ext cx="8917491" cy="5355312"/>
          </a:xfrm>
          <a:prstGeom prst="rect">
            <a:avLst/>
          </a:prstGeom>
        </p:spPr>
        <p:txBody>
          <a:bodyPr wrap="square">
            <a:spAutoFit/>
          </a:bodyPr>
          <a:lstStyle/>
          <a:p>
            <a:pPr marL="171450"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To stay pure in heart we must read, study, and meditate on His word.        </a:t>
            </a:r>
            <a:r>
              <a:rPr lang="en-US" b="1" dirty="0">
                <a:solidFill>
                  <a:srgbClr val="FF0000"/>
                </a:solidFill>
                <a:latin typeface="Arial" panose="020B0604020202020204" pitchFamily="34" charset="0"/>
                <a:cs typeface="Arial" panose="020B0604020202020204" pitchFamily="34" charset="0"/>
              </a:rPr>
              <a:t>Hebrews 4:12 </a:t>
            </a:r>
          </a:p>
          <a:p>
            <a:endParaRPr lang="en-US" b="1" dirty="0">
              <a:solidFill>
                <a:srgbClr val="FF0000"/>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dirty="0">
                <a:latin typeface="Arial" panose="020B0604020202020204" pitchFamily="34" charset="0"/>
                <a:cs typeface="Arial" panose="020B0604020202020204" pitchFamily="34" charset="0"/>
              </a:rPr>
              <a:t>  Man cannot keep secrets from God </a:t>
            </a:r>
            <a:r>
              <a:rPr lang="en-US" b="1" dirty="0">
                <a:solidFill>
                  <a:srgbClr val="FF0000"/>
                </a:solidFill>
                <a:latin typeface="Arial" panose="020B0604020202020204" pitchFamily="34" charset="0"/>
                <a:cs typeface="Arial" panose="020B0604020202020204" pitchFamily="34" charset="0"/>
              </a:rPr>
              <a:t>Psalm 44;21 </a:t>
            </a:r>
          </a:p>
          <a:p>
            <a:pPr marL="171450" indent="-171450">
              <a:buFont typeface="Wingdings" panose="05000000000000000000" pitchFamily="2" charset="2"/>
              <a:buChar char="q"/>
            </a:pPr>
            <a:endParaRPr lang="en-US" b="1" dirty="0">
              <a:solidFill>
                <a:srgbClr val="FF0000"/>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dirty="0">
                <a:latin typeface="Arial" panose="020B0604020202020204" pitchFamily="34" charset="0"/>
                <a:cs typeface="Arial" panose="020B0604020202020204" pitchFamily="34" charset="0"/>
              </a:rPr>
              <a:t>  God promises that he will bring those down that go after detestable things and abominations.  You can run on for a long time, but sooner or later God is going to bring all things into judgment.  </a:t>
            </a:r>
            <a:r>
              <a:rPr lang="en-US" b="1" dirty="0">
                <a:solidFill>
                  <a:srgbClr val="FF0000"/>
                </a:solidFill>
                <a:latin typeface="Arial" panose="020B0604020202020204" pitchFamily="34" charset="0"/>
                <a:cs typeface="Arial" panose="020B0604020202020204" pitchFamily="34" charset="0"/>
              </a:rPr>
              <a:t>Ezekiel 11:19-21 </a:t>
            </a:r>
          </a:p>
          <a:p>
            <a:endParaRPr lang="en-US" b="1" dirty="0">
              <a:solidFill>
                <a:srgbClr val="FF0000"/>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q"/>
            </a:pPr>
            <a:r>
              <a:rPr lang="en-US" b="1" dirty="0">
                <a:latin typeface="Arial" panose="020B0604020202020204" pitchFamily="34" charset="0"/>
                <a:cs typeface="Arial" panose="020B0604020202020204" pitchFamily="34" charset="0"/>
              </a:rPr>
              <a:t>  Are you looking for a pure heart?  A clear conscience?  Do you want your heart to be right with God?  </a:t>
            </a:r>
            <a:r>
              <a:rPr lang="en-US" b="1" dirty="0">
                <a:solidFill>
                  <a:srgbClr val="FF0000"/>
                </a:solidFill>
                <a:latin typeface="Arial" panose="020B0604020202020204" pitchFamily="34" charset="0"/>
                <a:cs typeface="Arial" panose="020B0604020202020204" pitchFamily="34" charset="0"/>
              </a:rPr>
              <a:t>Hebrews 10:19-25 </a:t>
            </a:r>
            <a:r>
              <a:rPr lang="en-US" b="1" dirty="0">
                <a:solidFill>
                  <a:prstClr val="black"/>
                </a:solidFill>
                <a:latin typeface="Arial" panose="020B0604020202020204" pitchFamily="34" charset="0"/>
                <a:cs typeface="Arial" panose="020B0604020202020204" pitchFamily="34" charset="0"/>
              </a:rPr>
              <a:t> </a:t>
            </a:r>
          </a:p>
          <a:p>
            <a:pPr marL="628650" lvl="1"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God knows where your heart is right now.  </a:t>
            </a:r>
          </a:p>
          <a:p>
            <a:pPr marL="628650" lvl="1"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You know where your heart is right now.  Be honest with yourself!  </a:t>
            </a:r>
          </a:p>
          <a:p>
            <a:pPr marL="628650" lvl="1"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If it’s not right with God it’s time that you make the decision to love God with all your heart, soul, and mind.  You can make things right with God and not be disappointed.  </a:t>
            </a:r>
            <a:r>
              <a:rPr lang="en-US" b="1" dirty="0">
                <a:solidFill>
                  <a:srgbClr val="FF0000"/>
                </a:solidFill>
                <a:latin typeface="Arial" panose="020B0604020202020204" pitchFamily="34" charset="0"/>
                <a:cs typeface="Arial" panose="020B0604020202020204" pitchFamily="34" charset="0"/>
              </a:rPr>
              <a:t>Romans 10:8-11 </a:t>
            </a:r>
          </a:p>
          <a:p>
            <a:pPr marL="628650" lvl="1"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If you don’t, your heart will become duller.  </a:t>
            </a:r>
            <a:r>
              <a:rPr lang="en-US" b="1" dirty="0">
                <a:solidFill>
                  <a:srgbClr val="FF0000"/>
                </a:solidFill>
                <a:latin typeface="Arial" panose="020B0604020202020204" pitchFamily="34" charset="0"/>
                <a:cs typeface="Arial" panose="020B0604020202020204" pitchFamily="34" charset="0"/>
              </a:rPr>
              <a:t>Matthew 13:15</a:t>
            </a:r>
            <a:endParaRPr lang="en-US" b="1" dirty="0">
              <a:solidFill>
                <a:prstClr val="black"/>
              </a:solidFill>
              <a:latin typeface="Arial" panose="020B0604020202020204" pitchFamily="34" charset="0"/>
              <a:cs typeface="Arial" panose="020B0604020202020204" pitchFamily="34" charset="0"/>
            </a:endParaRPr>
          </a:p>
          <a:p>
            <a:pPr marL="628650" lvl="1" indent="-171450">
              <a:buFont typeface="Wingdings" panose="05000000000000000000" pitchFamily="2" charset="2"/>
              <a:buChar char="q"/>
            </a:pPr>
            <a:r>
              <a:rPr lang="en-US" b="1" dirty="0">
                <a:solidFill>
                  <a:prstClr val="black"/>
                </a:solidFill>
                <a:latin typeface="Arial" panose="020B0604020202020204" pitchFamily="34" charset="0"/>
                <a:cs typeface="Arial" panose="020B0604020202020204" pitchFamily="34" charset="0"/>
              </a:rPr>
              <a:t>  Bring Christ your broken life and your broken heart as we stand and sing.     </a:t>
            </a:r>
          </a:p>
        </p:txBody>
      </p:sp>
    </p:spTree>
    <p:extLst>
      <p:ext uri="{BB962C8B-B14F-4D97-AF65-F5344CB8AC3E}">
        <p14:creationId xmlns:p14="http://schemas.microsoft.com/office/powerpoint/2010/main" val="401244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50"/>
                                        <p:tgtEl>
                                          <p:spTgt spid="5">
                                            <p:txEl>
                                              <p:pRg st="0" end="0"/>
                                            </p:txEl>
                                          </p:spTgt>
                                        </p:tgtEl>
                                      </p:cBhvr>
                                    </p:animEffect>
                                    <p:anim calcmode="lin" valueType="num">
                                      <p:cBhvr>
                                        <p:cTn id="8" dur="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250"/>
                                        <p:tgtEl>
                                          <p:spTgt spid="5">
                                            <p:txEl>
                                              <p:pRg st="2" end="2"/>
                                            </p:txEl>
                                          </p:spTgt>
                                        </p:tgtEl>
                                      </p:cBhvr>
                                    </p:animEffect>
                                    <p:anim calcmode="lin" valueType="num">
                                      <p:cBhvr>
                                        <p:cTn id="15" dur="25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25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250"/>
                                        <p:tgtEl>
                                          <p:spTgt spid="5">
                                            <p:txEl>
                                              <p:pRg st="4" end="4"/>
                                            </p:txEl>
                                          </p:spTgt>
                                        </p:tgtEl>
                                      </p:cBhvr>
                                    </p:animEffect>
                                    <p:anim calcmode="lin" valueType="num">
                                      <p:cBhvr>
                                        <p:cTn id="22" dur="25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25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250"/>
                                        <p:tgtEl>
                                          <p:spTgt spid="5">
                                            <p:txEl>
                                              <p:pRg st="6" end="6"/>
                                            </p:txEl>
                                          </p:spTgt>
                                        </p:tgtEl>
                                      </p:cBhvr>
                                    </p:animEffect>
                                    <p:anim calcmode="lin" valueType="num">
                                      <p:cBhvr>
                                        <p:cTn id="29" dur="25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25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250"/>
                                        <p:tgtEl>
                                          <p:spTgt spid="5">
                                            <p:txEl>
                                              <p:pRg st="7" end="7"/>
                                            </p:txEl>
                                          </p:spTgt>
                                        </p:tgtEl>
                                      </p:cBhvr>
                                    </p:animEffect>
                                    <p:anim calcmode="lin" valueType="num">
                                      <p:cBhvr>
                                        <p:cTn id="36" dur="25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7" dur="25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250"/>
                                        <p:tgtEl>
                                          <p:spTgt spid="5">
                                            <p:txEl>
                                              <p:pRg st="8" end="8"/>
                                            </p:txEl>
                                          </p:spTgt>
                                        </p:tgtEl>
                                      </p:cBhvr>
                                    </p:animEffect>
                                    <p:anim calcmode="lin" valueType="num">
                                      <p:cBhvr>
                                        <p:cTn id="43" dur="25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4" dur="25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Effect transition="in" filter="fade">
                                      <p:cBhvr>
                                        <p:cTn id="49" dur="250"/>
                                        <p:tgtEl>
                                          <p:spTgt spid="5">
                                            <p:txEl>
                                              <p:pRg st="9" end="9"/>
                                            </p:txEl>
                                          </p:spTgt>
                                        </p:tgtEl>
                                      </p:cBhvr>
                                    </p:animEffect>
                                    <p:anim calcmode="lin" valueType="num">
                                      <p:cBhvr>
                                        <p:cTn id="50" dur="25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1" dur="25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10" end="10"/>
                                            </p:txEl>
                                          </p:spTgt>
                                        </p:tgtEl>
                                        <p:attrNameLst>
                                          <p:attrName>style.visibility</p:attrName>
                                        </p:attrNameLst>
                                      </p:cBhvr>
                                      <p:to>
                                        <p:strVal val="visible"/>
                                      </p:to>
                                    </p:set>
                                    <p:animEffect transition="in" filter="fade">
                                      <p:cBhvr>
                                        <p:cTn id="56" dur="250"/>
                                        <p:tgtEl>
                                          <p:spTgt spid="5">
                                            <p:txEl>
                                              <p:pRg st="10" end="10"/>
                                            </p:txEl>
                                          </p:spTgt>
                                        </p:tgtEl>
                                      </p:cBhvr>
                                    </p:animEffect>
                                    <p:anim calcmode="lin" valueType="num">
                                      <p:cBhvr>
                                        <p:cTn id="57" dur="25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58" dur="25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11" end="11"/>
                                            </p:txEl>
                                          </p:spTgt>
                                        </p:tgtEl>
                                        <p:attrNameLst>
                                          <p:attrName>style.visibility</p:attrName>
                                        </p:attrNameLst>
                                      </p:cBhvr>
                                      <p:to>
                                        <p:strVal val="visible"/>
                                      </p:to>
                                    </p:set>
                                    <p:animEffect transition="in" filter="fade">
                                      <p:cBhvr>
                                        <p:cTn id="63" dur="250"/>
                                        <p:tgtEl>
                                          <p:spTgt spid="5">
                                            <p:txEl>
                                              <p:pRg st="11" end="11"/>
                                            </p:txEl>
                                          </p:spTgt>
                                        </p:tgtEl>
                                      </p:cBhvr>
                                    </p:animEffect>
                                    <p:anim calcmode="lin" valueType="num">
                                      <p:cBhvr>
                                        <p:cTn id="64" dur="25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65" dur="25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0"/>
            <a:ext cx="9144000" cy="523220"/>
          </a:xfrm>
          <a:prstGeom prst="rect">
            <a:avLst/>
          </a:prstGeom>
          <a:noFill/>
        </p:spPr>
        <p:txBody>
          <a:bodyPr>
            <a:spAutoFit/>
          </a:bodyPr>
          <a:lstStyle/>
          <a:p>
            <a:pPr algn="ctr">
              <a:defRPr/>
            </a:pPr>
            <a:r>
              <a:rPr lang="en-US" sz="2800" b="1" dirty="0">
                <a:solidFill>
                  <a:prstClr val="black"/>
                </a:solidFill>
                <a:latin typeface="Arial" panose="020B0604020202020204" pitchFamily="34" charset="0"/>
                <a:cs typeface="Arial" panose="020B0604020202020204" pitchFamily="34" charset="0"/>
              </a:rPr>
              <a:t>2024 Theme Drawing Nearer to God  </a:t>
            </a:r>
          </a:p>
        </p:txBody>
      </p:sp>
      <p:sp>
        <p:nvSpPr>
          <p:cNvPr id="4" name="TextBox 3">
            <a:extLst>
              <a:ext uri="{FF2B5EF4-FFF2-40B4-BE49-F238E27FC236}">
                <a16:creationId xmlns:a16="http://schemas.microsoft.com/office/drawing/2014/main" id="{0997FD0C-775E-CA35-8A26-E37980E9A0AF}"/>
              </a:ext>
            </a:extLst>
          </p:cNvPr>
          <p:cNvSpPr txBox="1"/>
          <p:nvPr/>
        </p:nvSpPr>
        <p:spPr>
          <a:xfrm>
            <a:off x="0" y="1187207"/>
            <a:ext cx="9144000" cy="523220"/>
          </a:xfrm>
          <a:prstGeom prst="rect">
            <a:avLst/>
          </a:prstGeom>
          <a:noFill/>
        </p:spPr>
        <p:txBody>
          <a:bodyPr>
            <a:spAutoFit/>
          </a:bodyPr>
          <a:lstStyle/>
          <a:p>
            <a:pPr algn="ctr">
              <a:defRPr/>
            </a:pPr>
            <a:r>
              <a:rPr lang="en-US" sz="2800" b="1" dirty="0">
                <a:solidFill>
                  <a:prstClr val="black"/>
                </a:solidFill>
                <a:latin typeface="Arial" panose="020B0604020202020204" pitchFamily="34" charset="0"/>
                <a:cs typeface="Arial" panose="020B0604020202020204" pitchFamily="34" charset="0"/>
              </a:rPr>
              <a:t>SERMON:  Drawing Nearer to God with a True Heart.   </a:t>
            </a:r>
          </a:p>
        </p:txBody>
      </p:sp>
      <p:pic>
        <p:nvPicPr>
          <p:cNvPr id="3" name="Picture 4" descr="The Pure in Heart!">
            <a:extLst>
              <a:ext uri="{FF2B5EF4-FFF2-40B4-BE49-F238E27FC236}">
                <a16:creationId xmlns:a16="http://schemas.microsoft.com/office/drawing/2014/main" id="{8B21BB51-5E14-9BDD-1ED2-1646BD4EB5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216" y="1710427"/>
            <a:ext cx="8193024" cy="4850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016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Lst>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cf76f155ced4ddcb4097134ff3c332f xmlns="db18f1e4-b93c-4620-adb5-4c238fa39d1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EEDE446194C64C99193622F4949716" ma:contentTypeVersion="11" ma:contentTypeDescription="Create a new document." ma:contentTypeScope="" ma:versionID="0b557659ca9702548a1a67f8e6697574">
  <xsd:schema xmlns:xsd="http://www.w3.org/2001/XMLSchema" xmlns:xs="http://www.w3.org/2001/XMLSchema" xmlns:p="http://schemas.microsoft.com/office/2006/metadata/properties" xmlns:ns2="db18f1e4-b93c-4620-adb5-4c238fa39d19" xmlns:ns3="931b89be-adf6-4ba6-bb07-20eaf3994490" targetNamespace="http://schemas.microsoft.com/office/2006/metadata/properties" ma:root="true" ma:fieldsID="9a675e0741221de73b13a5ca75a066f2" ns2:_="" ns3:_="">
    <xsd:import namespace="db18f1e4-b93c-4620-adb5-4c238fa39d19"/>
    <xsd:import namespace="931b89be-adf6-4ba6-bb07-20eaf39944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18f1e4-b93c-4620-adb5-4c238fa39d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1b89be-adf6-4ba6-bb07-20eaf399449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AB09FC-3D6D-4A04-B781-0BC64347FF65}">
  <ds:schemaRefs>
    <ds:schemaRef ds:uri="http://purl.org/dc/dcmitype/"/>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931b89be-adf6-4ba6-bb07-20eaf3994490"/>
    <ds:schemaRef ds:uri="db18f1e4-b93c-4620-adb5-4c238fa39d19"/>
  </ds:schemaRefs>
</ds:datastoreItem>
</file>

<file path=customXml/itemProps2.xml><?xml version="1.0" encoding="utf-8"?>
<ds:datastoreItem xmlns:ds="http://schemas.openxmlformats.org/officeDocument/2006/customXml" ds:itemID="{B84040D0-3E44-4322-8CD3-EA4FC7EB9638}">
  <ds:schemaRefs>
    <ds:schemaRef ds:uri="http://schemas.microsoft.com/sharepoint/v3/contenttype/forms"/>
  </ds:schemaRefs>
</ds:datastoreItem>
</file>

<file path=customXml/itemProps3.xml><?xml version="1.0" encoding="utf-8"?>
<ds:datastoreItem xmlns:ds="http://schemas.openxmlformats.org/officeDocument/2006/customXml" ds:itemID="{CE0CB125-9540-4D17-B21B-2037EBEDB2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18f1e4-b93c-4620-adb5-4c238fa39d19"/>
    <ds:schemaRef ds:uri="931b89be-adf6-4ba6-bb07-20eaf39944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6139</TotalTime>
  <Words>921</Words>
  <Application>Microsoft Office PowerPoint</Application>
  <PresentationFormat>On-screen Show (4:3)</PresentationFormat>
  <Paragraphs>81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 Arial</vt:lpstr>
      <vt:lpstr>Arial</vt:lpstr>
      <vt:lpstr>Calibri</vt:lpstr>
      <vt:lpstr>Wingdings</vt:lpstr>
      <vt:lpstr>4_Custom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College View church of Christ</cp:lastModifiedBy>
  <cp:revision>441</cp:revision>
  <cp:lastPrinted>2023-02-02T11:46:48Z</cp:lastPrinted>
  <dcterms:created xsi:type="dcterms:W3CDTF">2013-08-27T21:11:28Z</dcterms:created>
  <dcterms:modified xsi:type="dcterms:W3CDTF">2024-03-17T23:31:39Z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0x0101006DEEDE446194C64C99193622F4949716</vt:lpwstr>
  </property>
  <property fmtid="{D5CDD505-2E9C-101B-9397-08002B2CF9AE}" pid="3" name="Order">
    <vt:r8>13700</vt:r8>
  </property>
  <property fmtid="{D5CDD505-2E9C-101B-9397-08002B2CF9AE}" pid="4" name="xd_ProgID">
    <vt:lpwstr/>
  </property>
  <property fmtid="{D5CDD505-2E9C-101B-9397-08002B2CF9AE}" pid="5" name="TemplateUrl">
    <vt:lpwstr/>
  </property>
  <property fmtid="{D5CDD505-2E9C-101B-9397-08002B2CF9AE}" pid="6" name="_CopySource">
    <vt:lpwstr>https://sp2016.hrc.army.mil/opmd/opd/directorsupdate/Shared Documents/08 OCT 2020 DWU.pptx</vt:lpwstr>
  </property>
  <property fmtid="{D5CDD505-2E9C-101B-9397-08002B2CF9AE}" pid="7" name="_dlc_DocIdItemGuid">
    <vt:lpwstr>e66c3052-d53d-4eb7-a921-41f701394997</vt:lpwstr>
  </property>
  <property fmtid="{D5CDD505-2E9C-101B-9397-08002B2CF9AE}" pid="8" name="MediaServiceImageTags">
    <vt:lpwstr/>
  </property>
</Properties>
</file>