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xfrm>
            <a:off x="1270000" y="1638300"/>
            <a:ext cx="10464800" cy="1411834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omforter (Helper)"/>
          <p:cNvSpPr txBox="1"/>
          <p:nvPr>
            <p:ph type="title"/>
          </p:nvPr>
        </p:nvSpPr>
        <p:spPr>
          <a:xfrm>
            <a:off x="1307628" y="825500"/>
            <a:ext cx="10389544" cy="1361232"/>
          </a:xfrm>
          <a:prstGeom prst="rect">
            <a:avLst/>
          </a:prstGeom>
        </p:spPr>
        <p:txBody>
          <a:bodyPr/>
          <a:lstStyle>
            <a:lvl1pPr>
              <a:defRPr sz="700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pPr/>
            <a:r>
              <a:t>Comforter (Helper)</a:t>
            </a:r>
          </a:p>
        </p:txBody>
      </p:sp>
      <p:sp>
        <p:nvSpPr>
          <p:cNvPr id="123" name="1. “Called to one’s side, to one’s aid, it was used in a court of justice to denote a legal assistant, counsel for the defense” (Vine’s)…"/>
          <p:cNvSpPr txBox="1"/>
          <p:nvPr>
            <p:ph type="body" idx="1"/>
          </p:nvPr>
        </p:nvSpPr>
        <p:spPr>
          <a:xfrm>
            <a:off x="1209377" y="2399754"/>
            <a:ext cx="10586046" cy="6185446"/>
          </a:xfrm>
          <a:prstGeom prst="rect">
            <a:avLst/>
          </a:prstGeom>
        </p:spPr>
        <p:txBody>
          <a:bodyPr/>
          <a:lstStyle/>
          <a:p>
            <a:pPr marL="469900" indent="-46990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“Called to one’s side, to one’s aid, it was used in a court of justice to denote a legal assistant, </a:t>
            </a:r>
            <a:r>
              <a:rPr u="sng">
                <a:solidFill>
                  <a:srgbClr val="FF2600"/>
                </a:solidFill>
              </a:rPr>
              <a:t>counsel for the</a:t>
            </a:r>
            <a:r>
              <a:rPr>
                <a:solidFill>
                  <a:srgbClr val="FF2600"/>
                </a:solidFill>
              </a:rPr>
              <a:t> </a:t>
            </a:r>
            <a:r>
              <a:rPr u="sng">
                <a:solidFill>
                  <a:srgbClr val="FF2600"/>
                </a:solidFill>
              </a:rPr>
              <a:t>defense</a:t>
            </a:r>
            <a:r>
              <a:t>” (Vine’s)</a:t>
            </a:r>
          </a:p>
          <a:p>
            <a:pPr marL="482600" indent="-48260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“One who pleads another’s cause before a judge, </a:t>
            </a:r>
            <a:r>
              <a:rPr u="sng">
                <a:solidFill>
                  <a:srgbClr val="FF2600"/>
                </a:solidFill>
              </a:rPr>
              <a:t>counsel for the defense</a:t>
            </a:r>
            <a:r>
              <a:t>, legal assistant” (Thayer)</a:t>
            </a:r>
          </a:p>
          <a:p>
            <a:pPr marL="482600" indent="-48260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One who is called to someone’s aid, one who appears in another’s behalf, mediator, intercessor, helper” (Arndt and Gingrich)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A Man Approved Of God"/>
          <p:cNvSpPr txBox="1"/>
          <p:nvPr>
            <p:ph type="title"/>
          </p:nvPr>
        </p:nvSpPr>
        <p:spPr>
          <a:xfrm>
            <a:off x="1203920" y="1206500"/>
            <a:ext cx="10596960" cy="1606253"/>
          </a:xfrm>
          <a:prstGeom prst="rect">
            <a:avLst/>
          </a:prstGeom>
        </p:spPr>
        <p:txBody>
          <a:bodyPr/>
          <a:lstStyle>
            <a:lvl1pPr>
              <a:defRPr sz="670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pPr/>
            <a:r>
              <a:t>A Man Approved Of God</a:t>
            </a:r>
          </a:p>
        </p:txBody>
      </p:sp>
      <p:sp>
        <p:nvSpPr>
          <p:cNvPr id="126" name="1. His works identified Him. Acts 2:22…"/>
          <p:cNvSpPr txBox="1"/>
          <p:nvPr>
            <p:ph type="body" idx="1"/>
          </p:nvPr>
        </p:nvSpPr>
        <p:spPr>
          <a:xfrm>
            <a:off x="1203920" y="2593181"/>
            <a:ext cx="10596960" cy="679529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His works identified Him. Acts 2:22</a:t>
            </a:r>
          </a:p>
          <a:p>
            <a:pPr marL="0" indent="0">
              <a:buSzTx/>
              <a:buNone/>
              <a:defRPr sz="4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The resurrection identified Him. Acts 2:23-24</a:t>
            </a:r>
          </a:p>
          <a:p>
            <a:pPr marL="0" indent="0">
              <a:buSzTx/>
              <a:buNone/>
              <a:defRPr sz="4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Prophecy identified Him. Acts 2:25-31</a:t>
            </a:r>
          </a:p>
          <a:p>
            <a:pPr marL="0" indent="0">
              <a:buSzTx/>
              <a:buNone/>
              <a:defRPr sz="4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4. Eyewitnesses identified Him. Acts 2:32</a:t>
            </a:r>
          </a:p>
          <a:p>
            <a:pPr marL="0" indent="0">
              <a:buSzTx/>
              <a:buNone/>
              <a:defRPr sz="4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5. Conclusion. Acts 2:33-35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Jesus: Our Advocate"/>
          <p:cNvSpPr txBox="1"/>
          <p:nvPr>
            <p:ph type="title"/>
          </p:nvPr>
        </p:nvSpPr>
        <p:spPr>
          <a:xfrm>
            <a:off x="1170632" y="1206500"/>
            <a:ext cx="10663536" cy="1362274"/>
          </a:xfrm>
          <a:prstGeom prst="rect">
            <a:avLst/>
          </a:prstGeom>
        </p:spPr>
        <p:txBody>
          <a:bodyPr/>
          <a:lstStyle>
            <a:lvl1pPr>
              <a:defRPr sz="730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pPr/>
            <a:r>
              <a:t>Jesus: Our Advocate</a:t>
            </a:r>
          </a:p>
        </p:txBody>
      </p:sp>
      <p:sp>
        <p:nvSpPr>
          <p:cNvPr id="129" name="1. We have all sin. 1 John 1:8,10; 2:1…"/>
          <p:cNvSpPr txBox="1"/>
          <p:nvPr>
            <p:ph type="body" idx="1"/>
          </p:nvPr>
        </p:nvSpPr>
        <p:spPr>
          <a:xfrm>
            <a:off x="1239961" y="2955478"/>
            <a:ext cx="10524878" cy="556984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We have all sin. 1 John 1:8,10; 2:1</a:t>
            </a:r>
          </a:p>
          <a:p>
            <a:pPr marL="0" indent="0">
              <a:buSzTx/>
              <a:buNone/>
              <a:defRPr sz="4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Jesus pleads our cause. 1 John 2:1</a:t>
            </a:r>
          </a:p>
          <a:p>
            <a:pPr marL="0" indent="0">
              <a:buSzTx/>
              <a:buNone/>
              <a:defRPr sz="4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He satisfied the demands for us. 1 John 2:2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2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