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47"/>
  </p:notesMasterIdLst>
  <p:handoutMasterIdLst>
    <p:handoutMasterId r:id="rId48"/>
  </p:handoutMasterIdLst>
  <p:sldIdLst>
    <p:sldId id="304" r:id="rId5"/>
    <p:sldId id="296" r:id="rId6"/>
    <p:sldId id="374" r:id="rId7"/>
    <p:sldId id="375" r:id="rId8"/>
    <p:sldId id="376" r:id="rId9"/>
    <p:sldId id="38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6" r:id="rId18"/>
    <p:sldId id="384" r:id="rId19"/>
    <p:sldId id="387" r:id="rId20"/>
    <p:sldId id="389" r:id="rId21"/>
    <p:sldId id="388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4" r:id="rId36"/>
    <p:sldId id="406" r:id="rId37"/>
    <p:sldId id="407" r:id="rId38"/>
    <p:sldId id="408" r:id="rId39"/>
    <p:sldId id="409" r:id="rId40"/>
    <p:sldId id="411" r:id="rId41"/>
    <p:sldId id="412" r:id="rId42"/>
    <p:sldId id="413" r:id="rId43"/>
    <p:sldId id="414" r:id="rId44"/>
    <p:sldId id="415" r:id="rId45"/>
    <p:sldId id="416" r:id="rId4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1A9B4-EEB2-422C-87FA-04B8EAC14294}" v="9" dt="2023-11-08T22:09:24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68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11/15/2023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11/15/2023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F2AB60-3F8C-B205-0E32-B5E61218E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6080697 w 12188825"/>
              <a:gd name="connsiteY1" fmla="*/ 0 h 6858000"/>
              <a:gd name="connsiteX2" fmla="*/ 6080697 w 12188825"/>
              <a:gd name="connsiteY2" fmla="*/ 2898648 h 6858000"/>
              <a:gd name="connsiteX3" fmla="*/ 6108129 w 12188825"/>
              <a:gd name="connsiteY3" fmla="*/ 2898648 h 6858000"/>
              <a:gd name="connsiteX4" fmla="*/ 6108129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6080697" y="0"/>
                </a:lnTo>
                <a:lnTo>
                  <a:pt x="6080697" y="2898648"/>
                </a:lnTo>
                <a:lnTo>
                  <a:pt x="6108129" y="2898648"/>
                </a:lnTo>
                <a:lnTo>
                  <a:pt x="6108129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2743200"/>
            <a:ext cx="11356848" cy="162763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66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 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49011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24B88-F571-25BB-4513-3A17217DC2E5}"/>
              </a:ext>
            </a:extLst>
          </p:cNvPr>
          <p:cNvSpPr/>
          <p:nvPr userDrawn="1"/>
        </p:nvSpPr>
        <p:spPr>
          <a:xfrm rot="5400000">
            <a:off x="4645088" y="1435608"/>
            <a:ext cx="28986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7409" y="0"/>
            <a:ext cx="4471416" cy="6858000"/>
          </a:xfrm>
          <a:solidFill>
            <a:schemeClr val="accent1"/>
          </a:solidFill>
        </p:spPr>
        <p:txBody>
          <a:bodyPr anchor="t">
            <a:noAutofit/>
          </a:bodyPr>
          <a:lstStyle>
            <a:lvl1pPr marL="0" indent="0" algn="ctr">
              <a:buNone/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3172968"/>
            <a:ext cx="5102352" cy="202996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058072-A976-BB1B-E73B-039CA4102FD7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667000"/>
            <a:ext cx="7722689" cy="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65D0A25-C9DB-7306-466C-DFD2401F8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2168" y="3172968"/>
            <a:ext cx="3255264" cy="2688336"/>
          </a:xfrm>
        </p:spPr>
        <p:txBody>
          <a:bodyPr lIns="91440" tIns="0">
            <a:noAutofit/>
          </a:bodyPr>
          <a:lstStyle>
            <a:lvl1pPr marL="0" indent="0">
              <a:buNone/>
              <a:defRPr sz="24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0" indent="0">
              <a:spcBef>
                <a:spcPts val="1800"/>
              </a:spcBef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39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E998D3-1DC1-ED0C-84CE-D3710A6A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4341813 w 12188825"/>
              <a:gd name="connsiteY1" fmla="*/ 0 h 6858000"/>
              <a:gd name="connsiteX2" fmla="*/ 4341813 w 12188825"/>
              <a:gd name="connsiteY2" fmla="*/ 4745736 h 6858000"/>
              <a:gd name="connsiteX3" fmla="*/ 4369245 w 12188825"/>
              <a:gd name="connsiteY3" fmla="*/ 4745736 h 6858000"/>
              <a:gd name="connsiteX4" fmla="*/ 4369245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4341813" y="0"/>
                </a:lnTo>
                <a:lnTo>
                  <a:pt x="4341813" y="4745736"/>
                </a:lnTo>
                <a:lnTo>
                  <a:pt x="4369245" y="4745736"/>
                </a:lnTo>
                <a:lnTo>
                  <a:pt x="4369245" y="0"/>
                </a:ln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40080"/>
            <a:ext cx="3200400" cy="208483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AA1D0-9CC9-4F01-19B8-029FF0FF1254}"/>
              </a:ext>
            </a:extLst>
          </p:cNvPr>
          <p:cNvSpPr/>
          <p:nvPr userDrawn="1"/>
        </p:nvSpPr>
        <p:spPr>
          <a:xfrm rot="5400000">
            <a:off x="1982661" y="2359152"/>
            <a:ext cx="4745736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5D20188-2858-4017-16C7-8D8B2EB783A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73753" y="850260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351FF95-77DF-46F6-7673-71454E42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3753" y="1380612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85749F-5840-3B72-40A1-A68404430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3753" y="2807076"/>
            <a:ext cx="2276856" cy="7112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A075B67-81C5-7714-2DF6-B942F8060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3753" y="3291708"/>
            <a:ext cx="2276856" cy="131673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6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1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800" b="0"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8577" y="0"/>
            <a:ext cx="42702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AF402F-F8C6-E5B1-65C7-DFC0D8ED0878}"/>
              </a:ext>
            </a:extLst>
          </p:cNvPr>
          <p:cNvCxnSpPr>
            <a:cxnSpLocks/>
          </p:cNvCxnSpPr>
          <p:nvPr userDrawn="1"/>
        </p:nvCxnSpPr>
        <p:spPr>
          <a:xfrm>
            <a:off x="1522413" y="2743200"/>
            <a:ext cx="0" cy="4114800"/>
          </a:xfrm>
          <a:prstGeom prst="line">
            <a:avLst/>
          </a:prstGeom>
          <a:ln w="254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215798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39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660" y="2386584"/>
            <a:ext cx="9747504" cy="401421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196DA-ED88-0EDC-A28F-7426416C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60" y="640080"/>
            <a:ext cx="9747504" cy="1625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6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55848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78808" y="2862072"/>
            <a:ext cx="7397496" cy="157276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40080"/>
            <a:ext cx="7397496" cy="1773936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D5E17843-7672-6C71-1608-D794830CE8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200"/>
            </a:lvl1pPr>
            <a:lvl2pPr>
              <a:spcBef>
                <a:spcPts val="1200"/>
              </a:spcBef>
              <a:defRPr sz="1200"/>
            </a:lvl2pPr>
            <a:lvl3pPr>
              <a:spcBef>
                <a:spcPts val="1200"/>
              </a:spcBef>
              <a:defRPr sz="12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ntent, and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154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F5DDB4-0253-D5F5-A233-DC6A9A7872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" y="2679192"/>
            <a:ext cx="7242048" cy="1170432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spcBef>
                <a:spcPts val="1200"/>
              </a:spcBef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6858000" cy="1700784"/>
          </a:xfrm>
        </p:spPr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7856CD97-B46D-FEB2-B35C-2890C62DB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4059936"/>
            <a:ext cx="7242048" cy="213055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2pPr>
            <a:lvl3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3pPr>
            <a:lvl4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4pPr>
            <a:lvl5pPr>
              <a:buClr>
                <a:schemeClr val="accent2">
                  <a:lumMod val="20000"/>
                  <a:lumOff val="80000"/>
                </a:schemeClr>
              </a:buClr>
              <a:defRPr sz="1200">
                <a:solidFill>
                  <a:schemeClr val="accent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157CF4D-A5B0-F63D-3033-42520894BF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88825" cy="6858000"/>
          </a:xfrm>
          <a:custGeom>
            <a:avLst/>
            <a:gdLst>
              <a:gd name="connsiteX0" fmla="*/ 4759389 w 12188825"/>
              <a:gd name="connsiteY0" fmla="*/ 4787265 h 6858000"/>
              <a:gd name="connsiteX1" fmla="*/ 4759389 w 12188825"/>
              <a:gd name="connsiteY1" fmla="*/ 4814697 h 6858000"/>
              <a:gd name="connsiteX2" fmla="*/ 7429437 w 12188825"/>
              <a:gd name="connsiteY2" fmla="*/ 4814697 h 6858000"/>
              <a:gd name="connsiteX3" fmla="*/ 7429437 w 12188825"/>
              <a:gd name="connsiteY3" fmla="*/ 4787265 h 6858000"/>
              <a:gd name="connsiteX4" fmla="*/ 0 w 12188825"/>
              <a:gd name="connsiteY4" fmla="*/ 0 h 6858000"/>
              <a:gd name="connsiteX5" fmla="*/ 12188825 w 12188825"/>
              <a:gd name="connsiteY5" fmla="*/ 0 h 6858000"/>
              <a:gd name="connsiteX6" fmla="*/ 12188825 w 12188825"/>
              <a:gd name="connsiteY6" fmla="*/ 6858000 h 6858000"/>
              <a:gd name="connsiteX7" fmla="*/ 0 w 1218882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4759389" y="4787265"/>
                </a:moveTo>
                <a:lnTo>
                  <a:pt x="4759389" y="4814697"/>
                </a:lnTo>
                <a:lnTo>
                  <a:pt x="7429437" y="4814697"/>
                </a:lnTo>
                <a:lnTo>
                  <a:pt x="7429437" y="4787265"/>
                </a:lnTo>
                <a:close/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5988" y="3657600"/>
            <a:ext cx="11356848" cy="941832"/>
          </a:xfr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0" cap="none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680" y="5129784"/>
            <a:ext cx="9427464" cy="987552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C6E071-6E0A-A6A5-AC43-072450B96555}"/>
              </a:ext>
            </a:extLst>
          </p:cNvPr>
          <p:cNvSpPr/>
          <p:nvPr userDrawn="1"/>
        </p:nvSpPr>
        <p:spPr>
          <a:xfrm>
            <a:off x="4759388" y="4787265"/>
            <a:ext cx="2670048" cy="274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CCC78F-07A7-7F5C-E67F-2CFC846E0DE1}"/>
              </a:ext>
            </a:extLst>
          </p:cNvPr>
          <p:cNvSpPr/>
          <p:nvPr userDrawn="1"/>
        </p:nvSpPr>
        <p:spPr>
          <a:xfrm>
            <a:off x="3813048" y="612648"/>
            <a:ext cx="7635240" cy="548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7FFB3F-B685-7C31-5080-632B0441EA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906256" cy="6858000"/>
          </a:xfrm>
          <a:custGeom>
            <a:avLst/>
            <a:gdLst>
              <a:gd name="connsiteX0" fmla="*/ 0 w 8906256"/>
              <a:gd name="connsiteY0" fmla="*/ 0 h 6858000"/>
              <a:gd name="connsiteX1" fmla="*/ 8906256 w 8906256"/>
              <a:gd name="connsiteY1" fmla="*/ 0 h 6858000"/>
              <a:gd name="connsiteX2" fmla="*/ 8906256 w 8906256"/>
              <a:gd name="connsiteY2" fmla="*/ 612648 h 6858000"/>
              <a:gd name="connsiteX3" fmla="*/ 4945285 w 8906256"/>
              <a:gd name="connsiteY3" fmla="*/ 612648 h 6858000"/>
              <a:gd name="connsiteX4" fmla="*/ 3813048 w 8906256"/>
              <a:gd name="connsiteY4" fmla="*/ 612648 h 6858000"/>
              <a:gd name="connsiteX5" fmla="*/ 3813048 w 8906256"/>
              <a:gd name="connsiteY5" fmla="*/ 6099048 h 6858000"/>
              <a:gd name="connsiteX6" fmla="*/ 4945285 w 8906256"/>
              <a:gd name="connsiteY6" fmla="*/ 6099048 h 6858000"/>
              <a:gd name="connsiteX7" fmla="*/ 8906256 w 8906256"/>
              <a:gd name="connsiteY7" fmla="*/ 6099048 h 6858000"/>
              <a:gd name="connsiteX8" fmla="*/ 8906256 w 8906256"/>
              <a:gd name="connsiteY8" fmla="*/ 6858000 h 6858000"/>
              <a:gd name="connsiteX9" fmla="*/ 0 w 8906256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06256" h="6858000">
                <a:moveTo>
                  <a:pt x="0" y="0"/>
                </a:moveTo>
                <a:lnTo>
                  <a:pt x="8906256" y="0"/>
                </a:lnTo>
                <a:lnTo>
                  <a:pt x="8906256" y="612648"/>
                </a:lnTo>
                <a:lnTo>
                  <a:pt x="4945285" y="612648"/>
                </a:lnTo>
                <a:lnTo>
                  <a:pt x="3813048" y="612648"/>
                </a:lnTo>
                <a:lnTo>
                  <a:pt x="3813048" y="6099048"/>
                </a:lnTo>
                <a:lnTo>
                  <a:pt x="4945285" y="6099048"/>
                </a:lnTo>
                <a:lnTo>
                  <a:pt x="8906256" y="6099048"/>
                </a:lnTo>
                <a:lnTo>
                  <a:pt x="89062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06E6E-67F1-F80F-CD69-3BF1E814A0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CLASSICAL LITERATURE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F208DE-A7ED-9CAA-3D46-9581676E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A4DAAA-F386-CC30-C391-320517CB5974}"/>
              </a:ext>
            </a:extLst>
          </p:cNvPr>
          <p:cNvCxnSpPr>
            <a:cxnSpLocks/>
          </p:cNvCxnSpPr>
          <p:nvPr userDrawn="1"/>
        </p:nvCxnSpPr>
        <p:spPr>
          <a:xfrm>
            <a:off x="4570412" y="3886200"/>
            <a:ext cx="687185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9B1E0A-D5BC-6920-B6F6-E799F22323B0}"/>
              </a:ext>
            </a:extLst>
          </p:cNvPr>
          <p:cNvCxnSpPr>
            <a:cxnSpLocks/>
          </p:cNvCxnSpPr>
          <p:nvPr userDrawn="1"/>
        </p:nvCxnSpPr>
        <p:spPr>
          <a:xfrm>
            <a:off x="11444684" y="3886200"/>
            <a:ext cx="74414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389888"/>
            <a:ext cx="6327648" cy="23042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4A24C6E-B46B-052B-14AF-08C705E5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0368" y="3813048"/>
            <a:ext cx="2112264" cy="71120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03DA3C-F09E-61FF-139B-50144783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30368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D23143E-34D4-7916-690C-3BE38058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74152" y="3813048"/>
            <a:ext cx="1901952" cy="7112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FEC2F71-3E9B-0E18-C638-41C2B0C8D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74152" y="4617720"/>
            <a:ext cx="1901952" cy="131673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lnSpc>
                <a:spcPct val="100000"/>
              </a:lnSpc>
              <a:spcBef>
                <a:spcPts val="400"/>
              </a:spcBef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5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444752"/>
            <a:ext cx="10360152" cy="4416552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0" y="5495544"/>
            <a:ext cx="4494212" cy="484632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buNone/>
              <a:defRPr sz="2400" cap="all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B62AAD-BDB5-5645-A722-E6A8180BB714}"/>
              </a:ext>
            </a:extLst>
          </p:cNvPr>
          <p:cNvCxnSpPr>
            <a:cxnSpLocks/>
          </p:cNvCxnSpPr>
          <p:nvPr userDrawn="1"/>
        </p:nvCxnSpPr>
        <p:spPr>
          <a:xfrm>
            <a:off x="7618412" y="6172200"/>
            <a:ext cx="4570413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3C4F48-5124-C46E-5828-45F6F65E000F}"/>
              </a:ext>
            </a:extLst>
          </p:cNvPr>
          <p:cNvCxnSpPr>
            <a:cxnSpLocks/>
          </p:cNvCxnSpPr>
          <p:nvPr userDrawn="1"/>
        </p:nvCxnSpPr>
        <p:spPr>
          <a:xfrm>
            <a:off x="0" y="6400800"/>
            <a:ext cx="12188825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8C32FC-332A-A13C-E59A-4E60A15CBF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2587752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4443289-DF01-FBD1-69E2-EFCCAF58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414016"/>
            <a:ext cx="7013448" cy="3374136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625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2362200"/>
            <a:ext cx="9751060" cy="370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1183112" y="5413248"/>
            <a:ext cx="1298448" cy="21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 cap="all" baseline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CLASSICAL LITERATURE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5572" y="6245352"/>
            <a:ext cx="548640" cy="457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30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6" r:id="rId2"/>
    <p:sldLayoutId id="2147483767" r:id="rId3"/>
    <p:sldLayoutId id="2147483768" r:id="rId4"/>
    <p:sldLayoutId id="2147483769" r:id="rId5"/>
    <p:sldLayoutId id="2147483759" r:id="rId6"/>
    <p:sldLayoutId id="2147483770" r:id="rId7"/>
    <p:sldLayoutId id="2147483771" r:id="rId8"/>
    <p:sldLayoutId id="2147483772" r:id="rId9"/>
    <p:sldLayoutId id="2147483774" r:id="rId10"/>
    <p:sldLayoutId id="2147483775" r:id="rId11"/>
    <p:sldLayoutId id="2147483762" r:id="rId12"/>
    <p:sldLayoutId id="2147483763" r:id="rId13"/>
    <p:sldLayoutId id="2147483764" r:id="rId14"/>
    <p:sldLayoutId id="2147483765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4800" kern="1200" cap="all" spc="1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50000"/>
          </a:schemeClr>
        </a:buClr>
        <a:buFont typeface="Arial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50000"/>
          </a:schemeClr>
        </a:buClr>
        <a:buFont typeface="Arial" pitchFamily="34" charset="0"/>
        <a:buChar char="•"/>
        <a:defRPr sz="1600" b="0" i="0" kern="1200">
          <a:solidFill>
            <a:schemeClr val="tx1">
              <a:lumMod val="50000"/>
            </a:schemeClr>
          </a:solidFill>
          <a:latin typeface="+mn-lt"/>
          <a:ea typeface="+mn-ea"/>
          <a:cs typeface="Gill Sans Light" panose="020B0302020104020203" pitchFamily="34" charset="-79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5" descr="Wooden library">
            <a:extLst>
              <a:ext uri="{FF2B5EF4-FFF2-40B4-BE49-F238E27FC236}">
                <a16:creationId xmlns:a16="http://schemas.microsoft.com/office/drawing/2014/main" id="{B2CFDBFB-F04E-9E7A-5F81-0667FBC143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0000"/>
                    </a14:imgEffect>
                    <a14:imgEffect>
                      <a14:brightnessContrast bright="-6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A635A2-CC0C-270C-AC8A-59116BD6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430ABE-5769-388C-63FF-B1EA6AB45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survey Of the Scriptures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v.17</a:t>
            </a:r>
          </a:p>
          <a:p>
            <a:pPr marL="0" indent="0">
              <a:buNone/>
            </a:pPr>
            <a:r>
              <a:rPr lang="en-US" dirty="0"/>
              <a:t> ‘You shall not murder.</a:t>
            </a:r>
          </a:p>
          <a:p>
            <a:pPr marL="0" indent="0">
              <a:buNone/>
            </a:pPr>
            <a:r>
              <a:rPr lang="en-US" dirty="0"/>
              <a:t>Hebrew word </a:t>
            </a:r>
            <a:r>
              <a:rPr lang="en-US" dirty="0" err="1"/>
              <a:t>ratsah</a:t>
            </a:r>
            <a:r>
              <a:rPr lang="en-US" dirty="0"/>
              <a:t>, translated "kill", refers specifically to "murder," as modern English translations have rendered it.  An illegal killing , a homicide.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v.18</a:t>
            </a:r>
          </a:p>
          <a:p>
            <a:pPr marL="0" indent="0">
              <a:buNone/>
            </a:pPr>
            <a:r>
              <a:rPr lang="en-US" dirty="0"/>
              <a:t> ‘You shall not commit adultery.</a:t>
            </a:r>
          </a:p>
          <a:p>
            <a:pPr marL="0" indent="0">
              <a:buNone/>
            </a:pPr>
            <a:r>
              <a:rPr lang="en-US" dirty="0"/>
              <a:t>What Ten Commandment violation can we compare adultery to?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3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6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v.19</a:t>
            </a:r>
          </a:p>
          <a:p>
            <a:pPr marL="0" indent="0">
              <a:buNone/>
            </a:pPr>
            <a:r>
              <a:rPr lang="en-US" dirty="0"/>
              <a:t> ‘You shall not steal.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6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20</a:t>
            </a:r>
          </a:p>
          <a:p>
            <a:pPr marL="0" indent="0">
              <a:buNone/>
            </a:pPr>
            <a:r>
              <a:rPr lang="en-US" dirty="0"/>
              <a:t> ‘You shall not bear false witness against your neighbor.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21</a:t>
            </a:r>
          </a:p>
          <a:p>
            <a:pPr marL="0" indent="0">
              <a:buNone/>
            </a:pPr>
            <a:r>
              <a:rPr lang="en-US" dirty="0"/>
              <a:t>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6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5054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7‘You shall have no other gods before Me.</a:t>
            </a:r>
          </a:p>
          <a:p>
            <a:pPr marL="0" indent="0">
              <a:buNone/>
            </a:pPr>
            <a:r>
              <a:rPr lang="en-US" dirty="0"/>
              <a:t>8-10‘You shall not make for yourself a carved image </a:t>
            </a:r>
          </a:p>
          <a:p>
            <a:pPr marL="0" indent="0">
              <a:buNone/>
            </a:pPr>
            <a:r>
              <a:rPr lang="en-US" dirty="0"/>
              <a:t>11 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12-15 ‘Observe the Sabbath day, </a:t>
            </a:r>
          </a:p>
          <a:p>
            <a:pPr marL="0" indent="0">
              <a:buNone/>
            </a:pPr>
            <a:r>
              <a:rPr lang="en-US" dirty="0"/>
              <a:t>16 ‘Honor your father and your mother, </a:t>
            </a:r>
          </a:p>
          <a:p>
            <a:pPr marL="0" indent="0">
              <a:buNone/>
            </a:pPr>
            <a:r>
              <a:rPr lang="en-US" dirty="0"/>
              <a:t>17 ‘You shall not murder.</a:t>
            </a:r>
          </a:p>
          <a:p>
            <a:pPr marL="0" indent="0">
              <a:buNone/>
            </a:pPr>
            <a:r>
              <a:rPr lang="en-US" dirty="0"/>
              <a:t>18 ‘You shall not commit adultery.</a:t>
            </a:r>
          </a:p>
          <a:p>
            <a:pPr marL="0" indent="0">
              <a:buNone/>
            </a:pPr>
            <a:r>
              <a:rPr lang="en-US" dirty="0"/>
              <a:t>19 ‘You shall not steal.</a:t>
            </a:r>
          </a:p>
          <a:p>
            <a:pPr marL="0" indent="0">
              <a:buNone/>
            </a:pPr>
            <a:r>
              <a:rPr lang="en-US" dirty="0"/>
              <a:t>20 ‘You shall not bear false witness against your neighbor.</a:t>
            </a:r>
          </a:p>
          <a:p>
            <a:pPr marL="0" indent="0">
              <a:buNone/>
            </a:pPr>
            <a:r>
              <a:rPr lang="en-US" dirty="0"/>
              <a:t>21 ‘You shall not covet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F1520F8-4D47-AC1F-B9A0-EC1CA98F684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1863182"/>
              </p:ext>
            </p:extLst>
          </p:nvPr>
        </p:nvGraphicFramePr>
        <p:xfrm>
          <a:off x="1979612" y="1676401"/>
          <a:ext cx="8763000" cy="4800600"/>
        </p:xfrm>
        <a:graphic>
          <a:graphicData uri="http://schemas.openxmlformats.org/drawingml/2006/table">
            <a:tbl>
              <a:tblPr firstRow="1" firstCol="1" bandRow="1"/>
              <a:tblGrid>
                <a:gridCol w="1762672">
                  <a:extLst>
                    <a:ext uri="{9D8B030D-6E8A-4147-A177-3AD203B41FA5}">
                      <a16:colId xmlns:a16="http://schemas.microsoft.com/office/drawing/2014/main" val="2743426636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2058517499"/>
                    </a:ext>
                  </a:extLst>
                </a:gridCol>
                <a:gridCol w="3500164">
                  <a:extLst>
                    <a:ext uri="{9D8B030D-6E8A-4147-A177-3AD203B41FA5}">
                      <a16:colId xmlns:a16="http://schemas.microsoft.com/office/drawing/2014/main" val="585754585"/>
                    </a:ext>
                  </a:extLst>
                </a:gridCol>
              </a:tblGrid>
              <a:tr h="5348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Major Issues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Manward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83288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Authority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 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5 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2981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Dignity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2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6,7,&amp; 8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8476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Commitment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3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9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946555"/>
                  </a:ext>
                </a:extLst>
              </a:tr>
              <a:tr h="1066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Rights and Privileges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4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Commandment 10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69982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Commandments</a:t>
            </a:r>
            <a:br>
              <a:rPr lang="en-US" dirty="0"/>
            </a:br>
            <a:r>
              <a:rPr lang="en-US" sz="1800" dirty="0"/>
              <a:t>john Walton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4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7CCF-7347-569C-2426-BA8E0DB65F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CLASSICAL LITERATURE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C2A3-E165-B27F-B5B4-2E9BB5C8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2DC725-1C41-6F3D-0A2A-2BD0F5D8E2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3</a:t>
            </a:r>
            <a:br>
              <a:rPr lang="en-US" dirty="0"/>
            </a:br>
            <a:r>
              <a:rPr lang="en-US" sz="2800" dirty="0"/>
              <a:t>chapters 6-9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hand with sand falling into the air&#10;&#10;Description automatically generated">
            <a:extLst>
              <a:ext uri="{FF2B5EF4-FFF2-40B4-BE49-F238E27FC236}">
                <a16:creationId xmlns:a16="http://schemas.microsoft.com/office/drawing/2014/main" id="{D8DA70C7-0BE7-22C6-904C-89931FB9EDB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r="28332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V.1-3 </a:t>
            </a:r>
          </a:p>
          <a:p>
            <a:pPr marL="301752" lvl="1" indent="0">
              <a:buNone/>
            </a:pPr>
            <a:r>
              <a:rPr lang="en-US" sz="2400" dirty="0"/>
              <a:t>Announce the commandments that follow and give what reason for obeying them?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0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297CFA-6E96-2C78-BAF9-FECDA0D2C0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31800"/>
            <a:ext cx="9750425" cy="1625600"/>
          </a:xfrm>
        </p:spPr>
        <p:txBody>
          <a:bodyPr/>
          <a:lstStyle/>
          <a:p>
            <a:r>
              <a:rPr lang="en-US" dirty="0"/>
              <a:t>Class Schedule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D06F93-BADF-B868-37D1-DA06AE928C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03400"/>
            <a:ext cx="6602413" cy="4899025"/>
          </a:xfrm>
        </p:spPr>
        <p:txBody>
          <a:bodyPr>
            <a:normAutofit/>
          </a:bodyPr>
          <a:lstStyle/>
          <a:p>
            <a:r>
              <a:rPr lang="en-US" dirty="0"/>
              <a:t>Lesson 1:</a:t>
            </a:r>
            <a:br>
              <a:rPr lang="en-US" dirty="0"/>
            </a:br>
            <a:r>
              <a:rPr lang="en-US" dirty="0"/>
              <a:t>Introduction, Chapters 1 &amp; 2</a:t>
            </a:r>
          </a:p>
          <a:p>
            <a:r>
              <a:rPr lang="en-US" dirty="0"/>
              <a:t>Lesson 2:</a:t>
            </a:r>
            <a:br>
              <a:rPr lang="en-US" dirty="0"/>
            </a:br>
            <a:r>
              <a:rPr lang="en-US" dirty="0"/>
              <a:t>Chapters 3-5</a:t>
            </a:r>
          </a:p>
          <a:p>
            <a:r>
              <a:rPr lang="en-US" dirty="0"/>
              <a:t>Lesson 3:</a:t>
            </a:r>
            <a:br>
              <a:rPr lang="en-US" dirty="0"/>
            </a:br>
            <a:r>
              <a:rPr lang="en-US" dirty="0"/>
              <a:t>Chapters 6-9</a:t>
            </a:r>
          </a:p>
          <a:p>
            <a:r>
              <a:rPr lang="en-US" dirty="0"/>
              <a:t>Lesson 4:</a:t>
            </a:r>
            <a:br>
              <a:rPr lang="en-US" dirty="0"/>
            </a:br>
            <a:r>
              <a:rPr lang="en-US" dirty="0"/>
              <a:t>Chapters 10-12</a:t>
            </a:r>
          </a:p>
          <a:p>
            <a:r>
              <a:rPr lang="en-US" dirty="0"/>
              <a:t>Lesson 5:</a:t>
            </a:r>
            <a:br>
              <a:rPr lang="en-US" dirty="0"/>
            </a:br>
            <a:r>
              <a:rPr lang="en-US" dirty="0"/>
              <a:t>Chapters 13-15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BFEFC85-CFA9-5FB8-3B58-1BDE7015733A}"/>
              </a:ext>
            </a:extLst>
          </p:cNvPr>
          <p:cNvSpPr txBox="1">
            <a:spLocks/>
          </p:cNvSpPr>
          <p:nvPr/>
        </p:nvSpPr>
        <p:spPr>
          <a:xfrm>
            <a:off x="6449218" y="1803400"/>
            <a:ext cx="6602413" cy="48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1pPr>
            <a:lvl2pPr marL="54864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2pPr>
            <a:lvl3pPr marL="85039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3pPr>
            <a:lvl4pPr marL="115214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4pPr>
            <a:lvl5pPr marL="1453896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1600" b="0" i="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Gill Sans Light" panose="020B0302020104020203" pitchFamily="34" charset="-79"/>
              </a:defRPr>
            </a:lvl5pPr>
            <a:lvl6pPr marL="1755648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9152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60904" indent="-2468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Lesson 6:</a:t>
            </a:r>
            <a:br>
              <a:rPr lang="en-US" dirty="0"/>
            </a:br>
            <a:r>
              <a:rPr lang="en-US" dirty="0"/>
              <a:t>Chapters 16-18</a:t>
            </a:r>
          </a:p>
          <a:p>
            <a:r>
              <a:rPr lang="en-US" dirty="0"/>
              <a:t>Lesson 7:</a:t>
            </a:r>
            <a:br>
              <a:rPr lang="en-US" dirty="0"/>
            </a:br>
            <a:r>
              <a:rPr lang="en-US" dirty="0"/>
              <a:t>Chapters 19-21</a:t>
            </a:r>
          </a:p>
          <a:p>
            <a:r>
              <a:rPr lang="en-US" dirty="0"/>
              <a:t>Lesson 8:</a:t>
            </a:r>
            <a:br>
              <a:rPr lang="en-US" dirty="0"/>
            </a:br>
            <a:r>
              <a:rPr lang="en-US" dirty="0"/>
              <a:t>Chapters 22-25</a:t>
            </a:r>
          </a:p>
          <a:p>
            <a:r>
              <a:rPr lang="en-US" dirty="0"/>
              <a:t>Lesson 9:</a:t>
            </a:r>
            <a:br>
              <a:rPr lang="en-US" dirty="0"/>
            </a:br>
            <a:r>
              <a:rPr lang="en-US" dirty="0"/>
              <a:t>Chapters 26-28</a:t>
            </a:r>
          </a:p>
          <a:p>
            <a:r>
              <a:rPr lang="en-US" dirty="0"/>
              <a:t>Lesson 10:</a:t>
            </a:r>
            <a:br>
              <a:rPr lang="en-US" dirty="0"/>
            </a:br>
            <a:r>
              <a:rPr lang="en-US" dirty="0"/>
              <a:t>Chapters 29-34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B51AE4-CBB6-A507-CC4D-D1151E76138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4-5</a:t>
            </a:r>
            <a:br>
              <a:rPr lang="en-US" sz="2400" dirty="0"/>
            </a:br>
            <a:r>
              <a:rPr lang="en-US" sz="2400" dirty="0"/>
              <a:t>	Shema or Great Commandment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60520" y="4846320"/>
            <a:ext cx="7397496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Heart (</a:t>
            </a:r>
            <a:r>
              <a:rPr lang="en-US" sz="2400" dirty="0" err="1"/>
              <a:t>leb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Soul (nephesh)</a:t>
            </a:r>
          </a:p>
          <a:p>
            <a:pPr marL="0" indent="0">
              <a:buNone/>
            </a:pPr>
            <a:r>
              <a:rPr lang="en-US" sz="2400" dirty="0"/>
              <a:t>Strength (</a:t>
            </a:r>
            <a:r>
              <a:rPr lang="en-US" sz="2400" dirty="0" err="1"/>
              <a:t>me’od</a:t>
            </a:r>
            <a:r>
              <a:rPr lang="en-US" sz="2400" dirty="0"/>
              <a:t>)</a:t>
            </a:r>
          </a:p>
        </p:txBody>
      </p:sp>
      <p:pic>
        <p:nvPicPr>
          <p:cNvPr id="7" name="Picture Placeholder 6" descr="A close-up of a hand on a person's ear&#10;&#10;Description automatically generated">
            <a:extLst>
              <a:ext uri="{FF2B5EF4-FFF2-40B4-BE49-F238E27FC236}">
                <a16:creationId xmlns:a16="http://schemas.microsoft.com/office/drawing/2014/main" id="{10CE17D7-08AB-FC95-E219-041FD65E46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5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0E4C0A-A97C-57EA-F079-BEEAD4C75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6-9</a:t>
            </a:r>
            <a:br>
              <a:rPr lang="en-US" sz="2400" dirty="0"/>
            </a:br>
            <a:r>
              <a:rPr lang="en-US" sz="2400" dirty="0"/>
              <a:t>	This section contains instructions for remembering and teaching these great truths to the following generations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does verse 7 indicate to the Israelites? </a:t>
            </a:r>
          </a:p>
          <a:p>
            <a:pPr marL="0" indent="0">
              <a:buNone/>
            </a:pPr>
            <a:r>
              <a:rPr lang="en-US" sz="2400" dirty="0"/>
              <a:t>When are they to talk of the commandments, statutes, and judgments?</a:t>
            </a:r>
          </a:p>
        </p:txBody>
      </p:sp>
    </p:spTree>
    <p:extLst>
      <p:ext uri="{BB962C8B-B14F-4D97-AF65-F5344CB8AC3E}">
        <p14:creationId xmlns:p14="http://schemas.microsoft.com/office/powerpoint/2010/main" val="15507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10-19</a:t>
            </a:r>
            <a:br>
              <a:rPr lang="en-US" dirty="0"/>
            </a:br>
            <a:r>
              <a:rPr lang="en-US" dirty="0"/>
              <a:t>	Prosperity (vv. 10-15) and adversity (vv. 16-19) would equally test the Israelites' devotion to God.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1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20-25</a:t>
            </a:r>
            <a:br>
              <a:rPr lang="en-US" sz="2400" dirty="0"/>
            </a:br>
            <a:r>
              <a:rPr lang="en-US" sz="2400" dirty="0"/>
              <a:t>	What is a major take away to parents today from verses 20-25?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3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ainting of a person holding a fish&#10;&#10;Description automatically generated">
            <a:extLst>
              <a:ext uri="{FF2B5EF4-FFF2-40B4-BE49-F238E27FC236}">
                <a16:creationId xmlns:a16="http://schemas.microsoft.com/office/drawing/2014/main" id="{20785122-7731-69EC-CAC1-2B2D70B030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r="6071"/>
          <a:stretch>
            <a:fillRect/>
          </a:stretch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This chapter is a logical development of what Moses said in chapters 5 and 6. God had called on His people to acknowledge that He is the only true God and to be completely loyal to Him.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</p:spTree>
    <p:extLst>
      <p:ext uri="{BB962C8B-B14F-4D97-AF65-F5344CB8AC3E}">
        <p14:creationId xmlns:p14="http://schemas.microsoft.com/office/powerpoint/2010/main" val="22088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1-11</a:t>
            </a:r>
            <a:br>
              <a:rPr lang="en-US" sz="2400" dirty="0"/>
            </a:br>
            <a:r>
              <a:rPr lang="en-US" sz="2400" dirty="0"/>
              <a:t>	Moses mentioned seven nations that resided in Canaan here (v. 1), but as many as 10 appear in other passages.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map of the bible&#10;&#10;Description automatically generated with medium confidence">
            <a:extLst>
              <a:ext uri="{FF2B5EF4-FFF2-40B4-BE49-F238E27FC236}">
                <a16:creationId xmlns:a16="http://schemas.microsoft.com/office/drawing/2014/main" id="{617F9931-733B-8257-B3A1-22573406B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219200"/>
            <a:ext cx="3349625" cy="52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4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What would bring blessings to the Israelites?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6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27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“face to face” mean?</a:t>
            </a:r>
          </a:p>
          <a:p>
            <a:pPr marL="0" indent="0">
              <a:buNone/>
            </a:pPr>
            <a:r>
              <a:rPr lang="en-US" dirty="0"/>
              <a:t>Lev. 26:13-16 What does God provide first and then what does He command?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77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12-26</a:t>
            </a:r>
            <a:br>
              <a:rPr lang="en-US" sz="2400" dirty="0"/>
            </a:br>
            <a:r>
              <a:rPr lang="en-US" sz="2400" dirty="0"/>
              <a:t>	How swiftly would God drive out the Canaanites?</a:t>
            </a:r>
          </a:p>
          <a:p>
            <a:pPr marL="0" indent="0">
              <a:buNone/>
            </a:pPr>
            <a:r>
              <a:rPr lang="en-US" sz="2400" dirty="0"/>
              <a:t>What are your thoughts on this time frame?</a:t>
            </a:r>
          </a:p>
          <a:p>
            <a:pPr marL="0" indent="0">
              <a:buNone/>
            </a:pPr>
            <a:r>
              <a:rPr lang="en-US" sz="2400" dirty="0"/>
              <a:t>How can we compare this to us today?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4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	The Israelites were not only in danger of compromising with the Canaanites, but they were also in danger of becoming too self-reliant when they entered the land. Chapter 8 warns the Israelites to be humble. </a:t>
            </a:r>
          </a:p>
          <a:p>
            <a:pPr marL="0" indent="0">
              <a:buNone/>
            </a:pPr>
            <a:r>
              <a:rPr lang="en-US" sz="2400" dirty="0"/>
              <a:t>Note the two double themes:</a:t>
            </a:r>
          </a:p>
          <a:p>
            <a:pPr marL="0" indent="0">
              <a:buNone/>
            </a:pPr>
            <a:r>
              <a:rPr lang="en-US" sz="2400" dirty="0"/>
              <a:t>Remembering and Forgetting</a:t>
            </a:r>
          </a:p>
          <a:p>
            <a:pPr marL="0" indent="0">
              <a:buNone/>
            </a:pPr>
            <a:r>
              <a:rPr lang="en-US" sz="2400" dirty="0"/>
              <a:t>The wilderness and the Promised Land.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8</a:t>
            </a:r>
          </a:p>
        </p:txBody>
      </p:sp>
      <p:pic>
        <p:nvPicPr>
          <p:cNvPr id="8" name="Picture Placeholder 7" descr="A person in a garment&#10;&#10;Description automatically generated">
            <a:extLst>
              <a:ext uri="{FF2B5EF4-FFF2-40B4-BE49-F238E27FC236}">
                <a16:creationId xmlns:a16="http://schemas.microsoft.com/office/drawing/2014/main" id="{6500DF36-11B9-816D-4FC7-224FA22154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" b="52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37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4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God humbled the Israelites, in the sense that He sought to teach them to have a realistic awareness of their dependence on Himself for all their needs. </a:t>
            </a:r>
          </a:p>
          <a:p>
            <a:pPr marL="0" indent="0">
              <a:buNone/>
            </a:pPr>
            <a:r>
              <a:rPr lang="en-US" dirty="0"/>
              <a:t>What was the warning in verse 3?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585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7-20</a:t>
            </a:r>
            <a:br>
              <a:rPr lang="en-US" sz="2400" dirty="0"/>
            </a:br>
            <a:r>
              <a:rPr lang="en-US" sz="2400" dirty="0"/>
              <a:t>	What is the proper response to having plenty and why is it so hard for those who have plenty to be grateful to God?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66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28800" y="2743200"/>
            <a:ext cx="5102352" cy="3962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	Chapters 9:1—10:11 are much like chapters1:6—3:29, as they both discuss a traveling narrative.</a:t>
            </a:r>
          </a:p>
          <a:p>
            <a:pPr marL="0" indent="0">
              <a:buNone/>
            </a:pPr>
            <a:r>
              <a:rPr lang="en-US" sz="2400" dirty="0"/>
              <a:t>These verses contain an important lesson:</a:t>
            </a:r>
          </a:p>
          <a:p>
            <a:pPr marL="0" indent="0">
              <a:buNone/>
            </a:pPr>
            <a:r>
              <a:rPr lang="en-US" sz="2400" dirty="0"/>
              <a:t>The lesson of humility through the LORD’s efforts.</a:t>
            </a:r>
          </a:p>
          <a:p>
            <a:pPr marL="0" indent="0">
              <a:buNone/>
            </a:pPr>
            <a:r>
              <a:rPr lang="en-US" sz="2400" dirty="0"/>
              <a:t>Any success they might enjoy in the coming conquest was not to be interpreted as a mark of divine approval for their own righteousness.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9 (9-10:11)</a:t>
            </a:r>
          </a:p>
        </p:txBody>
      </p:sp>
      <p:pic>
        <p:nvPicPr>
          <p:cNvPr id="7" name="Picture Placeholder 6" descr="A group of people in a desert&#10;&#10;Description automatically generated">
            <a:extLst>
              <a:ext uri="{FF2B5EF4-FFF2-40B4-BE49-F238E27FC236}">
                <a16:creationId xmlns:a16="http://schemas.microsoft.com/office/drawing/2014/main" id="{A20D9673-4862-3FEC-AC25-82FB256A30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r="16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88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1-6</a:t>
            </a:r>
            <a:br>
              <a:rPr lang="en-US" sz="2400" dirty="0"/>
            </a:br>
            <a:r>
              <a:rPr lang="en-US" sz="2400" dirty="0"/>
              <a:t>	What was the reason God was giving Canaan to the Israelites?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97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Moses called on the Israelites to remember their past. He gave their rebellion at Horeb extended attention in this address, because it was a very serious offense. </a:t>
            </a:r>
          </a:p>
          <a:p>
            <a:pPr marL="0" indent="0">
              <a:buNone/>
            </a:pPr>
            <a:r>
              <a:rPr lang="en-US" sz="2400" dirty="0"/>
              <a:t>What is the difference between Moses’ call to remember the past and Paul’s advice in Philippians 3:13-14?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4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Explain the finger of God in verse 10?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36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v.7</a:t>
            </a:r>
          </a:p>
          <a:p>
            <a:pPr marL="0" indent="0">
              <a:buNone/>
            </a:pPr>
            <a:r>
              <a:rPr lang="en-US" dirty="0"/>
              <a:t>‘You shall have no other gods before 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8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7-24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(v. 14) </a:t>
            </a:r>
            <a:r>
              <a:rPr lang="en-US" sz="2400" dirty="0"/>
              <a:t>'blot out the name’ How does a person get blotted out?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05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V. </a:t>
            </a:r>
            <a:r>
              <a:rPr lang="en-US" dirty="0"/>
              <a:t>25-29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Moses returned to the rebellion at Sinai, to further illustrate:</a:t>
            </a:r>
          </a:p>
          <a:p>
            <a:pPr marL="0" indent="0">
              <a:buNone/>
            </a:pPr>
            <a:r>
              <a:rPr lang="en-US" dirty="0"/>
              <a:t>Israel had no basis for boasting of her own righteousness before God. </a:t>
            </a:r>
          </a:p>
          <a:p>
            <a:pPr marL="0" indent="0">
              <a:buNone/>
            </a:pPr>
            <a:r>
              <a:rPr lang="en-US" dirty="0"/>
              <a:t>God had preserved Israel only because of His mercy and covenant faithfulness.</a:t>
            </a:r>
            <a:endParaRPr lang="en-US" sz="2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8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4FDA-C4FB-9C44-DFCB-0ABB4D0C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39800"/>
          </a:xfrm>
        </p:spPr>
        <p:txBody>
          <a:bodyPr/>
          <a:lstStyle/>
          <a:p>
            <a:r>
              <a:rPr lang="en-US" dirty="0"/>
              <a:t>Chapter 9 (10:1-11)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D5173-6ED4-641A-468E-4512C734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10:1-11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What does God remaking the stone tablets say about His character?</a:t>
            </a:r>
          </a:p>
          <a:p>
            <a:pPr marL="0" indent="0">
              <a:buNone/>
            </a:pPr>
            <a:r>
              <a:rPr lang="en-US"/>
              <a:t>What does the fact that God gave the same Ten Commandments again show about His character?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E57A382-17F1-2CBE-790E-2949E27D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5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9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8-10</a:t>
            </a:r>
          </a:p>
          <a:p>
            <a:pPr marL="0" indent="0">
              <a:buNone/>
            </a:pPr>
            <a:r>
              <a:rPr lang="en-US" dirty="0"/>
              <a:t>‘You shall not make for yourself a carved image</a:t>
            </a:r>
          </a:p>
          <a:p>
            <a:pPr marL="0" indent="0">
              <a:buNone/>
            </a:pPr>
            <a:r>
              <a:rPr lang="en-US" dirty="0"/>
              <a:t> This commandment was necessary for at least three reasons:</a:t>
            </a:r>
          </a:p>
          <a:p>
            <a:pPr marL="457200" indent="-457200">
              <a:buAutoNum type="arabicPeriod"/>
            </a:pPr>
            <a:r>
              <a:rPr lang="en-US" dirty="0"/>
              <a:t>Any material (physical) representation of the LORD slanders Him.</a:t>
            </a:r>
          </a:p>
          <a:p>
            <a:pPr marL="457200" indent="-457200">
              <a:buAutoNum type="arabicPeriod"/>
            </a:pPr>
            <a:r>
              <a:rPr lang="en-US" dirty="0"/>
              <a:t>By making and using images of God, the worshipper would gain a false and illegitimate sense of control and authority over Him</a:t>
            </a:r>
          </a:p>
          <a:p>
            <a:pPr marL="457200" indent="-457200">
              <a:buAutoNum type="arabicPeriod"/>
            </a:pPr>
            <a:r>
              <a:rPr lang="en-US" dirty="0"/>
              <a:t>It is easy for anyone to confuse an object that represents a deity, with that deity.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1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11 </a:t>
            </a:r>
          </a:p>
          <a:p>
            <a:pPr marL="0" indent="0">
              <a:buNone/>
            </a:pPr>
            <a:r>
              <a:rPr lang="en-US" dirty="0"/>
              <a:t>‘You shall not take the name of the Lord your God in vain, </a:t>
            </a:r>
          </a:p>
          <a:p>
            <a:pPr marL="0" indent="0">
              <a:buNone/>
            </a:pPr>
            <a:r>
              <a:rPr lang="en-US" dirty="0"/>
              <a:t>What is the intent of the third commandment?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12-15</a:t>
            </a:r>
          </a:p>
          <a:p>
            <a:pPr marL="0" indent="0">
              <a:buNone/>
            </a:pPr>
            <a:r>
              <a:rPr lang="en-US" dirty="0"/>
              <a:t> ‘Observe the Sabbath day, </a:t>
            </a:r>
          </a:p>
          <a:p>
            <a:pPr marL="0" indent="0">
              <a:buNone/>
            </a:pPr>
            <a:r>
              <a:rPr lang="en-US" dirty="0"/>
              <a:t>What two reasons do we have for the command to keep the Sabbath day in Exodus 20:11 and Deuteronomy 5:15?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0C054-A22A-FE19-AF53-3904BC164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244600"/>
          </a:xfrm>
        </p:spPr>
        <p:txBody>
          <a:bodyPr>
            <a:normAutofit/>
          </a:bodyPr>
          <a:lstStyle/>
          <a:p>
            <a:r>
              <a:rPr lang="en-US" sz="4400" dirty="0"/>
              <a:t>Chapter 5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B0C01-0C3F-B3EF-016A-AA792946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v. 16</a:t>
            </a:r>
          </a:p>
          <a:p>
            <a:pPr marL="0" indent="0">
              <a:buNone/>
            </a:pPr>
            <a:r>
              <a:rPr lang="en-US" dirty="0"/>
              <a:t> ‘Honor your father and your mother,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EE9CE-D266-E2A4-03A1-D37CD2142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erson holding a stone&#10;&#10;Description automatically generated">
            <a:extLst>
              <a:ext uri="{FF2B5EF4-FFF2-40B4-BE49-F238E27FC236}">
                <a16:creationId xmlns:a16="http://schemas.microsoft.com/office/drawing/2014/main" id="{DD57D85B-8674-CE08-DABB-051B7D33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883" y="1803400"/>
            <a:ext cx="2844059" cy="4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2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Custom 71">
      <a:dk1>
        <a:srgbClr val="000000"/>
      </a:dk1>
      <a:lt1>
        <a:srgbClr val="FFFFFF"/>
      </a:lt1>
      <a:dk2>
        <a:srgbClr val="693A20"/>
      </a:dk2>
      <a:lt2>
        <a:srgbClr val="E7E4E6"/>
      </a:lt2>
      <a:accent1>
        <a:srgbClr val="512823"/>
      </a:accent1>
      <a:accent2>
        <a:srgbClr val="B98D34"/>
      </a:accent2>
      <a:accent3>
        <a:srgbClr val="610606"/>
      </a:accent3>
      <a:accent4>
        <a:srgbClr val="FFEDB9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ustom 89">
      <a:majorFont>
        <a:latin typeface="Book Antiqu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book education presentation (widescreen)_Win32_v3" id="{4B7EA318-15E2-473F-9AB3-202EC7071CC7}" vid="{CC1661AE-A1F1-46A0-A328-D33A145270B8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6EAEDD-6865-458C-AB5E-1E0979B7BC44}">
  <ds:schemaRefs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http://purl.org/dc/elements/1.1/"/>
    <ds:schemaRef ds:uri="http://purl.org/dc/terms/"/>
    <ds:schemaRef ds:uri="230e9df3-be65-4c73-a93b-d1236ebd677e"/>
    <ds:schemaRef ds:uri="http://schemas.microsoft.com/office/2006/metadata/properties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ACF9E2-7979-495A-9F5F-33F2C850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8458A3-99B8-4914-89E6-B86ADB0D7D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4610</TotalTime>
  <Words>1389</Words>
  <Application>Microsoft Office PowerPoint</Application>
  <PresentationFormat>Custom</PresentationFormat>
  <Paragraphs>165</Paragraphs>
  <Slides>42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Book Antiqua</vt:lpstr>
      <vt:lpstr>Calibri</vt:lpstr>
      <vt:lpstr>Constantia</vt:lpstr>
      <vt:lpstr>Gill Sans MT</vt:lpstr>
      <vt:lpstr>Books Classic 16x9</vt:lpstr>
      <vt:lpstr>Deuteronomy</vt:lpstr>
      <vt:lpstr>Class Schedule 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Chapter 5 discussion</vt:lpstr>
      <vt:lpstr>Ten Commandments john Walton</vt:lpstr>
      <vt:lpstr>Lesson 3 chapters 6-9 </vt:lpstr>
      <vt:lpstr>Chapter 6</vt:lpstr>
      <vt:lpstr>Chapter 6</vt:lpstr>
      <vt:lpstr>Chapter 6</vt:lpstr>
      <vt:lpstr>Chapter 6</vt:lpstr>
      <vt:lpstr>Chapter 6</vt:lpstr>
      <vt:lpstr>Chapter 6</vt:lpstr>
      <vt:lpstr>Chapter 6</vt:lpstr>
      <vt:lpstr>Chapter 7</vt:lpstr>
      <vt:lpstr>Chapter 7</vt:lpstr>
      <vt:lpstr>Chapter 7</vt:lpstr>
      <vt:lpstr>Chapter 7</vt:lpstr>
      <vt:lpstr>Chapter 7</vt:lpstr>
      <vt:lpstr>Chapter 7</vt:lpstr>
      <vt:lpstr>Chapter 8</vt:lpstr>
      <vt:lpstr>Chapter 8</vt:lpstr>
      <vt:lpstr>Chapter 8</vt:lpstr>
      <vt:lpstr>Chapter 8</vt:lpstr>
      <vt:lpstr>Chapter 9 (9-10:11)</vt:lpstr>
      <vt:lpstr>Chapter 9</vt:lpstr>
      <vt:lpstr>Chapter 9</vt:lpstr>
      <vt:lpstr>Chapter 9</vt:lpstr>
      <vt:lpstr>Chapter 9</vt:lpstr>
      <vt:lpstr>Chapter 9</vt:lpstr>
      <vt:lpstr>Chapter 9 (10:1-11)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Deuteronomy</dc:title>
  <dc:creator>Clark, Adam</dc:creator>
  <cp:lastModifiedBy>Adam Clark</cp:lastModifiedBy>
  <cp:revision>5</cp:revision>
  <dcterms:created xsi:type="dcterms:W3CDTF">2023-10-16T23:27:33Z</dcterms:created>
  <dcterms:modified xsi:type="dcterms:W3CDTF">2023-11-15T23:23:11Z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