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9" r:id="rId4"/>
    <p:sldId id="260" r:id="rId5"/>
    <p:sldId id="263" r:id="rId6"/>
    <p:sldId id="266" r:id="rId7"/>
    <p:sldId id="265" r:id="rId8"/>
    <p:sldId id="264" r:id="rId9"/>
    <p:sldId id="267" r:id="rId10"/>
    <p:sldId id="268" r:id="rId11"/>
    <p:sldId id="269" r:id="rId12"/>
    <p:sldId id="271" r:id="rId13"/>
    <p:sldId id="270" r:id="rId14"/>
    <p:sldId id="272"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105" d="100"/>
          <a:sy n="105" d="100"/>
        </p:scale>
        <p:origin x="120" y="2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82762"/>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7200" b="1" cap="none"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000" b="1">
                <a:solidFill>
                  <a:schemeClr val="accent2">
                    <a:lumMod val="75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91B805F-FF0F-4BAA-A3A3-E4F945D687F8}" type="datetimeFigureOut">
              <a:rPr lang="en-US" dirty="0"/>
              <a:t>9/29/2023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b="1"/>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0B5C51-60B3-48EF-AA78-DB950F30DBA2}" type="datetimeFigureOut">
              <a:rPr lang="en-US" dirty="0"/>
              <a:t>9/29/2023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5D676B-6E73-4E3B-A9B3-4966DB9B52A5}" type="datetimeFigureOut">
              <a:rPr lang="en-US" dirty="0"/>
              <a:t>9/29/2023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61F3A6-CC5D-4649-8527-DB0C21FDDFD9}" type="datetimeFigureOut">
              <a:rPr lang="en-US" dirty="0"/>
              <a:t>9/29/2023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5000"/>
              </a:lnSpc>
              <a:defRPr sz="7200" b="1"/>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b="1">
                <a:solidFill>
                  <a:schemeClr val="accent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593667" y="6272784"/>
            <a:ext cx="2644309" cy="365125"/>
          </a:xfrm>
        </p:spPr>
        <p:txBody>
          <a:bodyPr/>
          <a:lstStyle>
            <a:lvl1pPr>
              <a:defRPr>
                <a:solidFill>
                  <a:schemeClr val="accent2">
                    <a:lumMod val="50000"/>
                  </a:schemeClr>
                </a:solidFill>
              </a:defRPr>
            </a:lvl1pPr>
          </a:lstStyle>
          <a:p>
            <a:fld id="{5B6F927C-B73E-4F9D-ADFE-F6E23BD7CEE8}" type="datetimeFigureOut">
              <a:rPr lang="en-US" dirty="0"/>
              <a:t>9/29/2023</a:t>
            </a:fld>
            <a:endParaRPr lang="en-US" dirty="0"/>
          </a:p>
        </p:txBody>
      </p:sp>
      <p:sp>
        <p:nvSpPr>
          <p:cNvPr id="5" name="Footer Placeholder 4"/>
          <p:cNvSpPr>
            <a:spLocks noGrp="1"/>
          </p:cNvSpPr>
          <p:nvPr>
            <p:ph type="ftr" sz="quarter" idx="11"/>
          </p:nvPr>
        </p:nvSpPr>
        <p:spPr>
          <a:xfrm>
            <a:off x="2182708" y="6272784"/>
            <a:ext cx="6327648" cy="365125"/>
          </a:xfrm>
        </p:spPr>
        <p:txBody>
          <a:bodyPr/>
          <a:lstStyle>
            <a:lvl1pPr>
              <a:defRPr>
                <a:solidFill>
                  <a:schemeClr val="accent2">
                    <a:lumMod val="50000"/>
                  </a:schemeClr>
                </a:solidFill>
              </a:defRPr>
            </a:lvl1p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5B1FFFF-984A-4EE5-9BF2-EC9310C878F1}" type="datetimeFigureOut">
              <a:rPr lang="en-US" dirty="0"/>
              <a:t>9/29/2023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03271C1-B42E-4A60-A25F-0185B888604B}" type="datetimeFigureOut">
              <a:rPr lang="en-US" dirty="0"/>
              <a:t>9/29/2023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0416292-3725-4763-8973-4C59F0403D99}" type="datetimeFigureOut">
              <a:rPr lang="en-US" dirty="0"/>
              <a:t>9/29/2023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6996D1-8909-469F-911A-4C12C68BF5D9}" type="datetimeFigureOut">
              <a:rPr lang="en-US" dirty="0"/>
              <a:t>9/29/2023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16A73BC-5D11-4675-B334-102E1E8C9B50}" type="datetimeFigureOut">
              <a:rPr lang="en-US" dirty="0"/>
              <a:t>9/29/2023</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2">
                    <a:lumMod val="75000"/>
                  </a:schemeClr>
                </a:solidFill>
              </a:defRPr>
            </a:lvl1pPr>
          </a:lstStyle>
          <a:p>
            <a:fld id="{27B8E45F-652B-4E89-8925-000B0AB8FD98}" type="datetimeFigureOut">
              <a:rPr lang="en-US" dirty="0"/>
              <a:t>9/29/2023</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accent2">
                    <a:lumMod val="50000"/>
                  </a:schemeClr>
                </a:solidFill>
              </a:defRPr>
            </a:lvl1pPr>
          </a:lstStyle>
          <a:p>
            <a:fld id="{C4A3462A-2D5B-48AF-A3D4-EF8A90A50A80}" type="datetimeFigureOut">
              <a:rPr lang="en-US" dirty="0"/>
              <a:t>9/29/2023</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accent2">
                    <a:lumMod val="50000"/>
                  </a:schemeClr>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2">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48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2"/>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4A4E1-8F18-448D-A88F-E5852F047378}"/>
              </a:ext>
            </a:extLst>
          </p:cNvPr>
          <p:cNvSpPr>
            <a:spLocks noGrp="1"/>
          </p:cNvSpPr>
          <p:nvPr>
            <p:ph type="ctrTitle"/>
          </p:nvPr>
        </p:nvSpPr>
        <p:spPr/>
        <p:txBody>
          <a:bodyPr/>
          <a:lstStyle/>
          <a:p>
            <a:r>
              <a:rPr lang="en-US" dirty="0"/>
              <a:t>Unity in Diversity</a:t>
            </a:r>
          </a:p>
        </p:txBody>
      </p:sp>
      <p:sp>
        <p:nvSpPr>
          <p:cNvPr id="3" name="Subtitle 2">
            <a:extLst>
              <a:ext uri="{FF2B5EF4-FFF2-40B4-BE49-F238E27FC236}">
                <a16:creationId xmlns:a16="http://schemas.microsoft.com/office/drawing/2014/main" id="{B3C178EB-2D84-4FCC-B662-23177F916C5C}"/>
              </a:ext>
            </a:extLst>
          </p:cNvPr>
          <p:cNvSpPr>
            <a:spLocks noGrp="1"/>
          </p:cNvSpPr>
          <p:nvPr>
            <p:ph type="subTitle" idx="1"/>
          </p:nvPr>
        </p:nvSpPr>
        <p:spPr/>
        <p:txBody>
          <a:bodyPr/>
          <a:lstStyle/>
          <a:p>
            <a:r>
              <a:rPr lang="en-US" dirty="0"/>
              <a:t>1 Timothy 6:3-5</a:t>
            </a:r>
          </a:p>
        </p:txBody>
      </p:sp>
    </p:spTree>
    <p:extLst>
      <p:ext uri="{BB962C8B-B14F-4D97-AF65-F5344CB8AC3E}">
        <p14:creationId xmlns:p14="http://schemas.microsoft.com/office/powerpoint/2010/main" val="23725007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31692-116D-4FE0-97BA-F1FB261EC585}"/>
              </a:ext>
            </a:extLst>
          </p:cNvPr>
          <p:cNvSpPr>
            <a:spLocks noGrp="1"/>
          </p:cNvSpPr>
          <p:nvPr>
            <p:ph type="title"/>
          </p:nvPr>
        </p:nvSpPr>
        <p:spPr>
          <a:xfrm>
            <a:off x="0" y="0"/>
            <a:ext cx="7571232" cy="1014984"/>
          </a:xfrm>
        </p:spPr>
        <p:txBody>
          <a:bodyPr/>
          <a:lstStyle/>
          <a:p>
            <a:r>
              <a:rPr lang="en-US" dirty="0"/>
              <a:t>The Bible and Fellowship</a:t>
            </a:r>
          </a:p>
        </p:txBody>
      </p:sp>
      <p:sp>
        <p:nvSpPr>
          <p:cNvPr id="3" name="Content Placeholder 2">
            <a:extLst>
              <a:ext uri="{FF2B5EF4-FFF2-40B4-BE49-F238E27FC236}">
                <a16:creationId xmlns:a16="http://schemas.microsoft.com/office/drawing/2014/main" id="{DB54AAAB-CFE5-422C-8D06-9F95B66288E8}"/>
              </a:ext>
            </a:extLst>
          </p:cNvPr>
          <p:cNvSpPr>
            <a:spLocks noGrp="1"/>
          </p:cNvSpPr>
          <p:nvPr>
            <p:ph idx="1"/>
          </p:nvPr>
        </p:nvSpPr>
        <p:spPr>
          <a:xfrm>
            <a:off x="557784" y="1143000"/>
            <a:ext cx="10899648" cy="5029200"/>
          </a:xfrm>
        </p:spPr>
        <p:txBody>
          <a:bodyPr>
            <a:normAutofit/>
          </a:bodyPr>
          <a:lstStyle/>
          <a:p>
            <a:r>
              <a:rPr lang="en-US" sz="2800" dirty="0"/>
              <a:t>The bonds of fellowship can be too broad</a:t>
            </a:r>
          </a:p>
          <a:p>
            <a:pPr lvl="1"/>
            <a:r>
              <a:rPr lang="en-US" sz="2600" dirty="0"/>
              <a:t>2 John 9-11; 1 Corinthians 5:1-11</a:t>
            </a:r>
          </a:p>
          <a:p>
            <a:pPr marL="274320" lvl="1" indent="0">
              <a:buNone/>
            </a:pPr>
            <a:endParaRPr lang="en-US" sz="2600" dirty="0"/>
          </a:p>
          <a:p>
            <a:r>
              <a:rPr lang="en-US" sz="2800" dirty="0"/>
              <a:t>The bonds of fellowship can be too narrow</a:t>
            </a:r>
          </a:p>
          <a:p>
            <a:pPr lvl="1"/>
            <a:r>
              <a:rPr lang="en-US" sz="2600" dirty="0"/>
              <a:t>3 John 9-10</a:t>
            </a:r>
          </a:p>
          <a:p>
            <a:pPr marL="274320" lvl="1" indent="0">
              <a:buNone/>
            </a:pPr>
            <a:endParaRPr lang="en-US" sz="2600" dirty="0"/>
          </a:p>
          <a:p>
            <a:r>
              <a:rPr lang="en-US" sz="2800" dirty="0"/>
              <a:t>Our bonds of fellowship extend to those whom we believe to be in fellowship with God</a:t>
            </a:r>
          </a:p>
          <a:p>
            <a:pPr lvl="1"/>
            <a:r>
              <a:rPr lang="en-US" sz="2600" dirty="0"/>
              <a:t>1 John 1:1-3; 1 John 1:7</a:t>
            </a:r>
          </a:p>
        </p:txBody>
      </p:sp>
    </p:spTree>
    <p:extLst>
      <p:ext uri="{BB962C8B-B14F-4D97-AF65-F5344CB8AC3E}">
        <p14:creationId xmlns:p14="http://schemas.microsoft.com/office/powerpoint/2010/main" val="662346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arn(inVertical)">
                                      <p:cBhvr>
                                        <p:cTn id="15" dur="500"/>
                                        <p:tgtEl>
                                          <p:spTgt spid="3">
                                            <p:txEl>
                                              <p:pRg st="3" end="3"/>
                                            </p:txEl>
                                          </p:spTgt>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barn(inVertical)">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barn(inVertical)">
                                      <p:cBhvr>
                                        <p:cTn id="23" dur="500"/>
                                        <p:tgtEl>
                                          <p:spTgt spid="3">
                                            <p:txEl>
                                              <p:pRg st="6" end="6"/>
                                            </p:txEl>
                                          </p:spTgt>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barn(inVertical)">
                                      <p:cBhvr>
                                        <p:cTn id="2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DB467-136C-499E-A2BF-B99228D9040B}"/>
              </a:ext>
            </a:extLst>
          </p:cNvPr>
          <p:cNvSpPr>
            <a:spLocks noGrp="1"/>
          </p:cNvSpPr>
          <p:nvPr>
            <p:ph type="title"/>
          </p:nvPr>
        </p:nvSpPr>
        <p:spPr>
          <a:xfrm>
            <a:off x="0" y="0"/>
            <a:ext cx="6620256" cy="1069848"/>
          </a:xfrm>
        </p:spPr>
        <p:txBody>
          <a:bodyPr/>
          <a:lstStyle/>
          <a:p>
            <a:r>
              <a:rPr lang="en-US" dirty="0"/>
              <a:t>Is there a distinction?</a:t>
            </a:r>
          </a:p>
        </p:txBody>
      </p:sp>
      <p:sp>
        <p:nvSpPr>
          <p:cNvPr id="3" name="Content Placeholder 2">
            <a:extLst>
              <a:ext uri="{FF2B5EF4-FFF2-40B4-BE49-F238E27FC236}">
                <a16:creationId xmlns:a16="http://schemas.microsoft.com/office/drawing/2014/main" id="{4D3DA503-F2C0-48BA-A7B8-3AA4CA18969D}"/>
              </a:ext>
            </a:extLst>
          </p:cNvPr>
          <p:cNvSpPr>
            <a:spLocks noGrp="1"/>
          </p:cNvSpPr>
          <p:nvPr>
            <p:ph idx="1"/>
          </p:nvPr>
        </p:nvSpPr>
        <p:spPr>
          <a:xfrm>
            <a:off x="548640" y="1069848"/>
            <a:ext cx="10881360" cy="5102352"/>
          </a:xfrm>
        </p:spPr>
        <p:txBody>
          <a:bodyPr>
            <a:normAutofit/>
          </a:bodyPr>
          <a:lstStyle/>
          <a:p>
            <a:r>
              <a:rPr lang="en-US" sz="2800" dirty="0"/>
              <a:t>1 Timothy 1:8-11 (words used interchangeably in verses 10 and 11)</a:t>
            </a:r>
          </a:p>
          <a:p>
            <a:r>
              <a:rPr lang="en-US" sz="2800" dirty="0"/>
              <a:t>The Gospel is preached to saints and sinners – Romans 1:7; Mark 16:15,16</a:t>
            </a:r>
          </a:p>
          <a:p>
            <a:r>
              <a:rPr lang="en-US" sz="2800" dirty="0"/>
              <a:t>Doctrine is preached to saints and sinners – Romans 6:17-18; Acts 2:42</a:t>
            </a:r>
          </a:p>
          <a:p>
            <a:r>
              <a:rPr lang="en-US" sz="2800" dirty="0"/>
              <a:t>That which frees man from sin is sometimes called doctrine – Romans 6:17,18</a:t>
            </a:r>
          </a:p>
          <a:p>
            <a:r>
              <a:rPr lang="en-US" sz="2800" dirty="0"/>
              <a:t>That which saves man is called Gospel – Romans 1:16,17</a:t>
            </a:r>
          </a:p>
        </p:txBody>
      </p:sp>
    </p:spTree>
    <p:extLst>
      <p:ext uri="{BB962C8B-B14F-4D97-AF65-F5344CB8AC3E}">
        <p14:creationId xmlns:p14="http://schemas.microsoft.com/office/powerpoint/2010/main" val="490623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552D20-7BB1-4547-8557-AD34F6FBDDB7}"/>
              </a:ext>
            </a:extLst>
          </p:cNvPr>
          <p:cNvSpPr>
            <a:spLocks noGrp="1"/>
          </p:cNvSpPr>
          <p:nvPr>
            <p:ph type="title"/>
          </p:nvPr>
        </p:nvSpPr>
        <p:spPr>
          <a:xfrm>
            <a:off x="0" y="0"/>
            <a:ext cx="8970264" cy="969264"/>
          </a:xfrm>
        </p:spPr>
        <p:txBody>
          <a:bodyPr/>
          <a:lstStyle/>
          <a:p>
            <a:r>
              <a:rPr lang="en-US" dirty="0"/>
              <a:t>Bonds of Christian Fellowship:</a:t>
            </a:r>
          </a:p>
        </p:txBody>
      </p:sp>
      <p:sp>
        <p:nvSpPr>
          <p:cNvPr id="3" name="Content Placeholder 2">
            <a:extLst>
              <a:ext uri="{FF2B5EF4-FFF2-40B4-BE49-F238E27FC236}">
                <a16:creationId xmlns:a16="http://schemas.microsoft.com/office/drawing/2014/main" id="{41906E59-5CFF-4C8A-8B84-D9B957F31A7C}"/>
              </a:ext>
            </a:extLst>
          </p:cNvPr>
          <p:cNvSpPr>
            <a:spLocks noGrp="1"/>
          </p:cNvSpPr>
          <p:nvPr>
            <p:ph idx="1"/>
          </p:nvPr>
        </p:nvSpPr>
        <p:spPr>
          <a:xfrm>
            <a:off x="493776" y="969264"/>
            <a:ext cx="11082528" cy="5202936"/>
          </a:xfrm>
        </p:spPr>
        <p:txBody>
          <a:bodyPr>
            <a:normAutofit lnSpcReduction="10000"/>
          </a:bodyPr>
          <a:lstStyle/>
          <a:p>
            <a:r>
              <a:rPr lang="en-US" sz="2800" dirty="0"/>
              <a:t>One cannot fellowship those who are practicing immorality – 1 Corinthians 5:1-11; 2 </a:t>
            </a:r>
            <a:r>
              <a:rPr lang="en-US" sz="2800" dirty="0" err="1"/>
              <a:t>Thess</a:t>
            </a:r>
            <a:r>
              <a:rPr lang="en-US" sz="2800" dirty="0"/>
              <a:t> 3:6-14</a:t>
            </a:r>
          </a:p>
          <a:p>
            <a:r>
              <a:rPr lang="en-US" sz="2800" dirty="0"/>
              <a:t>One cannot fellowship those who are teaching and practicing false religion – 1 Corinthians 15:33</a:t>
            </a:r>
          </a:p>
          <a:p>
            <a:r>
              <a:rPr lang="en-US" sz="2800" dirty="0"/>
              <a:t>In 1 Cor 10:14-22, Paul forbid them to continue to fellowship those who worship idols</a:t>
            </a:r>
          </a:p>
          <a:p>
            <a:r>
              <a:rPr lang="en-US" sz="2800" dirty="0"/>
              <a:t>In Romans 16:17,18, Paul told them to mark and remain aloof from those who taught divisive doctrines</a:t>
            </a:r>
          </a:p>
          <a:p>
            <a:r>
              <a:rPr lang="en-US" sz="2800" dirty="0"/>
              <a:t>Paul warned the Philippians against the </a:t>
            </a:r>
            <a:r>
              <a:rPr lang="en-US" sz="2800" dirty="0" err="1"/>
              <a:t>Judiazers</a:t>
            </a:r>
            <a:r>
              <a:rPr lang="en-US" sz="2800" dirty="0"/>
              <a:t> – Phil 3:1,2</a:t>
            </a:r>
          </a:p>
          <a:p>
            <a:r>
              <a:rPr lang="en-US" sz="2800" dirty="0"/>
              <a:t>Paul warned of those who taught a gospel contrary to the faith – 1 Tim. 6:3-5</a:t>
            </a:r>
          </a:p>
        </p:txBody>
      </p:sp>
    </p:spTree>
    <p:extLst>
      <p:ext uri="{BB962C8B-B14F-4D97-AF65-F5344CB8AC3E}">
        <p14:creationId xmlns:p14="http://schemas.microsoft.com/office/powerpoint/2010/main" val="1327543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552D20-7BB1-4547-8557-AD34F6FBDDB7}"/>
              </a:ext>
            </a:extLst>
          </p:cNvPr>
          <p:cNvSpPr>
            <a:spLocks noGrp="1"/>
          </p:cNvSpPr>
          <p:nvPr>
            <p:ph type="title"/>
          </p:nvPr>
        </p:nvSpPr>
        <p:spPr>
          <a:xfrm>
            <a:off x="0" y="0"/>
            <a:ext cx="8970264" cy="969264"/>
          </a:xfrm>
        </p:spPr>
        <p:txBody>
          <a:bodyPr/>
          <a:lstStyle/>
          <a:p>
            <a:r>
              <a:rPr lang="en-US" dirty="0"/>
              <a:t>Bonds of Christian Fellowship:</a:t>
            </a:r>
          </a:p>
        </p:txBody>
      </p:sp>
      <p:sp>
        <p:nvSpPr>
          <p:cNvPr id="3" name="Content Placeholder 2">
            <a:extLst>
              <a:ext uri="{FF2B5EF4-FFF2-40B4-BE49-F238E27FC236}">
                <a16:creationId xmlns:a16="http://schemas.microsoft.com/office/drawing/2014/main" id="{41906E59-5CFF-4C8A-8B84-D9B957F31A7C}"/>
              </a:ext>
            </a:extLst>
          </p:cNvPr>
          <p:cNvSpPr>
            <a:spLocks noGrp="1"/>
          </p:cNvSpPr>
          <p:nvPr>
            <p:ph idx="1"/>
          </p:nvPr>
        </p:nvSpPr>
        <p:spPr>
          <a:xfrm>
            <a:off x="493776" y="969264"/>
            <a:ext cx="11082528" cy="5202936"/>
          </a:xfrm>
        </p:spPr>
        <p:txBody>
          <a:bodyPr>
            <a:normAutofit/>
          </a:bodyPr>
          <a:lstStyle/>
          <a:p>
            <a:r>
              <a:rPr lang="en-US" sz="2800" dirty="0"/>
              <a:t>Paul warned against those who denied the resurrection – 1 Tim 1:19,20; 2 Tim 2:16-18</a:t>
            </a:r>
          </a:p>
          <a:p>
            <a:r>
              <a:rPr lang="en-US" sz="2800" dirty="0"/>
              <a:t>Peter and Jude warned against those who bring damnable heresies – 2 Peter 2; Jude 1-25</a:t>
            </a:r>
          </a:p>
          <a:p>
            <a:r>
              <a:rPr lang="en-US" sz="2800" dirty="0"/>
              <a:t>The Lord warned of Balaam like teachers – Rev 2:14</a:t>
            </a:r>
          </a:p>
          <a:p>
            <a:r>
              <a:rPr lang="en-US" sz="2800" dirty="0"/>
              <a:t>The Lord warned against Jezebel like teachers – Rev 2:20</a:t>
            </a:r>
          </a:p>
        </p:txBody>
      </p:sp>
    </p:spTree>
    <p:extLst>
      <p:ext uri="{BB962C8B-B14F-4D97-AF65-F5344CB8AC3E}">
        <p14:creationId xmlns:p14="http://schemas.microsoft.com/office/powerpoint/2010/main" val="1270343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9C31434-628B-4BC4-8AEA-102EB00032F6}"/>
              </a:ext>
            </a:extLst>
          </p:cNvPr>
          <p:cNvSpPr>
            <a:spLocks noGrp="1"/>
          </p:cNvSpPr>
          <p:nvPr>
            <p:ph type="title"/>
          </p:nvPr>
        </p:nvSpPr>
        <p:spPr>
          <a:xfrm>
            <a:off x="1359408" y="73152"/>
            <a:ext cx="9473184" cy="969264"/>
          </a:xfrm>
        </p:spPr>
        <p:txBody>
          <a:bodyPr/>
          <a:lstStyle/>
          <a:p>
            <a:r>
              <a:rPr lang="en-US" dirty="0"/>
              <a:t>Truth Vs Grace Unity Movement</a:t>
            </a:r>
          </a:p>
        </p:txBody>
      </p:sp>
      <p:sp>
        <p:nvSpPr>
          <p:cNvPr id="8" name="Text Placeholder 7">
            <a:extLst>
              <a:ext uri="{FF2B5EF4-FFF2-40B4-BE49-F238E27FC236}">
                <a16:creationId xmlns:a16="http://schemas.microsoft.com/office/drawing/2014/main" id="{0265B9D4-FE0D-4035-B04C-A256158CB483}"/>
              </a:ext>
            </a:extLst>
          </p:cNvPr>
          <p:cNvSpPr>
            <a:spLocks noGrp="1"/>
          </p:cNvSpPr>
          <p:nvPr>
            <p:ph type="body" idx="1"/>
          </p:nvPr>
        </p:nvSpPr>
        <p:spPr>
          <a:xfrm>
            <a:off x="1069848" y="1216152"/>
            <a:ext cx="4754880" cy="640080"/>
          </a:xfrm>
        </p:spPr>
        <p:txBody>
          <a:bodyPr>
            <a:normAutofit/>
          </a:bodyPr>
          <a:lstStyle/>
          <a:p>
            <a:pPr algn="ctr"/>
            <a:r>
              <a:rPr lang="en-US" sz="2800" dirty="0"/>
              <a:t>The Truth</a:t>
            </a:r>
          </a:p>
        </p:txBody>
      </p:sp>
      <p:sp>
        <p:nvSpPr>
          <p:cNvPr id="9" name="Content Placeholder 8">
            <a:extLst>
              <a:ext uri="{FF2B5EF4-FFF2-40B4-BE49-F238E27FC236}">
                <a16:creationId xmlns:a16="http://schemas.microsoft.com/office/drawing/2014/main" id="{1D81CDB4-8396-4C00-9AEC-F4B24690DA48}"/>
              </a:ext>
            </a:extLst>
          </p:cNvPr>
          <p:cNvSpPr>
            <a:spLocks noGrp="1"/>
          </p:cNvSpPr>
          <p:nvPr>
            <p:ph sz="half" idx="2"/>
          </p:nvPr>
        </p:nvSpPr>
        <p:spPr>
          <a:xfrm>
            <a:off x="1069848" y="2029968"/>
            <a:ext cx="4754880" cy="4005072"/>
          </a:xfrm>
        </p:spPr>
        <p:txBody>
          <a:bodyPr>
            <a:normAutofit/>
          </a:bodyPr>
          <a:lstStyle/>
          <a:p>
            <a:r>
              <a:rPr lang="en-US" sz="2800" dirty="0"/>
              <a:t>Cannot Tolerate Sin</a:t>
            </a:r>
          </a:p>
          <a:p>
            <a:endParaRPr lang="en-US" sz="2800" dirty="0"/>
          </a:p>
          <a:p>
            <a:r>
              <a:rPr lang="en-US" sz="2800" dirty="0"/>
              <a:t>Cannot Support False Teachers</a:t>
            </a:r>
          </a:p>
          <a:p>
            <a:endParaRPr lang="en-US" sz="2800" dirty="0"/>
          </a:p>
          <a:p>
            <a:r>
              <a:rPr lang="en-US" sz="2800" dirty="0"/>
              <a:t>Cannot Fellowship those in Sin</a:t>
            </a:r>
          </a:p>
        </p:txBody>
      </p:sp>
      <p:sp>
        <p:nvSpPr>
          <p:cNvPr id="10" name="Text Placeholder 9">
            <a:extLst>
              <a:ext uri="{FF2B5EF4-FFF2-40B4-BE49-F238E27FC236}">
                <a16:creationId xmlns:a16="http://schemas.microsoft.com/office/drawing/2014/main" id="{86DA482E-A502-42CB-959F-1F0D2F5DC3EA}"/>
              </a:ext>
            </a:extLst>
          </p:cNvPr>
          <p:cNvSpPr>
            <a:spLocks noGrp="1"/>
          </p:cNvSpPr>
          <p:nvPr>
            <p:ph type="body" sz="quarter" idx="3"/>
          </p:nvPr>
        </p:nvSpPr>
        <p:spPr>
          <a:xfrm>
            <a:off x="6364224" y="1216152"/>
            <a:ext cx="4754880" cy="640080"/>
          </a:xfrm>
        </p:spPr>
        <p:txBody>
          <a:bodyPr>
            <a:normAutofit/>
          </a:bodyPr>
          <a:lstStyle/>
          <a:p>
            <a:pPr algn="ctr"/>
            <a:r>
              <a:rPr lang="en-US" sz="2800" dirty="0"/>
              <a:t>Grace Unity Movement</a:t>
            </a:r>
          </a:p>
        </p:txBody>
      </p:sp>
      <p:sp>
        <p:nvSpPr>
          <p:cNvPr id="11" name="Content Placeholder 10">
            <a:extLst>
              <a:ext uri="{FF2B5EF4-FFF2-40B4-BE49-F238E27FC236}">
                <a16:creationId xmlns:a16="http://schemas.microsoft.com/office/drawing/2014/main" id="{4A7B68F6-CE73-435E-91A7-A3065A02BC74}"/>
              </a:ext>
            </a:extLst>
          </p:cNvPr>
          <p:cNvSpPr>
            <a:spLocks noGrp="1"/>
          </p:cNvSpPr>
          <p:nvPr>
            <p:ph sz="quarter" idx="4"/>
          </p:nvPr>
        </p:nvSpPr>
        <p:spPr>
          <a:xfrm>
            <a:off x="6364224" y="2029968"/>
            <a:ext cx="4754880" cy="4005072"/>
          </a:xfrm>
        </p:spPr>
        <p:txBody>
          <a:bodyPr>
            <a:normAutofit/>
          </a:bodyPr>
          <a:lstStyle/>
          <a:p>
            <a:r>
              <a:rPr lang="en-US" sz="2800" dirty="0"/>
              <a:t>Tolerance to Sin</a:t>
            </a:r>
          </a:p>
          <a:p>
            <a:endParaRPr lang="en-US" sz="2800" dirty="0"/>
          </a:p>
          <a:p>
            <a:r>
              <a:rPr lang="en-US" sz="2800" dirty="0"/>
              <a:t>Supports False Teachers</a:t>
            </a:r>
          </a:p>
          <a:p>
            <a:endParaRPr lang="en-US" sz="2800" dirty="0"/>
          </a:p>
          <a:p>
            <a:r>
              <a:rPr lang="en-US" sz="2800" dirty="0"/>
              <a:t>Fellowship with those in sin</a:t>
            </a:r>
          </a:p>
        </p:txBody>
      </p:sp>
    </p:spTree>
    <p:extLst>
      <p:ext uri="{BB962C8B-B14F-4D97-AF65-F5344CB8AC3E}">
        <p14:creationId xmlns:p14="http://schemas.microsoft.com/office/powerpoint/2010/main" val="4110495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barn(inVertical)">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barn(inVertical)">
                                      <p:cBhvr>
                                        <p:cTn id="12" dur="500"/>
                                        <p:tgtEl>
                                          <p:spTgt spid="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9">
                                            <p:txEl>
                                              <p:pRg st="4" end="4"/>
                                            </p:txEl>
                                          </p:spTgt>
                                        </p:tgtEl>
                                        <p:attrNameLst>
                                          <p:attrName>style.visibility</p:attrName>
                                        </p:attrNameLst>
                                      </p:cBhvr>
                                      <p:to>
                                        <p:strVal val="visible"/>
                                      </p:to>
                                    </p:set>
                                    <p:animEffect transition="in" filter="barn(inVertical)">
                                      <p:cBhvr>
                                        <p:cTn id="17" dur="500"/>
                                        <p:tgtEl>
                                          <p:spTgt spid="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1">
                                            <p:txEl>
                                              <p:pRg st="0" end="0"/>
                                            </p:txEl>
                                          </p:spTgt>
                                        </p:tgtEl>
                                        <p:attrNameLst>
                                          <p:attrName>style.visibility</p:attrName>
                                        </p:attrNameLst>
                                      </p:cBhvr>
                                      <p:to>
                                        <p:strVal val="visible"/>
                                      </p:to>
                                    </p:set>
                                    <p:animEffect transition="in" filter="barn(inVertical)">
                                      <p:cBhvr>
                                        <p:cTn id="22" dur="500"/>
                                        <p:tgtEl>
                                          <p:spTgt spid="11">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1">
                                            <p:txEl>
                                              <p:pRg st="2" end="2"/>
                                            </p:txEl>
                                          </p:spTgt>
                                        </p:tgtEl>
                                        <p:attrNameLst>
                                          <p:attrName>style.visibility</p:attrName>
                                        </p:attrNameLst>
                                      </p:cBhvr>
                                      <p:to>
                                        <p:strVal val="visible"/>
                                      </p:to>
                                    </p:set>
                                    <p:animEffect transition="in" filter="barn(inVertical)">
                                      <p:cBhvr>
                                        <p:cTn id="27" dur="500"/>
                                        <p:tgtEl>
                                          <p:spTgt spid="11">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1">
                                            <p:txEl>
                                              <p:pRg st="4" end="4"/>
                                            </p:txEl>
                                          </p:spTgt>
                                        </p:tgtEl>
                                        <p:attrNameLst>
                                          <p:attrName>style.visibility</p:attrName>
                                        </p:attrNameLst>
                                      </p:cBhvr>
                                      <p:to>
                                        <p:strVal val="visible"/>
                                      </p:to>
                                    </p:set>
                                    <p:animEffect transition="in" filter="barn(inVertical)">
                                      <p:cBhvr>
                                        <p:cTn id="32" dur="500"/>
                                        <p:tgtEl>
                                          <p:spTgt spid="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1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EB6DC-BEDE-4883-B706-A85CAC93545B}"/>
              </a:ext>
            </a:extLst>
          </p:cNvPr>
          <p:cNvSpPr>
            <a:spLocks noGrp="1"/>
          </p:cNvSpPr>
          <p:nvPr>
            <p:ph type="title"/>
          </p:nvPr>
        </p:nvSpPr>
        <p:spPr>
          <a:xfrm>
            <a:off x="0" y="0"/>
            <a:ext cx="4197096" cy="1097280"/>
          </a:xfrm>
        </p:spPr>
        <p:txBody>
          <a:bodyPr/>
          <a:lstStyle/>
          <a:p>
            <a:r>
              <a:rPr lang="en-US" dirty="0"/>
              <a:t>Introduction</a:t>
            </a:r>
          </a:p>
        </p:txBody>
      </p:sp>
      <p:sp>
        <p:nvSpPr>
          <p:cNvPr id="3" name="Content Placeholder 2">
            <a:extLst>
              <a:ext uri="{FF2B5EF4-FFF2-40B4-BE49-F238E27FC236}">
                <a16:creationId xmlns:a16="http://schemas.microsoft.com/office/drawing/2014/main" id="{93C88461-CD22-402D-ACD4-45280B7BB944}"/>
              </a:ext>
            </a:extLst>
          </p:cNvPr>
          <p:cNvSpPr>
            <a:spLocks noGrp="1"/>
          </p:cNvSpPr>
          <p:nvPr>
            <p:ph idx="1"/>
          </p:nvPr>
        </p:nvSpPr>
        <p:spPr>
          <a:xfrm>
            <a:off x="466344" y="1097280"/>
            <a:ext cx="11082528" cy="5074920"/>
          </a:xfrm>
        </p:spPr>
        <p:txBody>
          <a:bodyPr>
            <a:normAutofit/>
          </a:bodyPr>
          <a:lstStyle/>
          <a:p>
            <a:r>
              <a:rPr lang="en-US" sz="2800" dirty="0"/>
              <a:t>What is it?</a:t>
            </a:r>
          </a:p>
          <a:p>
            <a:pPr marL="0" indent="0">
              <a:buNone/>
            </a:pPr>
            <a:endParaRPr lang="en-US" sz="2800" i="1" dirty="0"/>
          </a:p>
          <a:p>
            <a:pPr marL="0" indent="0">
              <a:buNone/>
            </a:pPr>
            <a:r>
              <a:rPr lang="en-US" sz="2800" i="1" dirty="0"/>
              <a:t>Grace Unity Movement is the idea that we can continue to have unity despite our differences in matters that pertain to the faith because the grace of God saves us and covers our sins.</a:t>
            </a:r>
          </a:p>
          <a:p>
            <a:endParaRPr lang="en-US" sz="2800" dirty="0"/>
          </a:p>
          <a:p>
            <a:r>
              <a:rPr lang="en-US" sz="2800" dirty="0"/>
              <a:t>Differences in denominations don’t matter</a:t>
            </a:r>
          </a:p>
          <a:p>
            <a:r>
              <a:rPr lang="en-US" sz="2800" dirty="0"/>
              <a:t>Churches accept, tolerate, and endorse one another</a:t>
            </a:r>
          </a:p>
        </p:txBody>
      </p:sp>
    </p:spTree>
    <p:extLst>
      <p:ext uri="{BB962C8B-B14F-4D97-AF65-F5344CB8AC3E}">
        <p14:creationId xmlns:p14="http://schemas.microsoft.com/office/powerpoint/2010/main" val="3274736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arn(inVertical)">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EB6DC-BEDE-4883-B706-A85CAC93545B}"/>
              </a:ext>
            </a:extLst>
          </p:cNvPr>
          <p:cNvSpPr>
            <a:spLocks noGrp="1"/>
          </p:cNvSpPr>
          <p:nvPr>
            <p:ph type="title"/>
          </p:nvPr>
        </p:nvSpPr>
        <p:spPr>
          <a:xfrm>
            <a:off x="0" y="0"/>
            <a:ext cx="9299448" cy="1097280"/>
          </a:xfrm>
        </p:spPr>
        <p:txBody>
          <a:bodyPr>
            <a:normAutofit/>
          </a:bodyPr>
          <a:lstStyle/>
          <a:p>
            <a:r>
              <a:rPr lang="en-US" dirty="0"/>
              <a:t>History of the Movement </a:t>
            </a:r>
          </a:p>
        </p:txBody>
      </p:sp>
      <p:sp>
        <p:nvSpPr>
          <p:cNvPr id="3" name="Content Placeholder 2">
            <a:extLst>
              <a:ext uri="{FF2B5EF4-FFF2-40B4-BE49-F238E27FC236}">
                <a16:creationId xmlns:a16="http://schemas.microsoft.com/office/drawing/2014/main" id="{93C88461-CD22-402D-ACD4-45280B7BB944}"/>
              </a:ext>
            </a:extLst>
          </p:cNvPr>
          <p:cNvSpPr>
            <a:spLocks noGrp="1"/>
          </p:cNvSpPr>
          <p:nvPr>
            <p:ph idx="1"/>
          </p:nvPr>
        </p:nvSpPr>
        <p:spPr>
          <a:xfrm>
            <a:off x="466344" y="1097280"/>
            <a:ext cx="11082528" cy="5074920"/>
          </a:xfrm>
        </p:spPr>
        <p:txBody>
          <a:bodyPr>
            <a:normAutofit/>
          </a:bodyPr>
          <a:lstStyle/>
          <a:p>
            <a:r>
              <a:rPr lang="en-US" sz="2800" dirty="0"/>
              <a:t>In the late 1800’s various denominations where failing to fellowship one another based upon doctrinal differences.</a:t>
            </a:r>
          </a:p>
          <a:p>
            <a:r>
              <a:rPr lang="en-US" sz="2800" dirty="0"/>
              <a:t>All the denominations claimed to be God’s one true church</a:t>
            </a:r>
          </a:p>
          <a:p>
            <a:r>
              <a:rPr lang="en-US" sz="2800" dirty="0"/>
              <a:t>Denominational division left Christ’s prayer for unity unfulfilled (John 17:20-21).</a:t>
            </a:r>
          </a:p>
          <a:p>
            <a:r>
              <a:rPr lang="en-US" sz="2800" dirty="0"/>
              <a:t>The divisions were not limited to divisions between denominations but resulted in factions with the denominations.</a:t>
            </a:r>
          </a:p>
          <a:p>
            <a:r>
              <a:rPr lang="en-US" sz="2800" dirty="0"/>
              <a:t>Many were alarmed by the sectarianism that existed in the denominational world.</a:t>
            </a:r>
          </a:p>
          <a:p>
            <a:endParaRPr lang="en-US" sz="2800" dirty="0"/>
          </a:p>
        </p:txBody>
      </p:sp>
    </p:spTree>
    <p:extLst>
      <p:ext uri="{BB962C8B-B14F-4D97-AF65-F5344CB8AC3E}">
        <p14:creationId xmlns:p14="http://schemas.microsoft.com/office/powerpoint/2010/main" val="3212409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EB6DC-BEDE-4883-B706-A85CAC93545B}"/>
              </a:ext>
            </a:extLst>
          </p:cNvPr>
          <p:cNvSpPr>
            <a:spLocks noGrp="1"/>
          </p:cNvSpPr>
          <p:nvPr>
            <p:ph type="title"/>
          </p:nvPr>
        </p:nvSpPr>
        <p:spPr>
          <a:xfrm>
            <a:off x="0" y="0"/>
            <a:ext cx="7132320" cy="1097280"/>
          </a:xfrm>
        </p:spPr>
        <p:txBody>
          <a:bodyPr>
            <a:normAutofit fontScale="90000"/>
          </a:bodyPr>
          <a:lstStyle/>
          <a:p>
            <a:r>
              <a:rPr lang="en-US" dirty="0"/>
              <a:t>History of the Movement</a:t>
            </a:r>
          </a:p>
        </p:txBody>
      </p:sp>
      <p:sp>
        <p:nvSpPr>
          <p:cNvPr id="3" name="Content Placeholder 2">
            <a:extLst>
              <a:ext uri="{FF2B5EF4-FFF2-40B4-BE49-F238E27FC236}">
                <a16:creationId xmlns:a16="http://schemas.microsoft.com/office/drawing/2014/main" id="{93C88461-CD22-402D-ACD4-45280B7BB944}"/>
              </a:ext>
            </a:extLst>
          </p:cNvPr>
          <p:cNvSpPr>
            <a:spLocks noGrp="1"/>
          </p:cNvSpPr>
          <p:nvPr>
            <p:ph idx="1"/>
          </p:nvPr>
        </p:nvSpPr>
        <p:spPr>
          <a:xfrm>
            <a:off x="466344" y="1097280"/>
            <a:ext cx="11082528" cy="5074920"/>
          </a:xfrm>
        </p:spPr>
        <p:txBody>
          <a:bodyPr>
            <a:normAutofit/>
          </a:bodyPr>
          <a:lstStyle/>
          <a:p>
            <a:r>
              <a:rPr lang="en-US" sz="2800" dirty="0"/>
              <a:t>A call for unity was made.</a:t>
            </a:r>
          </a:p>
          <a:p>
            <a:r>
              <a:rPr lang="en-US" sz="2800" dirty="0"/>
              <a:t>Instead of attempting to attain unity by teaching and practicing only those things authorized in Scripture, Protestant leaders sought a broader basis for fellowship.</a:t>
            </a:r>
          </a:p>
          <a:p>
            <a:r>
              <a:rPr lang="en-US" sz="2800" dirty="0"/>
              <a:t>Fellowship hinged only upon core beliefs about Christ (Gospel), and not upon “doctrine.”</a:t>
            </a:r>
          </a:p>
          <a:p>
            <a:r>
              <a:rPr lang="en-US" sz="2800" dirty="0"/>
              <a:t>Those who adhere to this movement, claim there is a difference between Gospel and Doctrine.</a:t>
            </a:r>
          </a:p>
          <a:p>
            <a:r>
              <a:rPr lang="en-US" sz="2800" dirty="0"/>
              <a:t>As a result, denominations began to recognize that there are Christians in all denominations.</a:t>
            </a:r>
          </a:p>
        </p:txBody>
      </p:sp>
    </p:spTree>
    <p:extLst>
      <p:ext uri="{BB962C8B-B14F-4D97-AF65-F5344CB8AC3E}">
        <p14:creationId xmlns:p14="http://schemas.microsoft.com/office/powerpoint/2010/main" val="1387713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EB6DC-BEDE-4883-B706-A85CAC93545B}"/>
              </a:ext>
            </a:extLst>
          </p:cNvPr>
          <p:cNvSpPr>
            <a:spLocks noGrp="1"/>
          </p:cNvSpPr>
          <p:nvPr>
            <p:ph type="title"/>
          </p:nvPr>
        </p:nvSpPr>
        <p:spPr>
          <a:xfrm>
            <a:off x="0" y="0"/>
            <a:ext cx="7132320" cy="1097280"/>
          </a:xfrm>
        </p:spPr>
        <p:txBody>
          <a:bodyPr>
            <a:normAutofit fontScale="90000"/>
          </a:bodyPr>
          <a:lstStyle/>
          <a:p>
            <a:r>
              <a:rPr lang="en-US" dirty="0"/>
              <a:t>History of the Movement</a:t>
            </a:r>
          </a:p>
        </p:txBody>
      </p:sp>
      <p:sp>
        <p:nvSpPr>
          <p:cNvPr id="3" name="Content Placeholder 2">
            <a:extLst>
              <a:ext uri="{FF2B5EF4-FFF2-40B4-BE49-F238E27FC236}">
                <a16:creationId xmlns:a16="http://schemas.microsoft.com/office/drawing/2014/main" id="{93C88461-CD22-402D-ACD4-45280B7BB944}"/>
              </a:ext>
            </a:extLst>
          </p:cNvPr>
          <p:cNvSpPr>
            <a:spLocks noGrp="1"/>
          </p:cNvSpPr>
          <p:nvPr>
            <p:ph idx="1"/>
          </p:nvPr>
        </p:nvSpPr>
        <p:spPr>
          <a:xfrm>
            <a:off x="466344" y="1097280"/>
            <a:ext cx="11082528" cy="5074920"/>
          </a:xfrm>
        </p:spPr>
        <p:txBody>
          <a:bodyPr>
            <a:normAutofit/>
          </a:bodyPr>
          <a:lstStyle/>
          <a:p>
            <a:r>
              <a:rPr lang="en-US" sz="2800" dirty="0"/>
              <a:t>People in one denomination will transfer to another without having to be baptized again.</a:t>
            </a:r>
          </a:p>
          <a:p>
            <a:r>
              <a:rPr lang="en-US" sz="2800" dirty="0"/>
              <a:t>Denominational preachers would hold services in which preachers from all denominations were invited to participate.</a:t>
            </a:r>
          </a:p>
          <a:p>
            <a:pPr lvl="1"/>
            <a:r>
              <a:rPr lang="en-US" sz="2600" dirty="0"/>
              <a:t>Christmas services</a:t>
            </a:r>
          </a:p>
          <a:p>
            <a:pPr lvl="1"/>
            <a:r>
              <a:rPr lang="en-US" sz="2600" dirty="0"/>
              <a:t>Easter services</a:t>
            </a:r>
          </a:p>
          <a:p>
            <a:pPr lvl="1"/>
            <a:r>
              <a:rPr lang="en-US" sz="2600" dirty="0"/>
              <a:t>Thanksgiving services</a:t>
            </a:r>
          </a:p>
        </p:txBody>
      </p:sp>
    </p:spTree>
    <p:extLst>
      <p:ext uri="{BB962C8B-B14F-4D97-AF65-F5344CB8AC3E}">
        <p14:creationId xmlns:p14="http://schemas.microsoft.com/office/powerpoint/2010/main" val="4234739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arn(inVertical)">
                                      <p:cBhvr>
                                        <p:cTn id="18" dur="500"/>
                                        <p:tgtEl>
                                          <p:spTgt spid="3">
                                            <p:txEl>
                                              <p:pRg st="3" end="3"/>
                                            </p:txEl>
                                          </p:spTgt>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arn(inVertical)">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EB6DC-BEDE-4883-B706-A85CAC93545B}"/>
              </a:ext>
            </a:extLst>
          </p:cNvPr>
          <p:cNvSpPr>
            <a:spLocks noGrp="1"/>
          </p:cNvSpPr>
          <p:nvPr>
            <p:ph type="title"/>
          </p:nvPr>
        </p:nvSpPr>
        <p:spPr>
          <a:xfrm>
            <a:off x="0" y="0"/>
            <a:ext cx="10945368" cy="1097280"/>
          </a:xfrm>
        </p:spPr>
        <p:txBody>
          <a:bodyPr>
            <a:normAutofit/>
          </a:bodyPr>
          <a:lstStyle/>
          <a:p>
            <a:r>
              <a:rPr lang="en-US" sz="3600" dirty="0"/>
              <a:t>History of the Movement in the Lord’s Church</a:t>
            </a:r>
          </a:p>
        </p:txBody>
      </p:sp>
      <p:sp>
        <p:nvSpPr>
          <p:cNvPr id="3" name="Content Placeholder 2">
            <a:extLst>
              <a:ext uri="{FF2B5EF4-FFF2-40B4-BE49-F238E27FC236}">
                <a16:creationId xmlns:a16="http://schemas.microsoft.com/office/drawing/2014/main" id="{93C88461-CD22-402D-ACD4-45280B7BB944}"/>
              </a:ext>
            </a:extLst>
          </p:cNvPr>
          <p:cNvSpPr>
            <a:spLocks noGrp="1"/>
          </p:cNvSpPr>
          <p:nvPr>
            <p:ph idx="1"/>
          </p:nvPr>
        </p:nvSpPr>
        <p:spPr>
          <a:xfrm>
            <a:off x="466344" y="1097280"/>
            <a:ext cx="11082528" cy="5074920"/>
          </a:xfrm>
        </p:spPr>
        <p:txBody>
          <a:bodyPr>
            <a:normAutofit/>
          </a:bodyPr>
          <a:lstStyle/>
          <a:p>
            <a:r>
              <a:rPr lang="en-US" sz="2600" dirty="0"/>
              <a:t>This movement affected the Lord’s churches as well to a degree and still impacts the church today.</a:t>
            </a:r>
          </a:p>
          <a:p>
            <a:r>
              <a:rPr lang="en-US" sz="2600" dirty="0"/>
              <a:t>Carl </a:t>
            </a:r>
            <a:r>
              <a:rPr lang="en-US" sz="2600" dirty="0" err="1"/>
              <a:t>Ketcherside</a:t>
            </a:r>
            <a:r>
              <a:rPr lang="en-US" sz="2600" dirty="0"/>
              <a:t> and Leroy Garrett once taught vehemently against:  individual or church supported bible colleges, located preachers, excluded from fellowship any who did not accept their views</a:t>
            </a:r>
          </a:p>
          <a:p>
            <a:r>
              <a:rPr lang="en-US" sz="2600" dirty="0"/>
              <a:t>They later taught:  as long as one accepts the gospel of Christ, he may be wrong about his doctrine, but he is in fellowship with God and should be accepted into fellowship by all of God’s children.</a:t>
            </a:r>
          </a:p>
          <a:p>
            <a:r>
              <a:rPr lang="en-US" sz="2600" dirty="0"/>
              <a:t>As long as one accepted the fundamental fact about Jesus and water baptism for salvation he should be fellowshipped no matter what else he teaches.</a:t>
            </a:r>
          </a:p>
        </p:txBody>
      </p:sp>
    </p:spTree>
    <p:extLst>
      <p:ext uri="{BB962C8B-B14F-4D97-AF65-F5344CB8AC3E}">
        <p14:creationId xmlns:p14="http://schemas.microsoft.com/office/powerpoint/2010/main" val="165855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EB6DC-BEDE-4883-B706-A85CAC93545B}"/>
              </a:ext>
            </a:extLst>
          </p:cNvPr>
          <p:cNvSpPr>
            <a:spLocks noGrp="1"/>
          </p:cNvSpPr>
          <p:nvPr>
            <p:ph type="title"/>
          </p:nvPr>
        </p:nvSpPr>
        <p:spPr>
          <a:xfrm>
            <a:off x="0" y="0"/>
            <a:ext cx="10945368" cy="1097280"/>
          </a:xfrm>
        </p:spPr>
        <p:txBody>
          <a:bodyPr>
            <a:normAutofit/>
          </a:bodyPr>
          <a:lstStyle/>
          <a:p>
            <a:r>
              <a:rPr lang="en-US" sz="3600" dirty="0"/>
              <a:t>History of the Movement in the Lord’s Church</a:t>
            </a:r>
          </a:p>
        </p:txBody>
      </p:sp>
      <p:sp>
        <p:nvSpPr>
          <p:cNvPr id="3" name="Content Placeholder 2">
            <a:extLst>
              <a:ext uri="{FF2B5EF4-FFF2-40B4-BE49-F238E27FC236}">
                <a16:creationId xmlns:a16="http://schemas.microsoft.com/office/drawing/2014/main" id="{93C88461-CD22-402D-ACD4-45280B7BB944}"/>
              </a:ext>
            </a:extLst>
          </p:cNvPr>
          <p:cNvSpPr>
            <a:spLocks noGrp="1"/>
          </p:cNvSpPr>
          <p:nvPr>
            <p:ph idx="1"/>
          </p:nvPr>
        </p:nvSpPr>
        <p:spPr>
          <a:xfrm>
            <a:off x="466344" y="914400"/>
            <a:ext cx="11082528" cy="5257800"/>
          </a:xfrm>
        </p:spPr>
        <p:txBody>
          <a:bodyPr>
            <a:normAutofit/>
          </a:bodyPr>
          <a:lstStyle/>
          <a:p>
            <a:r>
              <a:rPr lang="en-US" sz="2600" dirty="0"/>
              <a:t>It did not matter what he teaches in regards to:</a:t>
            </a:r>
          </a:p>
          <a:p>
            <a:pPr lvl="1"/>
            <a:r>
              <a:rPr lang="en-US" sz="2400" dirty="0"/>
              <a:t>Instrumental music</a:t>
            </a:r>
          </a:p>
          <a:p>
            <a:pPr lvl="1"/>
            <a:r>
              <a:rPr lang="en-US" sz="2400" dirty="0"/>
              <a:t>Institutionalism</a:t>
            </a:r>
          </a:p>
          <a:p>
            <a:pPr lvl="1"/>
            <a:r>
              <a:rPr lang="en-US" sz="2400" dirty="0"/>
              <a:t>The woman’s role in the church</a:t>
            </a:r>
          </a:p>
          <a:p>
            <a:pPr lvl="1"/>
            <a:r>
              <a:rPr lang="en-US" sz="2400" dirty="0"/>
              <a:t>The work of the church</a:t>
            </a:r>
          </a:p>
          <a:p>
            <a:r>
              <a:rPr lang="en-US" sz="2600" dirty="0"/>
              <a:t>Over the years what was viewed as “gospel” diminished and what was viewed as “doctrine” increased.</a:t>
            </a:r>
          </a:p>
          <a:p>
            <a:r>
              <a:rPr lang="en-US" sz="2600" dirty="0"/>
              <a:t>In the erring churches today, there is a division over fellowship.</a:t>
            </a:r>
          </a:p>
          <a:p>
            <a:r>
              <a:rPr lang="en-US" sz="2600" dirty="0"/>
              <a:t>Leaders in some churches are asserting that there are Christians in all denominations.</a:t>
            </a:r>
          </a:p>
          <a:p>
            <a:r>
              <a:rPr lang="en-US" sz="2600" dirty="0"/>
              <a:t>Even though these individuals have not been scripturally baptized.  These individuals stand acceptable before God.</a:t>
            </a:r>
          </a:p>
        </p:txBody>
      </p:sp>
    </p:spTree>
    <p:extLst>
      <p:ext uri="{BB962C8B-B14F-4D97-AF65-F5344CB8AC3E}">
        <p14:creationId xmlns:p14="http://schemas.microsoft.com/office/powerpoint/2010/main" val="2537418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arn(inVertical)">
                                      <p:cBhvr>
                                        <p:cTn id="16" dur="500"/>
                                        <p:tgtEl>
                                          <p:spTgt spid="3">
                                            <p:txEl>
                                              <p:pRg st="3" end="3"/>
                                            </p:txEl>
                                          </p:spTgt>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arn(inVertical)">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barn(inVertical)">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barn(inVertical)">
                                      <p:cBhvr>
                                        <p:cTn id="29" dur="500"/>
                                        <p:tgtEl>
                                          <p:spTgt spid="3">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barn(inVertical)">
                                      <p:cBhvr>
                                        <p:cTn id="34" dur="500"/>
                                        <p:tgtEl>
                                          <p:spTgt spid="3">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barn(inVertical)">
                                      <p:cBhvr>
                                        <p:cTn id="3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EB6DC-BEDE-4883-B706-A85CAC93545B}"/>
              </a:ext>
            </a:extLst>
          </p:cNvPr>
          <p:cNvSpPr>
            <a:spLocks noGrp="1"/>
          </p:cNvSpPr>
          <p:nvPr>
            <p:ph type="title"/>
          </p:nvPr>
        </p:nvSpPr>
        <p:spPr>
          <a:xfrm>
            <a:off x="0" y="0"/>
            <a:ext cx="10945368" cy="1097280"/>
          </a:xfrm>
        </p:spPr>
        <p:txBody>
          <a:bodyPr>
            <a:normAutofit/>
          </a:bodyPr>
          <a:lstStyle/>
          <a:p>
            <a:r>
              <a:rPr lang="en-US" sz="3600" dirty="0"/>
              <a:t>History of the Movement in the Lord’s Church</a:t>
            </a:r>
          </a:p>
        </p:txBody>
      </p:sp>
      <p:sp>
        <p:nvSpPr>
          <p:cNvPr id="3" name="Content Placeholder 2">
            <a:extLst>
              <a:ext uri="{FF2B5EF4-FFF2-40B4-BE49-F238E27FC236}">
                <a16:creationId xmlns:a16="http://schemas.microsoft.com/office/drawing/2014/main" id="{93C88461-CD22-402D-ACD4-45280B7BB944}"/>
              </a:ext>
            </a:extLst>
          </p:cNvPr>
          <p:cNvSpPr>
            <a:spLocks noGrp="1"/>
          </p:cNvSpPr>
          <p:nvPr>
            <p:ph idx="1"/>
          </p:nvPr>
        </p:nvSpPr>
        <p:spPr>
          <a:xfrm>
            <a:off x="466344" y="1097280"/>
            <a:ext cx="11082528" cy="5074920"/>
          </a:xfrm>
        </p:spPr>
        <p:txBody>
          <a:bodyPr>
            <a:normAutofit/>
          </a:bodyPr>
          <a:lstStyle/>
          <a:p>
            <a:r>
              <a:rPr lang="en-US" sz="2600" dirty="0"/>
              <a:t>Even though there are violations of authority in using mechanical instruments of music in worship</a:t>
            </a:r>
          </a:p>
          <a:p>
            <a:r>
              <a:rPr lang="en-US" sz="2600" dirty="0"/>
              <a:t>Even though churches are in unscriptural arrangements (denominationalism)</a:t>
            </a:r>
          </a:p>
          <a:p>
            <a:r>
              <a:rPr lang="en-US" sz="2600" dirty="0"/>
              <a:t>Even though these churches are unscriptural in their works</a:t>
            </a:r>
          </a:p>
          <a:p>
            <a:r>
              <a:rPr lang="en-US" sz="2600" dirty="0"/>
              <a:t>Even though these churches are unscriptural in the name they wear</a:t>
            </a:r>
          </a:p>
        </p:txBody>
      </p:sp>
    </p:spTree>
    <p:extLst>
      <p:ext uri="{BB962C8B-B14F-4D97-AF65-F5344CB8AC3E}">
        <p14:creationId xmlns:p14="http://schemas.microsoft.com/office/powerpoint/2010/main" val="3814194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ED906-FBD2-4CFA-81DF-5C7FAF5E2831}"/>
              </a:ext>
            </a:extLst>
          </p:cNvPr>
          <p:cNvSpPr>
            <a:spLocks noGrp="1"/>
          </p:cNvSpPr>
          <p:nvPr>
            <p:ph type="title"/>
          </p:nvPr>
        </p:nvSpPr>
        <p:spPr/>
        <p:txBody>
          <a:bodyPr/>
          <a:lstStyle/>
          <a:p>
            <a:r>
              <a:rPr lang="en-US" dirty="0"/>
              <a:t>What it teaches</a:t>
            </a:r>
          </a:p>
        </p:txBody>
      </p:sp>
      <p:sp>
        <p:nvSpPr>
          <p:cNvPr id="3" name="Content Placeholder 2">
            <a:extLst>
              <a:ext uri="{FF2B5EF4-FFF2-40B4-BE49-F238E27FC236}">
                <a16:creationId xmlns:a16="http://schemas.microsoft.com/office/drawing/2014/main" id="{7780A9AC-3CA2-4E51-9C5D-E9C431D64CBB}"/>
              </a:ext>
            </a:extLst>
          </p:cNvPr>
          <p:cNvSpPr>
            <a:spLocks noGrp="1"/>
          </p:cNvSpPr>
          <p:nvPr>
            <p:ph idx="1"/>
          </p:nvPr>
        </p:nvSpPr>
        <p:spPr/>
        <p:txBody>
          <a:bodyPr>
            <a:normAutofit/>
          </a:bodyPr>
          <a:lstStyle/>
          <a:p>
            <a:r>
              <a:rPr lang="en-US" sz="3200" dirty="0"/>
              <a:t>THE GRACE UNITY MOVEMENT TEACHES WHEN ONE DOES NOT ADHERE TO THE “DOCTRINE” OF CHRIST IT IS NOT A MATTER OF FELLOWSHIP.</a:t>
            </a:r>
          </a:p>
        </p:txBody>
      </p:sp>
    </p:spTree>
    <p:extLst>
      <p:ext uri="{BB962C8B-B14F-4D97-AF65-F5344CB8AC3E}">
        <p14:creationId xmlns:p14="http://schemas.microsoft.com/office/powerpoint/2010/main" val="14453234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84ACB6"/>
      </a:dk2>
      <a:lt2>
        <a:srgbClr val="EBE9DD"/>
      </a:lt2>
      <a:accent1>
        <a:srgbClr val="6F8183"/>
      </a:accent1>
      <a:accent2>
        <a:srgbClr val="967E96"/>
      </a:accent2>
      <a:accent3>
        <a:srgbClr val="CCC893"/>
      </a:accent3>
      <a:accent4>
        <a:srgbClr val="A54D74"/>
      </a:accent4>
      <a:accent5>
        <a:srgbClr val="949C6B"/>
      </a:accent5>
      <a:accent6>
        <a:srgbClr val="766A50"/>
      </a:accent6>
      <a:hlink>
        <a:srgbClr val="CC6600"/>
      </a:hlink>
      <a:folHlink>
        <a:srgbClr val="777777"/>
      </a:folHlink>
    </a:clrScheme>
    <a:fontScheme name="Wood Type">
      <a:majorFont>
        <a:latin typeface="Century Gothic" panose="020B0502020202020204"/>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man Old Style" panose="02050604050505020204"/>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8E89CD47-BF55-4DDE-B823-2283AA7E7695}"/>
    </a:ext>
  </a:extLst>
</a:theme>
</file>

<file path=docProps/app.xml><?xml version="1.0" encoding="utf-8"?>
<Properties xmlns="http://schemas.openxmlformats.org/officeDocument/2006/extended-properties" xmlns:vt="http://schemas.openxmlformats.org/officeDocument/2006/docPropsVTypes">
  <Template>TM03090434[[fn=Wood Type]]</Template>
  <TotalTime>164</TotalTime>
  <Words>872</Words>
  <Application>Microsoft Office PowerPoint</Application>
  <PresentationFormat>Widescreen</PresentationFormat>
  <Paragraphs>89</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Bookman Old Style</vt:lpstr>
      <vt:lpstr>Century Gothic</vt:lpstr>
      <vt:lpstr>Wingdings</vt:lpstr>
      <vt:lpstr>Wood Type</vt:lpstr>
      <vt:lpstr>Unity in Diversity</vt:lpstr>
      <vt:lpstr>Introduction</vt:lpstr>
      <vt:lpstr>History of the Movement </vt:lpstr>
      <vt:lpstr>History of the Movement</vt:lpstr>
      <vt:lpstr>History of the Movement</vt:lpstr>
      <vt:lpstr>History of the Movement in the Lord’s Church</vt:lpstr>
      <vt:lpstr>History of the Movement in the Lord’s Church</vt:lpstr>
      <vt:lpstr>History of the Movement in the Lord’s Church</vt:lpstr>
      <vt:lpstr>What it teaches</vt:lpstr>
      <vt:lpstr>The Bible and Fellowship</vt:lpstr>
      <vt:lpstr>Is there a distinction?</vt:lpstr>
      <vt:lpstr>Bonds of Christian Fellowship:</vt:lpstr>
      <vt:lpstr>Bonds of Christian Fellowship:</vt:lpstr>
      <vt:lpstr>Truth Vs Grace Unity Movement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Unity in Diversity</dc:title>
  <dc:creator>Paden, Eddie - LCMS Lang. Arts</dc:creator>
  <cp:lastModifiedBy>Paden, Eddie - LCMS Lang. Arts</cp:lastModifiedBy>
  <cp:revision>16</cp:revision>
  <dcterms:created xsi:type="dcterms:W3CDTF">2023-09-29T11:47:31Z</dcterms:created>
  <dcterms:modified xsi:type="dcterms:W3CDTF">2023-09-29T14:31:55Z</dcterms:modified>
</cp:coreProperties>
</file>