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6460" r:id="rId2"/>
    <p:sldId id="6459" r:id="rId3"/>
    <p:sldId id="261" r:id="rId4"/>
    <p:sldId id="291" r:id="rId5"/>
    <p:sldId id="295" r:id="rId6"/>
    <p:sldId id="296" r:id="rId7"/>
    <p:sldId id="292" r:id="rId8"/>
    <p:sldId id="293" r:id="rId9"/>
    <p:sldId id="294" r:id="rId10"/>
    <p:sldId id="27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A5F3E-4C5B-45D1-B2DD-EE5258B45CBA}" v="1" dt="2023-10-09T22:43:46.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ge View church of Christ" userId="66daf72c15de8306" providerId="LiveId" clId="{732A5F3E-4C5B-45D1-B2DD-EE5258B45CBA}"/>
    <pc:docChg chg="addSld modSld">
      <pc:chgData name="College View church of Christ" userId="66daf72c15de8306" providerId="LiveId" clId="{732A5F3E-4C5B-45D1-B2DD-EE5258B45CBA}" dt="2023-10-09T22:43:46.073" v="1"/>
      <pc:docMkLst>
        <pc:docMk/>
      </pc:docMkLst>
      <pc:sldChg chg="new setBg">
        <pc:chgData name="College View church of Christ" userId="66daf72c15de8306" providerId="LiveId" clId="{732A5F3E-4C5B-45D1-B2DD-EE5258B45CBA}" dt="2023-10-09T22:43:46.073" v="1"/>
        <pc:sldMkLst>
          <pc:docMk/>
          <pc:sldMk cId="2463460297" sldId="64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E0F53-EDEF-4F1C-9CC0-8AF6FC7671DA}"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CECB2-50E4-4042-A1F7-057689F5A284}" type="slidenum">
              <a:rPr lang="en-US" smtClean="0"/>
              <a:t>‹#›</a:t>
            </a:fld>
            <a:endParaRPr lang="en-US"/>
          </a:p>
        </p:txBody>
      </p:sp>
    </p:spTree>
    <p:extLst>
      <p:ext uri="{BB962C8B-B14F-4D97-AF65-F5344CB8AC3E}">
        <p14:creationId xmlns:p14="http://schemas.microsoft.com/office/powerpoint/2010/main" val="276532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32163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289951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42939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91360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89E39-3474-4DEF-93EA-536776FC809A}"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3859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489E39-3474-4DEF-93EA-536776FC809A}"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53247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489E39-3474-4DEF-93EA-536776FC809A}"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69620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489E39-3474-4DEF-93EA-536776FC809A}"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19386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89E39-3474-4DEF-93EA-536776FC809A}"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44895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89E39-3474-4DEF-93EA-536776FC809A}"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58273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89E39-3474-4DEF-93EA-536776FC809A}"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6849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89E39-3474-4DEF-93EA-536776FC809A}" type="datetimeFigureOut">
              <a:rPr lang="en-US" smtClean="0"/>
              <a:t>10/9/2023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03464-F921-45D9-B618-AB04EF18CF0D}" type="slidenum">
              <a:rPr lang="en-US" smtClean="0"/>
              <a:t>‹#›</a:t>
            </a:fld>
            <a:endParaRPr lang="en-US"/>
          </a:p>
        </p:txBody>
      </p:sp>
    </p:spTree>
    <p:extLst>
      <p:ext uri="{BB962C8B-B14F-4D97-AF65-F5344CB8AC3E}">
        <p14:creationId xmlns:p14="http://schemas.microsoft.com/office/powerpoint/2010/main" val="649277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6D74-9884-780A-1DC4-675199BF43B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F2E3159-E0A9-B434-4F0F-C726D607782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346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9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520267"/>
            <a:ext cx="12192000" cy="830997"/>
          </a:xfrm>
          <a:prstGeom prst="rect">
            <a:avLst/>
          </a:prstGeom>
          <a:solidFill>
            <a:schemeClr val="tx1">
              <a:alpha val="90000"/>
            </a:schemeClr>
          </a:solidFill>
        </p:spPr>
        <p:txBody>
          <a:bodyPr wrap="square" rtlCol="0">
            <a:spAutoFit/>
          </a:bodyP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TURNING TO THE LORD</a:t>
            </a:r>
          </a:p>
        </p:txBody>
      </p:sp>
    </p:spTree>
    <p:extLst>
      <p:ext uri="{BB962C8B-B14F-4D97-AF65-F5344CB8AC3E}">
        <p14:creationId xmlns:p14="http://schemas.microsoft.com/office/powerpoint/2010/main" val="386508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242568"/>
            <a:ext cx="12192000" cy="3970318"/>
          </a:xfrm>
          <a:prstGeom prst="rect">
            <a:avLst/>
          </a:prstGeom>
        </p:spPr>
        <p:txBody>
          <a:bodyPr wrap="square">
            <a:spAutoFit/>
          </a:bodyPr>
          <a:lstStyle/>
          <a:p>
            <a:pPr algn="just"/>
            <a:r>
              <a:rPr lang="en-US" sz="4400" b="1" dirty="0">
                <a:solidFill>
                  <a:srgbClr val="C00000"/>
                </a:solidFill>
              </a:rPr>
              <a:t>And the Lord </a:t>
            </a:r>
            <a:r>
              <a:rPr lang="en-US" sz="4400" b="1" u="sng" dirty="0">
                <a:solidFill>
                  <a:srgbClr val="C00000"/>
                </a:solidFill>
              </a:rPr>
              <a:t>appointed a great fish to swallow Jonah</a:t>
            </a:r>
            <a:r>
              <a:rPr lang="en-US" sz="4400" b="1" dirty="0">
                <a:solidFill>
                  <a:srgbClr val="C00000"/>
                </a:solidFill>
              </a:rPr>
              <a:t>, and Jonah was in the stomach of the fish three days and three nights.</a:t>
            </a:r>
            <a:r>
              <a:rPr lang="en-US" sz="4400" b="1" dirty="0"/>
              <a:t> </a:t>
            </a:r>
            <a:r>
              <a:rPr lang="en-US" sz="4400" i="1" dirty="0"/>
              <a:t>–Jonah 1:17</a:t>
            </a:r>
          </a:p>
          <a:p>
            <a:endParaRPr lang="en-US" sz="3200" i="1" dirty="0"/>
          </a:p>
          <a:p>
            <a:pPr algn="just"/>
            <a:r>
              <a:rPr lang="en-US" sz="4400" b="1" dirty="0">
                <a:solidFill>
                  <a:srgbClr val="C00000"/>
                </a:solidFill>
              </a:rPr>
              <a:t>Then </a:t>
            </a:r>
            <a:r>
              <a:rPr lang="en-US" sz="4400" b="1" u="sng" dirty="0">
                <a:solidFill>
                  <a:srgbClr val="C00000"/>
                </a:solidFill>
              </a:rPr>
              <a:t>Jonah prayed</a:t>
            </a:r>
            <a:r>
              <a:rPr lang="en-US" sz="4400" b="1" dirty="0">
                <a:solidFill>
                  <a:srgbClr val="C00000"/>
                </a:solidFill>
              </a:rPr>
              <a:t> to the Lord his God </a:t>
            </a:r>
            <a:r>
              <a:rPr lang="en-US" sz="4400" b="1" u="sng" dirty="0">
                <a:solidFill>
                  <a:srgbClr val="C00000"/>
                </a:solidFill>
              </a:rPr>
              <a:t>from the stomach of the fish</a:t>
            </a:r>
            <a:r>
              <a:rPr lang="en-US" sz="4400" b="1" dirty="0">
                <a:solidFill>
                  <a:srgbClr val="C00000"/>
                </a:solidFill>
              </a:rPr>
              <a:t>...</a:t>
            </a:r>
            <a:r>
              <a:rPr lang="en-US" sz="4400" b="1" dirty="0"/>
              <a:t> </a:t>
            </a:r>
            <a:r>
              <a:rPr lang="en-US" sz="4400" i="1" dirty="0"/>
              <a:t>–Jonah 2:1</a:t>
            </a:r>
          </a:p>
        </p:txBody>
      </p:sp>
      <p:sp>
        <p:nvSpPr>
          <p:cNvPr id="3" name="Rectangle 2">
            <a:extLst>
              <a:ext uri="{FF2B5EF4-FFF2-40B4-BE49-F238E27FC236}">
                <a16:creationId xmlns:a16="http://schemas.microsoft.com/office/drawing/2014/main" id="{43BBAA19-AFB5-40B5-93A7-95CAE69EBB2C}"/>
              </a:ext>
            </a:extLst>
          </p:cNvPr>
          <p:cNvSpPr/>
          <p:nvPr/>
        </p:nvSpPr>
        <p:spPr>
          <a:xfrm>
            <a:off x="1" y="-27432"/>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TWO AMAZING EVENTS</a:t>
            </a:r>
            <a:endParaRPr lang="en-US" sz="4800" b="1"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0049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242568"/>
            <a:ext cx="12192000" cy="4585871"/>
          </a:xfrm>
          <a:prstGeom prst="rect">
            <a:avLst/>
          </a:prstGeom>
        </p:spPr>
        <p:txBody>
          <a:bodyPr wrap="square">
            <a:spAutoFit/>
          </a:bodyPr>
          <a:lstStyle/>
          <a:p>
            <a:pPr algn="just"/>
            <a:r>
              <a:rPr lang="en-US" sz="4400" b="1" i="1" u="sng" dirty="0"/>
              <a:t>v.3</a:t>
            </a:r>
            <a:r>
              <a:rPr lang="en-US" sz="4400" b="1" dirty="0"/>
              <a:t> – </a:t>
            </a:r>
            <a:r>
              <a:rPr lang="en-US" sz="4400" b="1" dirty="0">
                <a:solidFill>
                  <a:srgbClr val="C00000"/>
                </a:solidFill>
              </a:rPr>
              <a:t>“For You had </a:t>
            </a:r>
            <a:r>
              <a:rPr lang="en-US" sz="4400" b="1" u="sng" dirty="0">
                <a:solidFill>
                  <a:srgbClr val="C00000"/>
                </a:solidFill>
              </a:rPr>
              <a:t>cast me into the deep</a:t>
            </a:r>
            <a:r>
              <a:rPr lang="en-US" sz="4400" b="1" dirty="0">
                <a:solidFill>
                  <a:srgbClr val="C00000"/>
                </a:solidFill>
              </a:rPr>
              <a:t>, into the heart of the seas, and </a:t>
            </a:r>
            <a:r>
              <a:rPr lang="en-US" sz="4400" b="1" u="sng" dirty="0">
                <a:solidFill>
                  <a:srgbClr val="C00000"/>
                </a:solidFill>
              </a:rPr>
              <a:t>the current engulfed me</a:t>
            </a:r>
            <a:r>
              <a:rPr lang="en-US" sz="4400" b="1" dirty="0">
                <a:solidFill>
                  <a:srgbClr val="C00000"/>
                </a:solidFill>
              </a:rPr>
              <a:t>. All Your breakers and billows </a:t>
            </a:r>
            <a:r>
              <a:rPr lang="en-US" sz="4400" b="1" u="sng" dirty="0">
                <a:solidFill>
                  <a:srgbClr val="C00000"/>
                </a:solidFill>
              </a:rPr>
              <a:t>passed over me</a:t>
            </a:r>
            <a:r>
              <a:rPr lang="en-US" sz="4400" b="1" dirty="0">
                <a:solidFill>
                  <a:srgbClr val="C00000"/>
                </a:solidFill>
              </a:rPr>
              <a:t>.”</a:t>
            </a:r>
          </a:p>
          <a:p>
            <a:pPr algn="just"/>
            <a:endParaRPr lang="en-US" sz="2800" b="1" dirty="0"/>
          </a:p>
          <a:p>
            <a:pPr algn="just"/>
            <a:r>
              <a:rPr lang="en-US" sz="4400" b="1" i="1" dirty="0"/>
              <a:t>v.5</a:t>
            </a:r>
            <a:r>
              <a:rPr lang="en-US" sz="4400" b="1" dirty="0"/>
              <a:t> – </a:t>
            </a:r>
            <a:r>
              <a:rPr lang="en-US" sz="4400" b="1" dirty="0">
                <a:solidFill>
                  <a:srgbClr val="C00000"/>
                </a:solidFill>
              </a:rPr>
              <a:t>“Water encompassed me to the </a:t>
            </a:r>
            <a:r>
              <a:rPr lang="en-US" sz="4400" b="1" u="sng" dirty="0">
                <a:solidFill>
                  <a:srgbClr val="C00000"/>
                </a:solidFill>
              </a:rPr>
              <a:t>point of death</a:t>
            </a:r>
            <a:r>
              <a:rPr lang="en-US" sz="4400" b="1" dirty="0">
                <a:solidFill>
                  <a:srgbClr val="C00000"/>
                </a:solidFill>
              </a:rPr>
              <a:t>. The great deep engulfed me, weeds were </a:t>
            </a:r>
            <a:r>
              <a:rPr lang="en-US" sz="4400" b="1" u="sng" dirty="0">
                <a:solidFill>
                  <a:srgbClr val="C00000"/>
                </a:solidFill>
              </a:rPr>
              <a:t>wrapped around my head</a:t>
            </a:r>
            <a:r>
              <a:rPr lang="en-US" sz="4400" b="1" dirty="0">
                <a:solidFill>
                  <a:srgbClr val="C00000"/>
                </a:solidFill>
              </a:rPr>
              <a:t>.”</a:t>
            </a:r>
            <a:endParaRPr lang="en-US" sz="3600" i="1" dirty="0">
              <a:solidFill>
                <a:srgbClr val="C00000"/>
              </a:solidFill>
            </a:endParaRPr>
          </a:p>
        </p:txBody>
      </p:sp>
      <p:sp>
        <p:nvSpPr>
          <p:cNvPr id="3" name="Rectangle 2">
            <a:extLst>
              <a:ext uri="{FF2B5EF4-FFF2-40B4-BE49-F238E27FC236}">
                <a16:creationId xmlns:a16="http://schemas.microsoft.com/office/drawing/2014/main" id="{24E8F48E-2806-44CC-9061-69BB8842DF47}"/>
              </a:ext>
            </a:extLst>
          </p:cNvPr>
          <p:cNvSpPr/>
          <p:nvPr/>
        </p:nvSpPr>
        <p:spPr>
          <a:xfrm>
            <a:off x="1" y="-27432"/>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JONAH’S PRAYER</a:t>
            </a:r>
            <a:endParaRPr lang="en-US" sz="4800" b="1"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977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242568"/>
            <a:ext cx="12192000" cy="5262979"/>
          </a:xfrm>
          <a:prstGeom prst="rect">
            <a:avLst/>
          </a:prstGeom>
        </p:spPr>
        <p:txBody>
          <a:bodyPr wrap="square">
            <a:spAutoFit/>
          </a:bodyPr>
          <a:lstStyle/>
          <a:p>
            <a:pPr algn="just"/>
            <a:r>
              <a:rPr lang="en-US" sz="4400" b="1" i="1" dirty="0"/>
              <a:t>v.6</a:t>
            </a:r>
            <a:r>
              <a:rPr lang="en-US" sz="4400" b="1" dirty="0"/>
              <a:t> – </a:t>
            </a:r>
            <a:r>
              <a:rPr lang="en-US" sz="4400" b="1" dirty="0">
                <a:solidFill>
                  <a:srgbClr val="C00000"/>
                </a:solidFill>
              </a:rPr>
              <a:t>“I descended to the </a:t>
            </a:r>
            <a:r>
              <a:rPr lang="en-US" sz="4400" b="1" u="sng" dirty="0">
                <a:solidFill>
                  <a:srgbClr val="C00000"/>
                </a:solidFill>
              </a:rPr>
              <a:t>roots of the mountains</a:t>
            </a:r>
            <a:r>
              <a:rPr lang="en-US" sz="4400" b="1" dirty="0">
                <a:solidFill>
                  <a:srgbClr val="C00000"/>
                </a:solidFill>
              </a:rPr>
              <a:t>. The </a:t>
            </a:r>
            <a:r>
              <a:rPr lang="en-US" sz="4400" b="1" u="sng" dirty="0">
                <a:solidFill>
                  <a:srgbClr val="C00000"/>
                </a:solidFill>
              </a:rPr>
              <a:t>earth with its bars was around me forever</a:t>
            </a:r>
            <a:r>
              <a:rPr lang="en-US" sz="4400" b="1" dirty="0">
                <a:solidFill>
                  <a:srgbClr val="C00000"/>
                </a:solidFill>
              </a:rPr>
              <a:t>, but You have brought up </a:t>
            </a:r>
            <a:r>
              <a:rPr lang="en-US" sz="4400" b="1" u="sng" dirty="0">
                <a:solidFill>
                  <a:srgbClr val="C00000"/>
                </a:solidFill>
              </a:rPr>
              <a:t>my life from the pit</a:t>
            </a:r>
            <a:r>
              <a:rPr lang="en-US" sz="4400" b="1" dirty="0">
                <a:solidFill>
                  <a:srgbClr val="C00000"/>
                </a:solidFill>
              </a:rPr>
              <a:t>, O Lord my God.”</a:t>
            </a:r>
          </a:p>
          <a:p>
            <a:pPr algn="just"/>
            <a:endParaRPr lang="en-US" sz="2800" b="1" dirty="0"/>
          </a:p>
          <a:p>
            <a:pPr algn="just"/>
            <a:r>
              <a:rPr lang="en-US" sz="4400" b="1" i="1" dirty="0"/>
              <a:t>v.7</a:t>
            </a:r>
            <a:r>
              <a:rPr lang="en-US" sz="4400" b="1" dirty="0"/>
              <a:t> – </a:t>
            </a:r>
            <a:r>
              <a:rPr lang="en-US" sz="4400" b="1" dirty="0">
                <a:solidFill>
                  <a:srgbClr val="C00000"/>
                </a:solidFill>
              </a:rPr>
              <a:t>“While I was </a:t>
            </a:r>
            <a:r>
              <a:rPr lang="en-US" sz="4400" b="1" u="sng" dirty="0">
                <a:solidFill>
                  <a:srgbClr val="C00000"/>
                </a:solidFill>
              </a:rPr>
              <a:t>fainting away</a:t>
            </a:r>
            <a:r>
              <a:rPr lang="en-US" sz="4400" b="1" dirty="0">
                <a:solidFill>
                  <a:srgbClr val="C00000"/>
                </a:solidFill>
              </a:rPr>
              <a:t>, I </a:t>
            </a:r>
            <a:r>
              <a:rPr lang="en-US" sz="4400" b="1" u="sng" dirty="0">
                <a:solidFill>
                  <a:srgbClr val="C00000"/>
                </a:solidFill>
              </a:rPr>
              <a:t>remembered the Lord</a:t>
            </a:r>
            <a:r>
              <a:rPr lang="en-US" sz="4400" b="1" dirty="0">
                <a:solidFill>
                  <a:srgbClr val="C00000"/>
                </a:solidFill>
              </a:rPr>
              <a:t>, and my prayer came to You, into </a:t>
            </a:r>
            <a:r>
              <a:rPr lang="en-US" sz="4400" b="1" u="sng" dirty="0">
                <a:solidFill>
                  <a:srgbClr val="C00000"/>
                </a:solidFill>
              </a:rPr>
              <a:t>Your holy temple</a:t>
            </a:r>
            <a:r>
              <a:rPr lang="en-US" sz="4400" b="1" dirty="0">
                <a:solidFill>
                  <a:srgbClr val="C00000"/>
                </a:solidFill>
              </a:rPr>
              <a:t>.”</a:t>
            </a:r>
            <a:endParaRPr lang="en-US" sz="4400" i="1" dirty="0">
              <a:solidFill>
                <a:srgbClr val="C00000"/>
              </a:solidFill>
            </a:endParaRPr>
          </a:p>
        </p:txBody>
      </p:sp>
      <p:sp>
        <p:nvSpPr>
          <p:cNvPr id="3" name="Rectangle 2">
            <a:extLst>
              <a:ext uri="{FF2B5EF4-FFF2-40B4-BE49-F238E27FC236}">
                <a16:creationId xmlns:a16="http://schemas.microsoft.com/office/drawing/2014/main" id="{268CA806-728C-410F-9EEF-EE2F55657E86}"/>
              </a:ext>
            </a:extLst>
          </p:cNvPr>
          <p:cNvSpPr/>
          <p:nvPr/>
        </p:nvSpPr>
        <p:spPr>
          <a:xfrm>
            <a:off x="1" y="-27432"/>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JONAH’S PRAYER</a:t>
            </a:r>
            <a:endParaRPr lang="en-US" sz="4800" b="1"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8831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1630836"/>
            <a:ext cx="12192000" cy="4893647"/>
          </a:xfrm>
          <a:prstGeom prst="rect">
            <a:avLst/>
          </a:prstGeom>
        </p:spPr>
        <p:txBody>
          <a:bodyPr wrap="square">
            <a:spAutoFit/>
          </a:bodyPr>
          <a:lstStyle/>
          <a:p>
            <a:r>
              <a:rPr lang="en-US" sz="4400" b="1" dirty="0"/>
              <a:t>1. </a:t>
            </a:r>
            <a:r>
              <a:rPr lang="en-US" sz="4400" b="1" u="sng" dirty="0"/>
              <a:t>SEEK THE LORD</a:t>
            </a:r>
            <a:r>
              <a:rPr lang="en-US" sz="4400" b="1" dirty="0"/>
              <a:t> </a:t>
            </a:r>
            <a:r>
              <a:rPr lang="en-US" sz="4400" i="1" dirty="0"/>
              <a:t>(2:4)</a:t>
            </a:r>
          </a:p>
          <a:p>
            <a:r>
              <a:rPr lang="en-US" sz="4000" b="1" i="1" dirty="0">
                <a:solidFill>
                  <a:srgbClr val="C00000"/>
                </a:solidFill>
              </a:rPr>
              <a:t>“So I said, ‘I have been expelled from Your sight. Nevertheless I will look again toward Your holy temple.”</a:t>
            </a:r>
          </a:p>
          <a:p>
            <a:endParaRPr lang="en-US" sz="2000" b="1" i="1" dirty="0">
              <a:solidFill>
                <a:schemeClr val="accent2">
                  <a:lumMod val="50000"/>
                </a:schemeClr>
              </a:solidFill>
            </a:endParaRPr>
          </a:p>
          <a:p>
            <a:r>
              <a:rPr lang="en-US" sz="4800" b="1" dirty="0"/>
              <a:t>2. </a:t>
            </a:r>
            <a:r>
              <a:rPr lang="en-US" sz="4800" b="1" u="sng" dirty="0"/>
              <a:t>SALVATION BELONGS TO THE LORD</a:t>
            </a:r>
            <a:r>
              <a:rPr lang="en-US" sz="4800" b="1" dirty="0"/>
              <a:t> </a:t>
            </a:r>
            <a:r>
              <a:rPr lang="en-US" sz="4800" i="1" dirty="0"/>
              <a:t>(2:9)</a:t>
            </a:r>
          </a:p>
          <a:p>
            <a:r>
              <a:rPr lang="en-US" sz="4000" b="1" i="1" dirty="0">
                <a:solidFill>
                  <a:srgbClr val="C00000"/>
                </a:solidFill>
              </a:rPr>
              <a:t>“But I will sacrifice to You with the voice of thanksgiving. That which I have vowed I will pay. Salvation is from the Lord.”</a:t>
            </a:r>
          </a:p>
        </p:txBody>
      </p:sp>
      <p:sp>
        <p:nvSpPr>
          <p:cNvPr id="3" name="Rectangle 2">
            <a:extLst>
              <a:ext uri="{FF2B5EF4-FFF2-40B4-BE49-F238E27FC236}">
                <a16:creationId xmlns:a16="http://schemas.microsoft.com/office/drawing/2014/main" id="{CEB5ED33-8B79-4318-B27F-39BB201D028F}"/>
              </a:ext>
            </a:extLst>
          </p:cNvPr>
          <p:cNvSpPr/>
          <p:nvPr/>
        </p:nvSpPr>
        <p:spPr>
          <a:xfrm>
            <a:off x="1" y="-27433"/>
            <a:ext cx="12192000" cy="16582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cap="all"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3 Lessons Learned from the </a:t>
            </a:r>
          </a:p>
          <a:p>
            <a:pPr lvl="0" algn="ctr"/>
            <a:r>
              <a:rPr lang="en-US" sz="4800" b="1" cap="all"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Belly of the Great Fish</a:t>
            </a:r>
          </a:p>
        </p:txBody>
      </p:sp>
    </p:spTree>
    <p:extLst>
      <p:ext uri="{BB962C8B-B14F-4D97-AF65-F5344CB8AC3E}">
        <p14:creationId xmlns:p14="http://schemas.microsoft.com/office/powerpoint/2010/main" val="230562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1630836"/>
            <a:ext cx="12192000" cy="5963171"/>
          </a:xfrm>
          <a:prstGeom prst="rect">
            <a:avLst/>
          </a:prstGeom>
        </p:spPr>
        <p:txBody>
          <a:bodyPr wrap="square">
            <a:spAutoFit/>
          </a:bodyPr>
          <a:lstStyle/>
          <a:p>
            <a:pPr algn="just"/>
            <a:r>
              <a:rPr lang="en-US" sz="4400" b="1" cap="all" dirty="0"/>
              <a:t>3. </a:t>
            </a:r>
            <a:r>
              <a:rPr lang="en-US" sz="4400" b="1" u="sng" cap="all" dirty="0"/>
              <a:t>Death to Deliverance</a:t>
            </a:r>
            <a:r>
              <a:rPr lang="en-US" sz="4400" b="1" cap="all" dirty="0"/>
              <a:t> </a:t>
            </a:r>
          </a:p>
          <a:p>
            <a:pPr algn="just"/>
            <a:r>
              <a:rPr lang="en-US" sz="3750" b="1" i="1" dirty="0"/>
              <a:t>Then some of the scribes and Pharisees said to Him, “Teacher, we want to see a sign from You.” But He answered and said to them, </a:t>
            </a:r>
            <a:r>
              <a:rPr lang="en-US" sz="3750" b="1" i="1" dirty="0">
                <a:solidFill>
                  <a:srgbClr val="C00000"/>
                </a:solidFill>
              </a:rPr>
              <a:t>“An evil and adulterous generation craves for a sign; and yet no sign will be given to it but </a:t>
            </a:r>
            <a:r>
              <a:rPr lang="en-US" sz="3750" b="1" i="1" u="sng" dirty="0">
                <a:solidFill>
                  <a:srgbClr val="C00000"/>
                </a:solidFill>
              </a:rPr>
              <a:t>the sign of Jonah the prophet</a:t>
            </a:r>
            <a:r>
              <a:rPr lang="en-US" sz="3750" b="1" i="1" dirty="0">
                <a:solidFill>
                  <a:srgbClr val="C00000"/>
                </a:solidFill>
              </a:rPr>
              <a:t>; for just as Jonah was three days and three nights in the belly of the sea monster, so will the Son of Man be three days and three nights in the heart of the earth.”</a:t>
            </a:r>
            <a:r>
              <a:rPr lang="en-US" sz="3750" i="1" dirty="0"/>
              <a:t> </a:t>
            </a:r>
            <a:r>
              <a:rPr lang="en-US" sz="3600" i="1" dirty="0"/>
              <a:t>(Matthew 12:38-40)</a:t>
            </a:r>
          </a:p>
          <a:p>
            <a:pPr algn="just"/>
            <a:endParaRPr lang="en-US" sz="3750" b="1" i="1" dirty="0">
              <a:solidFill>
                <a:srgbClr val="C00000"/>
              </a:solidFill>
            </a:endParaRPr>
          </a:p>
        </p:txBody>
      </p:sp>
      <p:sp>
        <p:nvSpPr>
          <p:cNvPr id="3" name="Rectangle 2">
            <a:extLst>
              <a:ext uri="{FF2B5EF4-FFF2-40B4-BE49-F238E27FC236}">
                <a16:creationId xmlns:a16="http://schemas.microsoft.com/office/drawing/2014/main" id="{06902025-91F3-454D-B104-0DFF1D99B741}"/>
              </a:ext>
            </a:extLst>
          </p:cNvPr>
          <p:cNvSpPr/>
          <p:nvPr/>
        </p:nvSpPr>
        <p:spPr>
          <a:xfrm>
            <a:off x="1" y="-27433"/>
            <a:ext cx="12192000" cy="16582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4800" b="1" cap="all"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3 Lessons Learned from the </a:t>
            </a:r>
          </a:p>
          <a:p>
            <a:pPr lvl="0" algn="ctr"/>
            <a:r>
              <a:rPr lang="en-US" sz="4800" b="1" cap="all" dirty="0">
                <a:solidFill>
                  <a:srgbClr val="FFC000">
                    <a:lumMod val="60000"/>
                    <a:lumOff val="40000"/>
                  </a:srgbClr>
                </a:solidFill>
                <a:effectLst>
                  <a:outerShdw blurRad="38100" dist="38100" dir="2700000" algn="tl">
                    <a:srgbClr val="000000">
                      <a:alpha val="43137"/>
                    </a:srgbClr>
                  </a:outerShdw>
                </a:effectLst>
                <a:latin typeface="Arial Black" panose="020B0A04020102020204" pitchFamily="34" charset="0"/>
              </a:rPr>
              <a:t>Belly of the Great Fish</a:t>
            </a:r>
          </a:p>
        </p:txBody>
      </p:sp>
    </p:spTree>
    <p:extLst>
      <p:ext uri="{BB962C8B-B14F-4D97-AF65-F5344CB8AC3E}">
        <p14:creationId xmlns:p14="http://schemas.microsoft.com/office/powerpoint/2010/main" val="18794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3877536"/>
          </a:xfrm>
          <a:prstGeom prst="rect">
            <a:avLst/>
          </a:prstGeom>
        </p:spPr>
        <p:txBody>
          <a:bodyPr wrap="square">
            <a:spAutoFit/>
          </a:bodyPr>
          <a:lstStyle/>
          <a:p>
            <a:pPr algn="ctr">
              <a:lnSpc>
                <a:spcPct val="115000"/>
              </a:lnSpc>
            </a:pPr>
            <a:r>
              <a:rPr lang="en-US" sz="3600" b="1"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According to the Bureau of Standards in Washington, a dense fog covering seven city blocks to a depth of 100 feet is composed of </a:t>
            </a:r>
            <a:r>
              <a:rPr lang="en-US" sz="3600" b="1" u="sng"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less than one glass of water</a:t>
            </a:r>
            <a:r>
              <a:rPr lang="en-US" sz="3600" b="1"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That amount of water is divided into about </a:t>
            </a:r>
            <a:r>
              <a:rPr lang="en-US" sz="3600" b="1" u="sng"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60 billion tiny droplets</a:t>
            </a:r>
            <a:r>
              <a:rPr lang="en-US" sz="3600" b="1"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Yet when those minute particles settle over a city or the countryside, they can almost </a:t>
            </a:r>
            <a:r>
              <a:rPr lang="en-US" sz="3600" b="1" u="sng"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blot out everything from your sight</a:t>
            </a:r>
            <a:r>
              <a:rPr lang="en-US" sz="3600" b="1" dirty="0">
                <a:solidFill>
                  <a:srgbClr val="C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endParaRPr lang="en-US" sz="3600" dirty="0">
              <a:solidFill>
                <a:srgbClr val="C00000"/>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188068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dirty="0">
                <a:solidFill>
                  <a:srgbClr val="C00000"/>
                </a:solidFill>
                <a:effectLst>
                  <a:outerShdw blurRad="38100" dist="38100" dir="2700000" algn="tl">
                    <a:srgbClr val="000000">
                      <a:alpha val="43137"/>
                    </a:srgbClr>
                  </a:outerShdw>
                </a:effectLst>
                <a:cs typeface="Arial" panose="020B0604020202020204" pitchFamily="34" charset="0"/>
              </a:rPr>
              <a:t>Let us fix our eyes on Jesus, the author and </a:t>
            </a:r>
            <a:r>
              <a:rPr lang="en-US" sz="4000" b="1" dirty="0" err="1">
                <a:solidFill>
                  <a:srgbClr val="C00000"/>
                </a:solidFill>
                <a:effectLst>
                  <a:outerShdw blurRad="38100" dist="38100" dir="2700000" algn="tl">
                    <a:srgbClr val="000000">
                      <a:alpha val="43137"/>
                    </a:srgbClr>
                  </a:outerShdw>
                </a:effectLst>
                <a:cs typeface="Arial" panose="020B0604020202020204" pitchFamily="34" charset="0"/>
              </a:rPr>
              <a:t>perfecter</a:t>
            </a:r>
            <a:r>
              <a:rPr lang="en-US" sz="4000" b="1" dirty="0">
                <a:solidFill>
                  <a:srgbClr val="C00000"/>
                </a:solidFill>
                <a:effectLst>
                  <a:outerShdw blurRad="38100" dist="38100" dir="2700000" algn="tl">
                    <a:srgbClr val="000000">
                      <a:alpha val="43137"/>
                    </a:srgbClr>
                  </a:outerShdw>
                </a:effectLst>
                <a:cs typeface="Arial" panose="020B0604020202020204" pitchFamily="34" charset="0"/>
              </a:rPr>
              <a:t> of our faith, who for the joy set before Him endured the cross, scorning its shame, and sat down at the right hand of the throne of God. Consider Him who endured such opposition from sinful men, so that you will not grow weary and lose heart.”</a:t>
            </a:r>
            <a:r>
              <a:rPr lang="en-US" sz="4000" b="1" dirty="0">
                <a:effectLst>
                  <a:outerShdw blurRad="38100" dist="38100" dir="2700000" algn="tl">
                    <a:srgbClr val="000000">
                      <a:alpha val="43137"/>
                    </a:srgbClr>
                  </a:outerShdw>
                </a:effectLst>
                <a:cs typeface="Arial" panose="020B0604020202020204" pitchFamily="34" charset="0"/>
              </a:rPr>
              <a:t> </a:t>
            </a:r>
            <a:r>
              <a:rPr lang="en-US" sz="3200" b="1" dirty="0">
                <a:effectLst>
                  <a:outerShdw blurRad="38100" dist="38100" dir="2700000" algn="tl">
                    <a:srgbClr val="000000">
                      <a:alpha val="43137"/>
                    </a:srgbClr>
                  </a:outerShdw>
                </a:effectLst>
                <a:cs typeface="Arial" panose="020B0604020202020204" pitchFamily="34" charset="0"/>
              </a:rPr>
              <a:t>–</a:t>
            </a:r>
            <a:r>
              <a:rPr lang="en-US" sz="3200" b="1" i="1" u="sng" dirty="0">
                <a:effectLst>
                  <a:outerShdw blurRad="38100" dist="38100" dir="2700000" algn="tl">
                    <a:srgbClr val="000000">
                      <a:alpha val="43137"/>
                    </a:srgbClr>
                  </a:outerShdw>
                </a:effectLst>
                <a:cs typeface="Arial" panose="020B0604020202020204" pitchFamily="34" charset="0"/>
              </a:rPr>
              <a:t>Heb. 12:2-3 </a:t>
            </a:r>
            <a:endParaRPr lang="en-US" sz="4000" b="1" i="1" u="sng" dirty="0">
              <a:effectLst>
                <a:outerShdw blurRad="38100" dist="38100" dir="2700000" algn="tl">
                  <a:srgbClr val="000000">
                    <a:alpha val="43137"/>
                  </a:srgbClr>
                </a:outerShdw>
              </a:effectLst>
              <a:cs typeface="Arial" panose="020B0604020202020204" pitchFamily="34" charset="0"/>
            </a:endParaRPr>
          </a:p>
        </p:txBody>
      </p:sp>
      <p:sp>
        <p:nvSpPr>
          <p:cNvPr id="3" name="TextBox 2">
            <a:extLst>
              <a:ext uri="{FF2B5EF4-FFF2-40B4-BE49-F238E27FC236}">
                <a16:creationId xmlns:a16="http://schemas.microsoft.com/office/drawing/2014/main" id="{851BE5D0-B0CA-E01E-D8C6-13C704CE2A97}"/>
              </a:ext>
            </a:extLst>
          </p:cNvPr>
          <p:cNvSpPr txBox="1"/>
          <p:nvPr/>
        </p:nvSpPr>
        <p:spPr>
          <a:xfrm>
            <a:off x="0" y="4630434"/>
            <a:ext cx="12191999" cy="2123658"/>
          </a:xfrm>
          <a:prstGeom prst="rect">
            <a:avLst/>
          </a:prstGeom>
          <a:solidFill>
            <a:schemeClr val="tx1">
              <a:alpha val="75000"/>
            </a:schemeClr>
          </a:solid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Seek the Lord</a:t>
            </a:r>
            <a:endParaRPr lang="en-US" sz="4400" b="1" i="1" dirty="0">
              <a:solidFill>
                <a:schemeClr val="bg1"/>
              </a:solidFill>
              <a:effectLst>
                <a:outerShdw blurRad="38100" dist="38100" dir="2700000" algn="tl">
                  <a:srgbClr val="000000">
                    <a:alpha val="43137"/>
                  </a:srgbClr>
                </a:outerShdw>
              </a:effectLst>
            </a:endParaRPr>
          </a:p>
          <a:p>
            <a:pPr algn="ctr"/>
            <a:r>
              <a:rPr lang="en-US" sz="4400" b="1" dirty="0">
                <a:solidFill>
                  <a:schemeClr val="bg1"/>
                </a:solidFill>
                <a:effectLst>
                  <a:outerShdw blurRad="38100" dist="38100" dir="2700000" algn="tl">
                    <a:srgbClr val="000000">
                      <a:alpha val="43137"/>
                    </a:srgbClr>
                  </a:outerShdw>
                </a:effectLst>
              </a:rPr>
              <a:t>Acknowledge Salvation is from the Lord</a:t>
            </a:r>
          </a:p>
          <a:p>
            <a:pPr algn="ctr"/>
            <a:r>
              <a:rPr lang="en-US" sz="4400" b="1" dirty="0">
                <a:solidFill>
                  <a:schemeClr val="bg1"/>
                </a:solidFill>
                <a:effectLst>
                  <a:outerShdw blurRad="38100" dist="38100" dir="2700000" algn="tl">
                    <a:srgbClr val="000000">
                      <a:alpha val="43137"/>
                    </a:srgbClr>
                  </a:outerShdw>
                </a:effectLst>
              </a:rPr>
              <a:t>Maintain a Heavenly Focus</a:t>
            </a:r>
          </a:p>
        </p:txBody>
      </p:sp>
    </p:spTree>
    <p:extLst>
      <p:ext uri="{BB962C8B-B14F-4D97-AF65-F5344CB8AC3E}">
        <p14:creationId xmlns:p14="http://schemas.microsoft.com/office/powerpoint/2010/main" val="131686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3666</TotalTime>
  <Words>534</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Brenton</dc:creator>
  <cp:lastModifiedBy>College View church of Christ</cp:lastModifiedBy>
  <cp:revision>69</cp:revision>
  <dcterms:created xsi:type="dcterms:W3CDTF">2016-06-16T17:08:16Z</dcterms:created>
  <dcterms:modified xsi:type="dcterms:W3CDTF">2023-10-09T22:43:50Z</dcterms:modified>
</cp:coreProperties>
</file>