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6469" r:id="rId2"/>
    <p:sldId id="6459" r:id="rId3"/>
    <p:sldId id="261" r:id="rId4"/>
    <p:sldId id="6460" r:id="rId5"/>
    <p:sldId id="6461" r:id="rId6"/>
    <p:sldId id="6462" r:id="rId7"/>
    <p:sldId id="6463" r:id="rId8"/>
    <p:sldId id="6464" r:id="rId9"/>
    <p:sldId id="6465" r:id="rId10"/>
    <p:sldId id="6466" r:id="rId11"/>
    <p:sldId id="291" r:id="rId12"/>
    <p:sldId id="6467" r:id="rId13"/>
    <p:sldId id="262" r:id="rId14"/>
    <p:sldId id="6468" r:id="rId15"/>
    <p:sldId id="29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36A01-E5A1-4B7E-BF71-75D45FD44CAE}" v="1" dt="2023-10-10T22:47:01.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65" d="100"/>
          <a:sy n="65" d="100"/>
        </p:scale>
        <p:origin x="66" y="3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4B336A01-E5A1-4B7E-BF71-75D45FD44CAE}"/>
    <pc:docChg chg="addSld modSld">
      <pc:chgData name="College View church of Christ" userId="66daf72c15de8306" providerId="LiveId" clId="{4B336A01-E5A1-4B7E-BF71-75D45FD44CAE}" dt="2023-10-10T22:47:01.739" v="1"/>
      <pc:docMkLst>
        <pc:docMk/>
      </pc:docMkLst>
      <pc:sldChg chg="new setBg">
        <pc:chgData name="College View church of Christ" userId="66daf72c15de8306" providerId="LiveId" clId="{4B336A01-E5A1-4B7E-BF71-75D45FD44CAE}" dt="2023-10-10T22:47:01.739" v="1"/>
        <pc:sldMkLst>
          <pc:docMk/>
          <pc:sldMk cId="4066538699" sldId="64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0F53-EDEF-4F1C-9CC0-8AF6FC7671DA}"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CECB2-50E4-4042-A1F7-057689F5A284}" type="slidenum">
              <a:rPr lang="en-US" smtClean="0"/>
              <a:t>‹#›</a:t>
            </a:fld>
            <a:endParaRPr lang="en-US"/>
          </a:p>
        </p:txBody>
      </p:sp>
    </p:spTree>
    <p:extLst>
      <p:ext uri="{BB962C8B-B14F-4D97-AF65-F5344CB8AC3E}">
        <p14:creationId xmlns:p14="http://schemas.microsoft.com/office/powerpoint/2010/main" val="276532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28102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03021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207315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276260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89E39-3474-4DEF-93EA-536776FC809A}"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22208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89E39-3474-4DEF-93EA-536776FC809A}"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4107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89E39-3474-4DEF-93EA-536776FC809A}"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42325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89E39-3474-4DEF-93EA-536776FC809A}"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1384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9E39-3474-4DEF-93EA-536776FC809A}"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205494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19789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43607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89E39-3474-4DEF-93EA-536776FC809A}" type="datetimeFigureOut">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3464-F921-45D9-B618-AB04EF18CF0D}" type="slidenum">
              <a:rPr lang="en-US" smtClean="0"/>
              <a:t>‹#›</a:t>
            </a:fld>
            <a:endParaRPr lang="en-US"/>
          </a:p>
        </p:txBody>
      </p:sp>
    </p:spTree>
    <p:extLst>
      <p:ext uri="{BB962C8B-B14F-4D97-AF65-F5344CB8AC3E}">
        <p14:creationId xmlns:p14="http://schemas.microsoft.com/office/powerpoint/2010/main" val="2493404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845D-9F9E-EC68-DFEF-A604352779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522D517-ECCB-905A-A668-F6B6C46E23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653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3416320"/>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800" b="1" kern="0" cap="all" dirty="0">
                <a:solidFill>
                  <a:srgbClr val="C00000"/>
                </a:solidFill>
                <a:effectLst>
                  <a:outerShdw blurRad="38100" dist="38100" dir="2700000" algn="tl">
                    <a:srgbClr val="000000">
                      <a:alpha val="43137"/>
                    </a:srgbClr>
                  </a:outerShdw>
                </a:effectLst>
              </a:rPr>
              <a:t>3. </a:t>
            </a:r>
            <a:r>
              <a:rPr lang="en-US" sz="4800" b="1" u="sng" kern="0" cap="all" dirty="0">
                <a:solidFill>
                  <a:srgbClr val="C00000"/>
                </a:solidFill>
                <a:effectLst>
                  <a:outerShdw blurRad="38100" dist="38100" dir="2700000" algn="tl">
                    <a:srgbClr val="000000">
                      <a:alpha val="43137"/>
                    </a:srgbClr>
                  </a:outerShdw>
                </a:effectLst>
              </a:rPr>
              <a:t>GOD’S WARNING OF JUDGMENT IS MERCY!</a:t>
            </a:r>
            <a:endParaRPr lang="en-US" sz="4800" i="1" kern="0" cap="all" dirty="0">
              <a:solidFill>
                <a:srgbClr val="C00000"/>
              </a:solidFill>
              <a:effectLst>
                <a:outerShdw blurRad="38100" dist="38100" dir="2700000" algn="tl">
                  <a:srgbClr val="000000">
                    <a:alpha val="43137"/>
                  </a:srgbClr>
                </a:outerShdw>
              </a:effectLst>
            </a:endParaRPr>
          </a:p>
          <a:p>
            <a:pPr lvl="0" algn="ctr" defTabSz="914400">
              <a:defRPr/>
            </a:pPr>
            <a:r>
              <a:rPr lang="en-US" b="1" kern="0" cap="all" dirty="0">
                <a:solidFill>
                  <a:srgbClr val="C00000"/>
                </a:solidFill>
                <a:effectLst>
                  <a:outerShdw blurRad="38100" dist="38100" dir="2700000" algn="tl">
                    <a:srgbClr val="000000">
                      <a:alpha val="43137"/>
                    </a:srgbClr>
                  </a:outerShdw>
                </a:effectLst>
              </a:rPr>
              <a:t> </a:t>
            </a:r>
            <a:endParaRPr lang="en-US" i="1" kern="0" cap="all" dirty="0">
              <a:solidFill>
                <a:srgbClr val="C00000"/>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Then Jonah began to go through the city one day’s walk; and he cried out and said, “</a:t>
            </a:r>
            <a:r>
              <a:rPr lang="en-US" sz="4400" b="1" i="1" u="sng" kern="0" dirty="0">
                <a:solidFill>
                  <a:prstClr val="black"/>
                </a:solidFill>
                <a:effectLst>
                  <a:outerShdw blurRad="38100" dist="38100" dir="2700000" algn="tl">
                    <a:srgbClr val="000000">
                      <a:alpha val="43137"/>
                    </a:srgbClr>
                  </a:outerShdw>
                </a:effectLst>
              </a:rPr>
              <a:t>Yet forty days and Nineveh will be overthrown</a:t>
            </a:r>
            <a:r>
              <a:rPr lang="en-US" sz="4400" b="1" i="1" kern="0" dirty="0">
                <a:solidFill>
                  <a:prstClr val="black"/>
                </a:solidFill>
                <a:effectLst>
                  <a:outerShdw blurRad="38100" dist="38100" dir="2700000" algn="tl">
                    <a:srgbClr val="000000">
                      <a:alpha val="43137"/>
                    </a:srgbClr>
                  </a:outerShdw>
                </a:effectLst>
              </a:rPr>
              <a:t>.” (V.4)</a:t>
            </a:r>
            <a:endParaRPr lang="en-US" sz="3600" b="1" i="1" kern="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486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101" r="19269"/>
          <a:stretch/>
        </p:blipFill>
        <p:spPr>
          <a:xfrm>
            <a:off x="1888308" y="2396756"/>
            <a:ext cx="2531292" cy="3566160"/>
          </a:xfrm>
          <a:prstGeom prst="rect">
            <a:avLst/>
          </a:prstGeom>
        </p:spPr>
      </p:pic>
      <p:sp>
        <p:nvSpPr>
          <p:cNvPr id="2" name="TextBox 1"/>
          <p:cNvSpPr txBox="1"/>
          <p:nvPr/>
        </p:nvSpPr>
        <p:spPr>
          <a:xfrm>
            <a:off x="4419600" y="333510"/>
            <a:ext cx="5880100" cy="6309420"/>
          </a:xfrm>
          <a:prstGeom prst="rect">
            <a:avLst/>
          </a:prstGeom>
          <a:noFill/>
        </p:spPr>
        <p:txBody>
          <a:bodyPr wrap="square" rtlCol="0">
            <a:spAutoFit/>
          </a:bodyPr>
          <a:lstStyle/>
          <a:p>
            <a:pPr algn="r"/>
            <a:r>
              <a:rPr lang="en-US" sz="4400" b="1" dirty="0">
                <a:effectLst>
                  <a:outerShdw blurRad="38100" dist="38100" dir="2700000" algn="tl">
                    <a:srgbClr val="000000">
                      <a:alpha val="43137"/>
                    </a:srgbClr>
                  </a:outerShdw>
                </a:effectLst>
              </a:rPr>
              <a:t>“The faithful servant of God must take care to make clear that what he offers is not his own ideas, but God’s message from God’s book… to let the text talk through him.” </a:t>
            </a:r>
          </a:p>
          <a:p>
            <a:pPr algn="r"/>
            <a:r>
              <a:rPr lang="en-US" sz="4000" i="1" dirty="0"/>
              <a:t>–J.I. Packer</a:t>
            </a:r>
          </a:p>
          <a:p>
            <a:pPr algn="r"/>
            <a:r>
              <a:rPr lang="en-US" sz="1200" i="1" dirty="0"/>
              <a:t>(Professor of Theology at Regent College in Vancouver, British Columbia)</a:t>
            </a:r>
          </a:p>
        </p:txBody>
      </p:sp>
    </p:spTree>
    <p:extLst>
      <p:ext uri="{BB962C8B-B14F-4D97-AF65-F5344CB8AC3E}">
        <p14:creationId xmlns:p14="http://schemas.microsoft.com/office/powerpoint/2010/main" val="154642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4647426"/>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800" b="1" kern="0" cap="all" dirty="0">
                <a:solidFill>
                  <a:srgbClr val="C00000"/>
                </a:solidFill>
                <a:effectLst>
                  <a:outerShdw blurRad="38100" dist="38100" dir="2700000" algn="tl">
                    <a:srgbClr val="000000">
                      <a:alpha val="43137"/>
                    </a:srgbClr>
                  </a:outerShdw>
                </a:effectLst>
              </a:rPr>
              <a:t>4. </a:t>
            </a:r>
            <a:r>
              <a:rPr lang="en-US" sz="4800" b="1" u="sng" kern="0" cap="all" dirty="0">
                <a:solidFill>
                  <a:srgbClr val="C00000"/>
                </a:solidFill>
                <a:effectLst>
                  <a:outerShdw blurRad="38100" dist="38100" dir="2700000" algn="tl">
                    <a:srgbClr val="000000">
                      <a:alpha val="43137"/>
                    </a:srgbClr>
                  </a:outerShdw>
                </a:effectLst>
              </a:rPr>
              <a:t>GOD FORGIVES WHEN WE TURN TO HIM</a:t>
            </a:r>
            <a:endParaRPr lang="en-US" sz="4800" i="1" kern="0" cap="all" dirty="0">
              <a:solidFill>
                <a:srgbClr val="C00000"/>
              </a:solidFill>
              <a:effectLst>
                <a:outerShdw blurRad="38100" dist="38100" dir="2700000" algn="tl">
                  <a:srgbClr val="000000">
                    <a:alpha val="43137"/>
                  </a:srgbClr>
                </a:outerShdw>
              </a:effectLst>
            </a:endParaRPr>
          </a:p>
          <a:p>
            <a:pPr lvl="0" algn="ctr" defTabSz="914400">
              <a:defRPr/>
            </a:pPr>
            <a:r>
              <a:rPr lang="en-US" b="1" kern="0" cap="all" dirty="0">
                <a:solidFill>
                  <a:srgbClr val="C00000"/>
                </a:solidFill>
                <a:effectLst>
                  <a:outerShdw blurRad="38100" dist="38100" dir="2700000" algn="tl">
                    <a:srgbClr val="000000">
                      <a:alpha val="43137"/>
                    </a:srgbClr>
                  </a:outerShdw>
                </a:effectLst>
              </a:rPr>
              <a:t> </a:t>
            </a:r>
            <a:endParaRPr lang="en-US" i="1" kern="0" cap="all" dirty="0">
              <a:solidFill>
                <a:srgbClr val="C00000"/>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a:t>
            </a:r>
            <a:r>
              <a:rPr lang="en-US" sz="4400" b="1" i="1" u="sng" kern="0" dirty="0">
                <a:solidFill>
                  <a:prstClr val="black"/>
                </a:solidFill>
                <a:effectLst>
                  <a:outerShdw blurRad="38100" dist="38100" dir="2700000" algn="tl">
                    <a:srgbClr val="000000">
                      <a:alpha val="43137"/>
                    </a:srgbClr>
                  </a:outerShdw>
                </a:effectLst>
              </a:rPr>
              <a:t>When</a:t>
            </a:r>
            <a:r>
              <a:rPr lang="en-US" sz="4400" b="1" i="1" kern="0" dirty="0">
                <a:solidFill>
                  <a:prstClr val="black"/>
                </a:solidFill>
                <a:effectLst>
                  <a:outerShdw blurRad="38100" dist="38100" dir="2700000" algn="tl">
                    <a:srgbClr val="000000">
                      <a:alpha val="43137"/>
                    </a:srgbClr>
                  </a:outerShdw>
                </a:effectLst>
              </a:rPr>
              <a:t> God saw their deeds, that </a:t>
            </a:r>
            <a:r>
              <a:rPr lang="en-US" sz="4400" b="1" i="1" u="sng" kern="0" dirty="0">
                <a:solidFill>
                  <a:prstClr val="black"/>
                </a:solidFill>
                <a:effectLst>
                  <a:outerShdw blurRad="38100" dist="38100" dir="2700000" algn="tl">
                    <a:srgbClr val="000000">
                      <a:alpha val="43137"/>
                    </a:srgbClr>
                  </a:outerShdw>
                </a:effectLst>
              </a:rPr>
              <a:t>they turned</a:t>
            </a:r>
            <a:r>
              <a:rPr lang="en-US" sz="4400" b="1" i="1" kern="0" dirty="0">
                <a:solidFill>
                  <a:prstClr val="black"/>
                </a:solidFill>
                <a:effectLst>
                  <a:outerShdw blurRad="38100" dist="38100" dir="2700000" algn="tl">
                    <a:srgbClr val="000000">
                      <a:alpha val="43137"/>
                    </a:srgbClr>
                  </a:outerShdw>
                </a:effectLst>
              </a:rPr>
              <a:t> from their wicked way, </a:t>
            </a:r>
            <a:r>
              <a:rPr lang="en-US" sz="4400" b="1" i="1" u="sng" kern="0" dirty="0">
                <a:solidFill>
                  <a:srgbClr val="C00000"/>
                </a:solidFill>
                <a:effectLst>
                  <a:outerShdw blurRad="38100" dist="38100" dir="2700000" algn="tl">
                    <a:srgbClr val="000000">
                      <a:alpha val="43137"/>
                    </a:srgbClr>
                  </a:outerShdw>
                </a:effectLst>
              </a:rPr>
              <a:t>then God relented</a:t>
            </a:r>
            <a:r>
              <a:rPr lang="en-US" sz="4400" b="1" i="1" kern="0" dirty="0">
                <a:solidFill>
                  <a:prstClr val="black"/>
                </a:solidFill>
                <a:effectLst>
                  <a:outerShdw blurRad="38100" dist="38100" dir="2700000" algn="tl">
                    <a:srgbClr val="000000">
                      <a:alpha val="43137"/>
                    </a:srgbClr>
                  </a:outerShdw>
                </a:effectLst>
              </a:rPr>
              <a:t> concerning the calamity which He had declared He would bring upon them. And He did not do it.” (V.10)</a:t>
            </a:r>
            <a:endParaRPr lang="en-US" sz="3600" b="1" i="1" kern="0" dirty="0">
              <a:solidFill>
                <a:prstClr val="black"/>
              </a:solidFill>
              <a:effectLst>
                <a:outerShdw blurRad="38100" dist="38100" dir="2700000" algn="tl">
                  <a:srgbClr val="000000">
                    <a:alpha val="43137"/>
                  </a:srgbClr>
                </a:outerShdw>
              </a:effectLst>
            </a:endParaRPr>
          </a:p>
          <a:p>
            <a:pPr lvl="0" algn="ctr" defTabSz="914400"/>
            <a:endParaRPr lang="en-US" sz="3600" b="1" i="1" kern="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2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omas Edison says electricity will cure everything (1914) - Click ...">
            <a:extLst>
              <a:ext uri="{FF2B5EF4-FFF2-40B4-BE49-F238E27FC236}">
                <a16:creationId xmlns:a16="http://schemas.microsoft.com/office/drawing/2014/main" id="{199BF117-53A3-6A51-5967-B49C266E34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77" r="4725" b="-2"/>
          <a:stretch/>
        </p:blipFill>
        <p:spPr bwMode="auto">
          <a:xfrm>
            <a:off x="1693926" y="451063"/>
            <a:ext cx="880110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3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24000" y="489734"/>
            <a:ext cx="9144000" cy="5878532"/>
          </a:xfrm>
          <a:prstGeom prst="rect">
            <a:avLst/>
          </a:prstGeom>
        </p:spPr>
        <p:txBody>
          <a:bodyPr wrap="square">
            <a:spAutoFit/>
          </a:bodyPr>
          <a:lstStyle/>
          <a:p>
            <a:pPr algn="ctr"/>
            <a:r>
              <a:rPr lang="en-US" sz="4800" b="1" i="1" kern="0" dirty="0">
                <a:effectLst>
                  <a:outerShdw blurRad="38100" dist="38100" dir="2700000" algn="tl">
                    <a:srgbClr val="000000">
                      <a:alpha val="43137"/>
                    </a:srgbClr>
                  </a:outerShdw>
                </a:effectLst>
              </a:rPr>
              <a:t> Brethren, I do not regard myself as having laid hold of it yet; but one thing I do: </a:t>
            </a:r>
            <a:r>
              <a:rPr lang="en-US" sz="4800" b="1" i="1" u="sng" kern="0" dirty="0">
                <a:effectLst>
                  <a:outerShdw blurRad="38100" dist="38100" dir="2700000" algn="tl">
                    <a:srgbClr val="000000">
                      <a:alpha val="43137"/>
                    </a:srgbClr>
                  </a:outerShdw>
                </a:effectLst>
              </a:rPr>
              <a:t>forgetting what lies behind</a:t>
            </a:r>
            <a:r>
              <a:rPr lang="en-US" sz="4800" b="1" i="1" kern="0" dirty="0">
                <a:effectLst>
                  <a:outerShdw blurRad="38100" dist="38100" dir="2700000" algn="tl">
                    <a:srgbClr val="000000">
                      <a:alpha val="43137"/>
                    </a:srgbClr>
                  </a:outerShdw>
                </a:effectLst>
              </a:rPr>
              <a:t> and </a:t>
            </a:r>
            <a:r>
              <a:rPr lang="en-US" sz="4800" b="1" i="1" u="sng" kern="0" dirty="0">
                <a:effectLst>
                  <a:outerShdw blurRad="38100" dist="38100" dir="2700000" algn="tl">
                    <a:srgbClr val="000000">
                      <a:alpha val="43137"/>
                    </a:srgbClr>
                  </a:outerShdw>
                </a:effectLst>
              </a:rPr>
              <a:t>reaching forward to what lies ahead</a:t>
            </a:r>
            <a:r>
              <a:rPr lang="en-US" sz="4800" b="1" i="1" kern="0" dirty="0">
                <a:effectLst>
                  <a:outerShdw blurRad="38100" dist="38100" dir="2700000" algn="tl">
                    <a:srgbClr val="000000">
                      <a:alpha val="43137"/>
                    </a:srgbClr>
                  </a:outerShdw>
                </a:effectLst>
              </a:rPr>
              <a:t>, I press on toward the goal for the prize of the </a:t>
            </a:r>
            <a:r>
              <a:rPr lang="en-US" sz="4800" b="1" i="1" u="sng" kern="0" dirty="0">
                <a:effectLst>
                  <a:outerShdw blurRad="38100" dist="38100" dir="2700000" algn="tl">
                    <a:srgbClr val="000000">
                      <a:alpha val="43137"/>
                    </a:srgbClr>
                  </a:outerShdw>
                </a:effectLst>
              </a:rPr>
              <a:t>upward call of God in Christ Jesus</a:t>
            </a:r>
            <a:r>
              <a:rPr lang="en-US" sz="4800" b="1" i="1" kern="0" dirty="0">
                <a:effectLst>
                  <a:outerShdw blurRad="38100" dist="38100" dir="2700000" algn="tl">
                    <a:srgbClr val="000000">
                      <a:alpha val="43137"/>
                    </a:srgbClr>
                  </a:outerShdw>
                </a:effectLst>
              </a:rPr>
              <a:t>. </a:t>
            </a:r>
          </a:p>
          <a:p>
            <a:pPr algn="ctr"/>
            <a:r>
              <a:rPr lang="en-US" sz="4000" i="1" kern="0" dirty="0">
                <a:effectLst>
                  <a:outerShdw blurRad="38100" dist="38100" dir="2700000" algn="tl">
                    <a:srgbClr val="000000">
                      <a:alpha val="43137"/>
                    </a:srgbClr>
                  </a:outerShdw>
                </a:effectLst>
              </a:rPr>
              <a:t>–Philippians 3:13-14</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29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46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520267"/>
            <a:ext cx="12192000" cy="830997"/>
          </a:xfrm>
          <a:prstGeom prst="rect">
            <a:avLst/>
          </a:prstGeom>
          <a:solidFill>
            <a:schemeClr val="tx1">
              <a:alpha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Arial Black" panose="020B0A04020102020204" pitchFamily="34" charset="0"/>
                <a:ea typeface="+mn-ea"/>
                <a:cs typeface="Arial" panose="020B0604020202020204" pitchFamily="34" charset="0"/>
              </a:rPr>
              <a:t>SECOND CHANCES</a:t>
            </a:r>
          </a:p>
        </p:txBody>
      </p:sp>
    </p:spTree>
    <p:extLst>
      <p:ext uri="{BB962C8B-B14F-4D97-AF65-F5344CB8AC3E}">
        <p14:creationId xmlns:p14="http://schemas.microsoft.com/office/powerpoint/2010/main" val="38650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0"/>
            <a:ext cx="12192000" cy="1453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TWO POINTS ABOUT HOW </a:t>
            </a:r>
          </a:p>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GOD DEALS WITH HIS PEOPLE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3662541"/>
          </a:xfrm>
          <a:prstGeom prst="rect">
            <a:avLst/>
          </a:prstGeom>
        </p:spPr>
        <p:txBody>
          <a:bodyPr wrap="square">
            <a:spAutoFit/>
          </a:bodyPr>
          <a:lstStyle/>
          <a:p>
            <a:pPr lvl="0" algn="ctr" defTabSz="914400">
              <a:defRPr/>
            </a:pPr>
            <a:endParaRPr lang="en-US" sz="2800" b="1" u="sng" kern="0" cap="all" dirty="0">
              <a:solidFill>
                <a:srgbClr val="C00000"/>
              </a:solidFill>
            </a:endParaRPr>
          </a:p>
          <a:p>
            <a:pPr lvl="0" algn="ctr" defTabSz="914400">
              <a:defRPr/>
            </a:pPr>
            <a:r>
              <a:rPr lang="en-US" sz="4800" b="1" u="sng" kern="0" cap="all" dirty="0">
                <a:solidFill>
                  <a:srgbClr val="C00000"/>
                </a:solidFill>
              </a:rPr>
              <a:t>God’s Grace Allows For Another Chance</a:t>
            </a:r>
            <a:r>
              <a:rPr lang="en-US" sz="4800" b="1" kern="0" cap="all" dirty="0">
                <a:solidFill>
                  <a:srgbClr val="C00000"/>
                </a:solidFill>
              </a:rPr>
              <a:t> </a:t>
            </a:r>
            <a:r>
              <a:rPr lang="en-US" sz="4800" i="1" kern="0" cap="all" dirty="0">
                <a:solidFill>
                  <a:srgbClr val="C00000"/>
                </a:solidFill>
              </a:rPr>
              <a:t>(3:1)</a:t>
            </a:r>
          </a:p>
          <a:p>
            <a:pPr lvl="0" algn="ctr"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“Now the word of the Lord came to Jonah the </a:t>
            </a:r>
            <a:r>
              <a:rPr lang="en-US" sz="4400" b="1" i="1" u="sng" kern="0" dirty="0">
                <a:solidFill>
                  <a:prstClr val="black"/>
                </a:solidFill>
                <a:effectLst>
                  <a:outerShdw blurRad="38100" dist="38100" dir="2700000" algn="tl">
                    <a:srgbClr val="000000">
                      <a:alpha val="43137"/>
                    </a:srgbClr>
                  </a:outerShdw>
                </a:effectLst>
              </a:rPr>
              <a:t>second time</a:t>
            </a:r>
            <a:r>
              <a:rPr lang="en-US" sz="4400" b="1" i="1" kern="0" dirty="0">
                <a:solidFill>
                  <a:prstClr val="black"/>
                </a:solidFill>
                <a:effectLst>
                  <a:outerShdw blurRad="38100" dist="38100" dir="2700000" algn="tl">
                    <a:srgbClr val="000000">
                      <a:alpha val="43137"/>
                    </a:srgbClr>
                  </a:outerShdw>
                </a:effectLst>
              </a:rPr>
              <a:t>, saying…”</a:t>
            </a:r>
            <a:endParaRPr lang="en-US" sz="2000" b="1" i="1" kern="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049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5139869"/>
          </a:xfrm>
          <a:prstGeom prst="rect">
            <a:avLst/>
          </a:prstGeom>
        </p:spPr>
        <p:txBody>
          <a:bodyPr wrap="square">
            <a:spAutoFit/>
          </a:bodyPr>
          <a:lstStyle/>
          <a:p>
            <a:pPr lvl="0" algn="ctr" defTabSz="914400">
              <a:defRPr/>
            </a:pPr>
            <a:endParaRPr lang="en-US" sz="2800" b="1" u="sng" kern="0" cap="all" dirty="0">
              <a:solidFill>
                <a:srgbClr val="C00000"/>
              </a:solidFill>
            </a:endParaRPr>
          </a:p>
          <a:p>
            <a:pPr lvl="0" algn="ctr" defTabSz="914400">
              <a:defRPr/>
            </a:pPr>
            <a:r>
              <a:rPr lang="en-US" sz="4800" b="1" u="sng" kern="0" dirty="0">
                <a:solidFill>
                  <a:srgbClr val="C00000"/>
                </a:solidFill>
              </a:rPr>
              <a:t>GOD’S GRACE STILL HOLDS US ACCOUNTABLE</a:t>
            </a:r>
            <a:r>
              <a:rPr lang="en-US" sz="4800" b="1" kern="0" dirty="0">
                <a:solidFill>
                  <a:srgbClr val="C00000"/>
                </a:solidFill>
              </a:rPr>
              <a:t> </a:t>
            </a:r>
            <a:r>
              <a:rPr lang="en-US" sz="4800" i="1" kern="0" dirty="0">
                <a:solidFill>
                  <a:srgbClr val="C00000"/>
                </a:solidFill>
              </a:rPr>
              <a:t>(3:2-3)</a:t>
            </a:r>
          </a:p>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“Arise, </a:t>
            </a:r>
            <a:r>
              <a:rPr lang="en-US" sz="4400" b="1" i="1" u="sng" kern="0" dirty="0">
                <a:solidFill>
                  <a:prstClr val="black"/>
                </a:solidFill>
                <a:effectLst>
                  <a:outerShdw blurRad="38100" dist="38100" dir="2700000" algn="tl">
                    <a:srgbClr val="000000">
                      <a:alpha val="43137"/>
                    </a:srgbClr>
                  </a:outerShdw>
                </a:effectLst>
              </a:rPr>
              <a:t>go to Nineveh</a:t>
            </a:r>
            <a:r>
              <a:rPr lang="en-US" sz="4400" b="1" i="1" kern="0" dirty="0">
                <a:solidFill>
                  <a:prstClr val="black"/>
                </a:solidFill>
                <a:effectLst>
                  <a:outerShdw blurRad="38100" dist="38100" dir="2700000" algn="tl">
                    <a:srgbClr val="000000">
                      <a:alpha val="43137"/>
                    </a:srgbClr>
                  </a:outerShdw>
                </a:effectLst>
              </a:rPr>
              <a:t> the great city and </a:t>
            </a:r>
            <a:r>
              <a:rPr lang="en-US" sz="4400" b="1" i="1" u="sng" kern="0" dirty="0">
                <a:solidFill>
                  <a:prstClr val="black"/>
                </a:solidFill>
                <a:effectLst>
                  <a:outerShdw blurRad="38100" dist="38100" dir="2700000" algn="tl">
                    <a:srgbClr val="000000">
                      <a:alpha val="43137"/>
                    </a:srgbClr>
                  </a:outerShdw>
                </a:effectLst>
              </a:rPr>
              <a:t>proclaim to it the proclamation which I am going to tell you</a:t>
            </a:r>
            <a:r>
              <a:rPr lang="en-US" sz="4400" b="1" i="1" kern="0" dirty="0">
                <a:solidFill>
                  <a:prstClr val="black"/>
                </a:solidFill>
                <a:effectLst>
                  <a:outerShdw blurRad="38100" dist="38100" dir="2700000" algn="tl">
                    <a:srgbClr val="000000">
                      <a:alpha val="43137"/>
                    </a:srgbClr>
                  </a:outerShdw>
                </a:effectLst>
              </a:rPr>
              <a:t>. So </a:t>
            </a:r>
            <a:r>
              <a:rPr lang="en-US" sz="4400" b="1" i="1" u="sng" kern="0" dirty="0">
                <a:solidFill>
                  <a:prstClr val="black"/>
                </a:solidFill>
                <a:effectLst>
                  <a:outerShdw blurRad="38100" dist="38100" dir="2700000" algn="tl">
                    <a:srgbClr val="000000">
                      <a:alpha val="43137"/>
                    </a:srgbClr>
                  </a:outerShdw>
                </a:effectLst>
              </a:rPr>
              <a:t>Jonah arose and went</a:t>
            </a:r>
            <a:r>
              <a:rPr lang="en-US" sz="4400" b="1" i="1" kern="0" dirty="0">
                <a:solidFill>
                  <a:prstClr val="black"/>
                </a:solidFill>
                <a:effectLst>
                  <a:outerShdw blurRad="38100" dist="38100" dir="2700000" algn="tl">
                    <a:srgbClr val="000000">
                      <a:alpha val="43137"/>
                    </a:srgbClr>
                  </a:outerShdw>
                </a:effectLst>
              </a:rPr>
              <a:t> to Nineveh </a:t>
            </a:r>
            <a:r>
              <a:rPr lang="en-US" sz="4400" b="1" i="1" u="sng" kern="0" dirty="0">
                <a:solidFill>
                  <a:prstClr val="black"/>
                </a:solidFill>
                <a:effectLst>
                  <a:outerShdw blurRad="38100" dist="38100" dir="2700000" algn="tl">
                    <a:srgbClr val="000000">
                      <a:alpha val="43137"/>
                    </a:srgbClr>
                  </a:outerShdw>
                </a:effectLst>
              </a:rPr>
              <a:t>according to the word of the Lord</a:t>
            </a:r>
            <a:r>
              <a:rPr lang="en-US" sz="4400" b="1" i="1" kern="0" dirty="0">
                <a:solidFill>
                  <a:prstClr val="black"/>
                </a:solidFill>
                <a:effectLst>
                  <a:outerShdw blurRad="38100" dist="38100" dir="2700000" algn="tl">
                    <a:srgbClr val="000000">
                      <a:alpha val="43137"/>
                    </a:srgbClr>
                  </a:outerShdw>
                </a:effectLst>
              </a:rPr>
              <a:t>…”</a:t>
            </a:r>
            <a:endParaRPr lang="en-US" sz="3600" b="1" i="1" kern="0" dirty="0">
              <a:solidFill>
                <a:prstClr val="black"/>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8DC3098-C67A-49C5-9FBC-3A5D61719D51}"/>
              </a:ext>
            </a:extLst>
          </p:cNvPr>
          <p:cNvSpPr/>
          <p:nvPr/>
        </p:nvSpPr>
        <p:spPr>
          <a:xfrm>
            <a:off x="1" y="0"/>
            <a:ext cx="12192000" cy="1453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TWO POINTS ABOUT HOW </a:t>
            </a:r>
          </a:p>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GOD DEALS WITH HIS PEOPLE</a:t>
            </a:r>
          </a:p>
        </p:txBody>
      </p:sp>
    </p:spTree>
    <p:extLst>
      <p:ext uri="{BB962C8B-B14F-4D97-AF65-F5344CB8AC3E}">
        <p14:creationId xmlns:p14="http://schemas.microsoft.com/office/powerpoint/2010/main" val="31890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2400657"/>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Then the people of Nineveh </a:t>
            </a:r>
            <a:r>
              <a:rPr lang="en-US" sz="4400" b="1" i="1" u="sng" kern="0" dirty="0">
                <a:solidFill>
                  <a:srgbClr val="C00000"/>
                </a:solidFill>
                <a:effectLst>
                  <a:outerShdw blurRad="38100" dist="38100" dir="2700000" algn="tl">
                    <a:srgbClr val="000000">
                      <a:alpha val="43137"/>
                    </a:srgbClr>
                  </a:outerShdw>
                </a:effectLst>
              </a:rPr>
              <a:t>believed in God</a:t>
            </a:r>
            <a:r>
              <a:rPr lang="en-US" sz="4400" b="1" i="1" kern="0" dirty="0">
                <a:solidFill>
                  <a:prstClr val="black"/>
                </a:solidFill>
                <a:effectLst>
                  <a:outerShdw blurRad="38100" dist="38100" dir="2700000" algn="tl">
                    <a:srgbClr val="000000">
                      <a:alpha val="43137"/>
                    </a:srgbClr>
                  </a:outerShdw>
                </a:effectLst>
              </a:rPr>
              <a:t>; and they called a fast and put on sackcloth from the greatest to the least of them. (3:5)</a:t>
            </a:r>
          </a:p>
        </p:txBody>
      </p:sp>
    </p:spTree>
    <p:extLst>
      <p:ext uri="{BB962C8B-B14F-4D97-AF65-F5344CB8AC3E}">
        <p14:creationId xmlns:p14="http://schemas.microsoft.com/office/powerpoint/2010/main" val="263011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4770537"/>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marL="914400" lvl="0" indent="-914400" algn="ctr" defTabSz="914400">
              <a:buAutoNum type="arabicPeriod"/>
              <a:defRPr/>
            </a:pPr>
            <a:r>
              <a:rPr lang="en-US" sz="4800" b="1" u="sng" kern="0" cap="all" dirty="0">
                <a:solidFill>
                  <a:srgbClr val="C00000"/>
                </a:solidFill>
                <a:effectLst>
                  <a:outerShdw blurRad="38100" dist="38100" dir="2700000" algn="tl">
                    <a:srgbClr val="000000">
                      <a:alpha val="43137"/>
                    </a:srgbClr>
                  </a:outerShdw>
                </a:effectLst>
              </a:rPr>
              <a:t>THE PEOPLE ACT OUT THEIR REPENTANCE</a:t>
            </a:r>
          </a:p>
          <a:p>
            <a:pPr lvl="0" algn="ctr" defTabSz="914400">
              <a:defRPr/>
            </a:pPr>
            <a:r>
              <a:rPr lang="en-US" b="1" kern="0" cap="all" dirty="0">
                <a:solidFill>
                  <a:srgbClr val="C00000"/>
                </a:solidFill>
                <a:effectLst>
                  <a:outerShdw blurRad="38100" dist="38100" dir="2700000" algn="tl">
                    <a:srgbClr val="000000">
                      <a:alpha val="43137"/>
                    </a:srgbClr>
                  </a:outerShdw>
                </a:effectLst>
              </a:rPr>
              <a:t> </a:t>
            </a:r>
            <a:endParaRPr lang="en-US" i="1" kern="0" cap="all" dirty="0">
              <a:solidFill>
                <a:srgbClr val="C00000"/>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“they called a </a:t>
            </a:r>
            <a:r>
              <a:rPr lang="en-US" sz="4400" b="1" i="1" u="sng" kern="0" dirty="0">
                <a:solidFill>
                  <a:prstClr val="black"/>
                </a:solidFill>
                <a:effectLst>
                  <a:outerShdw blurRad="38100" dist="38100" dir="2700000" algn="tl">
                    <a:srgbClr val="000000">
                      <a:alpha val="43137"/>
                    </a:srgbClr>
                  </a:outerShdw>
                </a:effectLst>
              </a:rPr>
              <a:t>fast</a:t>
            </a:r>
            <a:r>
              <a:rPr lang="en-US" sz="4400" b="1" i="1" kern="0" dirty="0">
                <a:solidFill>
                  <a:prstClr val="black"/>
                </a:solidFill>
                <a:effectLst>
                  <a:outerShdw blurRad="38100" dist="38100" dir="2700000" algn="tl">
                    <a:srgbClr val="000000">
                      <a:alpha val="43137"/>
                    </a:srgbClr>
                  </a:outerShdw>
                </a:effectLst>
              </a:rPr>
              <a:t> and </a:t>
            </a:r>
            <a:r>
              <a:rPr lang="en-US" sz="4400" b="1" i="1" u="sng" kern="0" dirty="0">
                <a:solidFill>
                  <a:prstClr val="black"/>
                </a:solidFill>
                <a:effectLst>
                  <a:outerShdw blurRad="38100" dist="38100" dir="2700000" algn="tl">
                    <a:srgbClr val="000000">
                      <a:alpha val="43137"/>
                    </a:srgbClr>
                  </a:outerShdw>
                </a:effectLst>
              </a:rPr>
              <a:t>put on sackcloth</a:t>
            </a:r>
            <a:r>
              <a:rPr lang="en-US" sz="4400" b="1" i="1" kern="0" dirty="0">
                <a:solidFill>
                  <a:prstClr val="black"/>
                </a:solidFill>
                <a:effectLst>
                  <a:outerShdw blurRad="38100" dist="38100" dir="2700000" algn="tl">
                    <a:srgbClr val="000000">
                      <a:alpha val="43137"/>
                    </a:srgbClr>
                  </a:outerShdw>
                </a:effectLst>
              </a:rPr>
              <a:t>…”     “When the word reached the king of Nineveh, he </a:t>
            </a:r>
            <a:r>
              <a:rPr lang="en-US" sz="4400" b="1" i="1" u="sng" kern="0" dirty="0">
                <a:solidFill>
                  <a:prstClr val="black"/>
                </a:solidFill>
                <a:effectLst>
                  <a:outerShdw blurRad="38100" dist="38100" dir="2700000" algn="tl">
                    <a:srgbClr val="000000">
                      <a:alpha val="43137"/>
                    </a:srgbClr>
                  </a:outerShdw>
                </a:effectLst>
              </a:rPr>
              <a:t>arose from his throne</a:t>
            </a:r>
            <a:r>
              <a:rPr lang="en-US" sz="4400" b="1" i="1" kern="0" dirty="0">
                <a:solidFill>
                  <a:prstClr val="black"/>
                </a:solidFill>
                <a:effectLst>
                  <a:outerShdw blurRad="38100" dist="38100" dir="2700000" algn="tl">
                    <a:srgbClr val="000000">
                      <a:alpha val="43137"/>
                    </a:srgbClr>
                  </a:outerShdw>
                </a:effectLst>
              </a:rPr>
              <a:t>, laid aside his </a:t>
            </a:r>
            <a:r>
              <a:rPr lang="en-US" sz="4400" b="1" i="1" u="sng" kern="0" dirty="0">
                <a:solidFill>
                  <a:prstClr val="black"/>
                </a:solidFill>
                <a:effectLst>
                  <a:outerShdw blurRad="38100" dist="38100" dir="2700000" algn="tl">
                    <a:srgbClr val="000000">
                      <a:alpha val="43137"/>
                    </a:srgbClr>
                  </a:outerShdw>
                </a:effectLst>
              </a:rPr>
              <a:t>robe</a:t>
            </a:r>
            <a:r>
              <a:rPr lang="en-US" sz="4400" b="1" i="1" kern="0" dirty="0">
                <a:solidFill>
                  <a:prstClr val="black"/>
                </a:solidFill>
                <a:effectLst>
                  <a:outerShdw blurRad="38100" dist="38100" dir="2700000" algn="tl">
                    <a:srgbClr val="000000">
                      <a:alpha val="43137"/>
                    </a:srgbClr>
                  </a:outerShdw>
                </a:effectLst>
              </a:rPr>
              <a:t> from him, covered himself with </a:t>
            </a:r>
            <a:r>
              <a:rPr lang="en-US" sz="4400" b="1" i="1" u="sng" kern="0" dirty="0">
                <a:solidFill>
                  <a:prstClr val="black"/>
                </a:solidFill>
                <a:effectLst>
                  <a:outerShdw blurRad="38100" dist="38100" dir="2700000" algn="tl">
                    <a:srgbClr val="000000">
                      <a:alpha val="43137"/>
                    </a:srgbClr>
                  </a:outerShdw>
                </a:effectLst>
              </a:rPr>
              <a:t>sackcloth</a:t>
            </a:r>
            <a:r>
              <a:rPr lang="en-US" sz="4400" b="1" i="1" kern="0" dirty="0">
                <a:solidFill>
                  <a:prstClr val="black"/>
                </a:solidFill>
                <a:effectLst>
                  <a:outerShdw blurRad="38100" dist="38100" dir="2700000" algn="tl">
                    <a:srgbClr val="000000">
                      <a:alpha val="43137"/>
                    </a:srgbClr>
                  </a:outerShdw>
                </a:effectLst>
              </a:rPr>
              <a:t> and sat on the </a:t>
            </a:r>
            <a:r>
              <a:rPr lang="en-US" sz="4400" b="1" i="1" u="sng" kern="0" dirty="0">
                <a:solidFill>
                  <a:prstClr val="black"/>
                </a:solidFill>
                <a:effectLst>
                  <a:outerShdw blurRad="38100" dist="38100" dir="2700000" algn="tl">
                    <a:srgbClr val="000000">
                      <a:alpha val="43137"/>
                    </a:srgbClr>
                  </a:outerShdw>
                </a:effectLst>
              </a:rPr>
              <a:t>ashes</a:t>
            </a:r>
            <a:r>
              <a:rPr lang="en-US" sz="4400" b="1" i="1" kern="0" dirty="0">
                <a:solidFill>
                  <a:prstClr val="black"/>
                </a:solidFill>
                <a:effectLst>
                  <a:outerShdw blurRad="38100" dist="38100" dir="2700000" algn="tl">
                    <a:srgbClr val="000000">
                      <a:alpha val="43137"/>
                    </a:srgbClr>
                  </a:outerShdw>
                </a:effectLst>
              </a:rPr>
              <a:t>.” (V.6)</a:t>
            </a:r>
            <a:endParaRPr lang="en-US" sz="3600" b="1" i="1" kern="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615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5447645"/>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800" b="1" kern="0" cap="all" dirty="0">
                <a:solidFill>
                  <a:srgbClr val="C00000"/>
                </a:solidFill>
                <a:effectLst>
                  <a:outerShdw blurRad="38100" dist="38100" dir="2700000" algn="tl">
                    <a:srgbClr val="000000">
                      <a:alpha val="43137"/>
                    </a:srgbClr>
                  </a:outerShdw>
                </a:effectLst>
              </a:rPr>
              <a:t>2. </a:t>
            </a:r>
            <a:r>
              <a:rPr lang="en-US" sz="4800" b="1" u="sng" kern="0" cap="all" dirty="0">
                <a:solidFill>
                  <a:srgbClr val="C00000"/>
                </a:solidFill>
                <a:effectLst>
                  <a:outerShdw blurRad="38100" dist="38100" dir="2700000" algn="tl">
                    <a:srgbClr val="000000">
                      <a:alpha val="43137"/>
                    </a:srgbClr>
                  </a:outerShdw>
                </a:effectLst>
              </a:rPr>
              <a:t>THE PEOPLE CALL OUT FOR GOD’S MERCY</a:t>
            </a:r>
            <a:endParaRPr lang="en-US" sz="4800" i="1" kern="0" cap="all" dirty="0">
              <a:solidFill>
                <a:srgbClr val="C00000"/>
              </a:solidFill>
              <a:effectLst>
                <a:outerShdw blurRad="38100" dist="38100" dir="2700000" algn="tl">
                  <a:srgbClr val="000000">
                    <a:alpha val="43137"/>
                  </a:srgbClr>
                </a:outerShdw>
              </a:effectLst>
            </a:endParaRPr>
          </a:p>
          <a:p>
            <a:pPr lvl="0" algn="ctr" defTabSz="914400">
              <a:defRPr/>
            </a:pPr>
            <a:r>
              <a:rPr lang="en-US" b="1" kern="0" cap="all" dirty="0">
                <a:solidFill>
                  <a:srgbClr val="C00000"/>
                </a:solidFill>
                <a:effectLst>
                  <a:outerShdw blurRad="38100" dist="38100" dir="2700000" algn="tl">
                    <a:srgbClr val="000000">
                      <a:alpha val="43137"/>
                    </a:srgbClr>
                  </a:outerShdw>
                </a:effectLst>
              </a:rPr>
              <a:t> </a:t>
            </a:r>
            <a:endParaRPr lang="en-US" i="1" kern="0" cap="all" dirty="0">
              <a:solidFill>
                <a:srgbClr val="C00000"/>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“But both man and beast must be covered with sackcloth; and </a:t>
            </a:r>
            <a:r>
              <a:rPr lang="en-US" sz="4400" b="1" i="1" u="sng" kern="0" dirty="0">
                <a:solidFill>
                  <a:srgbClr val="C00000"/>
                </a:solidFill>
                <a:effectLst>
                  <a:outerShdw blurRad="38100" dist="38100" dir="2700000" algn="tl">
                    <a:srgbClr val="000000">
                      <a:alpha val="43137"/>
                    </a:srgbClr>
                  </a:outerShdw>
                </a:effectLst>
              </a:rPr>
              <a:t>let men call on God earnestly </a:t>
            </a:r>
            <a:r>
              <a:rPr lang="en-US" sz="4400" b="1" i="1" kern="0" dirty="0">
                <a:solidFill>
                  <a:prstClr val="black"/>
                </a:solidFill>
                <a:effectLst>
                  <a:outerShdw blurRad="38100" dist="38100" dir="2700000" algn="tl">
                    <a:srgbClr val="000000">
                      <a:alpha val="43137"/>
                    </a:srgbClr>
                  </a:outerShdw>
                </a:effectLst>
              </a:rPr>
              <a:t>that each may turn from his wicked way and from the violence which is in his hands. </a:t>
            </a:r>
            <a:r>
              <a:rPr lang="en-US" sz="4400" b="1" i="1" u="sng" kern="0" dirty="0">
                <a:solidFill>
                  <a:prstClr val="black"/>
                </a:solidFill>
                <a:effectLst>
                  <a:outerShdw blurRad="38100" dist="38100" dir="2700000" algn="tl">
                    <a:srgbClr val="000000">
                      <a:alpha val="43137"/>
                    </a:srgbClr>
                  </a:outerShdw>
                </a:effectLst>
              </a:rPr>
              <a:t>Who knows</a:t>
            </a:r>
            <a:r>
              <a:rPr lang="en-US" sz="4400" b="1" i="1" kern="0" dirty="0">
                <a:solidFill>
                  <a:prstClr val="black"/>
                </a:solidFill>
                <a:effectLst>
                  <a:outerShdw blurRad="38100" dist="38100" dir="2700000" algn="tl">
                    <a:srgbClr val="000000">
                      <a:alpha val="43137"/>
                    </a:srgbClr>
                  </a:outerShdw>
                </a:effectLst>
              </a:rPr>
              <a:t>, </a:t>
            </a:r>
            <a:r>
              <a:rPr lang="en-US" sz="4400" b="1" i="1" u="sng" kern="0" dirty="0">
                <a:solidFill>
                  <a:srgbClr val="C00000"/>
                </a:solidFill>
                <a:effectLst>
                  <a:outerShdw blurRad="38100" dist="38100" dir="2700000" algn="tl">
                    <a:srgbClr val="000000">
                      <a:alpha val="43137"/>
                    </a:srgbClr>
                  </a:outerShdw>
                </a:effectLst>
              </a:rPr>
              <a:t>God may turn and relent and withdraw</a:t>
            </a:r>
            <a:r>
              <a:rPr lang="en-US" sz="4400" b="1" i="1" kern="0" dirty="0">
                <a:effectLst>
                  <a:outerShdw blurRad="38100" dist="38100" dir="2700000" algn="tl">
                    <a:srgbClr val="000000">
                      <a:alpha val="43137"/>
                    </a:srgbClr>
                  </a:outerShdw>
                </a:effectLst>
              </a:rPr>
              <a:t> His burning anger so that we will not perish</a:t>
            </a:r>
            <a:r>
              <a:rPr lang="en-US" sz="4400" b="1" i="1" kern="0" dirty="0">
                <a:solidFill>
                  <a:prstClr val="black"/>
                </a:solidFill>
                <a:effectLst>
                  <a:outerShdw blurRad="38100" dist="38100" dir="2700000" algn="tl">
                    <a:srgbClr val="000000">
                      <a:alpha val="43137"/>
                    </a:srgbClr>
                  </a:outerShdw>
                </a:effectLst>
              </a:rPr>
              <a:t>.” (V.8-9)</a:t>
            </a:r>
          </a:p>
        </p:txBody>
      </p:sp>
    </p:spTree>
    <p:extLst>
      <p:ext uri="{BB962C8B-B14F-4D97-AF65-F5344CB8AC3E}">
        <p14:creationId xmlns:p14="http://schemas.microsoft.com/office/powerpoint/2010/main" val="39125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5293757"/>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000" b="1" i="1" kern="0" dirty="0">
                <a:solidFill>
                  <a:prstClr val="black"/>
                </a:solidFill>
                <a:effectLst>
                  <a:outerShdw blurRad="38100" dist="38100" dir="2700000" algn="tl">
                    <a:srgbClr val="000000">
                      <a:alpha val="43137"/>
                    </a:srgbClr>
                  </a:outerShdw>
                </a:effectLst>
              </a:rPr>
              <a:t>For the grace of God has appeared, bringing salvation to all men, instructing us to </a:t>
            </a:r>
            <a:r>
              <a:rPr lang="en-US" sz="4000" b="1" i="1" u="sng" kern="0" dirty="0">
                <a:solidFill>
                  <a:srgbClr val="C00000"/>
                </a:solidFill>
                <a:effectLst>
                  <a:outerShdw blurRad="38100" dist="38100" dir="2700000" algn="tl">
                    <a:srgbClr val="000000">
                      <a:alpha val="43137"/>
                    </a:srgbClr>
                  </a:outerShdw>
                </a:effectLst>
              </a:rPr>
              <a:t>deny</a:t>
            </a:r>
            <a:r>
              <a:rPr lang="en-US" sz="4000" b="1" i="1" kern="0" dirty="0">
                <a:solidFill>
                  <a:prstClr val="black"/>
                </a:solidFill>
                <a:effectLst>
                  <a:outerShdw blurRad="38100" dist="38100" dir="2700000" algn="tl">
                    <a:srgbClr val="000000">
                      <a:alpha val="43137"/>
                    </a:srgbClr>
                  </a:outerShdw>
                </a:effectLst>
              </a:rPr>
              <a:t> ungodliness and worldly desires and to </a:t>
            </a:r>
            <a:r>
              <a:rPr lang="en-US" sz="4000" b="1" i="1" u="sng" kern="0" dirty="0">
                <a:solidFill>
                  <a:srgbClr val="C00000"/>
                </a:solidFill>
                <a:effectLst>
                  <a:outerShdw blurRad="38100" dist="38100" dir="2700000" algn="tl">
                    <a:srgbClr val="000000">
                      <a:alpha val="43137"/>
                    </a:srgbClr>
                  </a:outerShdw>
                </a:effectLst>
              </a:rPr>
              <a:t>live</a:t>
            </a:r>
            <a:r>
              <a:rPr lang="en-US" sz="4000" b="1" i="1" kern="0" dirty="0">
                <a:solidFill>
                  <a:prstClr val="black"/>
                </a:solidFill>
                <a:effectLst>
                  <a:outerShdw blurRad="38100" dist="38100" dir="2700000" algn="tl">
                    <a:srgbClr val="000000">
                      <a:alpha val="43137"/>
                    </a:srgbClr>
                  </a:outerShdw>
                </a:effectLst>
              </a:rPr>
              <a:t> sensibly, righteously and godly in the present age, </a:t>
            </a:r>
            <a:r>
              <a:rPr lang="en-US" sz="4000" b="1" i="1" u="sng" kern="0" dirty="0">
                <a:solidFill>
                  <a:srgbClr val="C00000"/>
                </a:solidFill>
                <a:effectLst>
                  <a:outerShdw blurRad="38100" dist="38100" dir="2700000" algn="tl">
                    <a:srgbClr val="000000">
                      <a:alpha val="43137"/>
                    </a:srgbClr>
                  </a:outerShdw>
                </a:effectLst>
              </a:rPr>
              <a:t>looking</a:t>
            </a:r>
            <a:r>
              <a:rPr lang="en-US" sz="4000" b="1" i="1" kern="0" dirty="0">
                <a:solidFill>
                  <a:prstClr val="black"/>
                </a:solidFill>
                <a:effectLst>
                  <a:outerShdw blurRad="38100" dist="38100" dir="2700000" algn="tl">
                    <a:srgbClr val="000000">
                      <a:alpha val="43137"/>
                    </a:srgbClr>
                  </a:outerShdw>
                </a:effectLst>
              </a:rPr>
              <a:t> for the blessed hope and the appearing of the glory of our great God and Savior, Christ Jesus, who </a:t>
            </a:r>
            <a:r>
              <a:rPr lang="en-US" sz="4000" b="1" i="1" u="sng" kern="0" dirty="0">
                <a:solidFill>
                  <a:prstClr val="black"/>
                </a:solidFill>
                <a:effectLst>
                  <a:outerShdw blurRad="38100" dist="38100" dir="2700000" algn="tl">
                    <a:srgbClr val="000000">
                      <a:alpha val="43137"/>
                    </a:srgbClr>
                  </a:outerShdw>
                </a:effectLst>
              </a:rPr>
              <a:t>gave Himself for us to redeem us from every lawless deed</a:t>
            </a:r>
            <a:r>
              <a:rPr lang="en-US" sz="4000" b="1" i="1" kern="0" dirty="0">
                <a:solidFill>
                  <a:prstClr val="black"/>
                </a:solidFill>
                <a:effectLst>
                  <a:outerShdw blurRad="38100" dist="38100" dir="2700000" algn="tl">
                    <a:srgbClr val="000000">
                      <a:alpha val="43137"/>
                    </a:srgbClr>
                  </a:outerShdw>
                </a:effectLst>
              </a:rPr>
              <a:t>, and to </a:t>
            </a:r>
            <a:r>
              <a:rPr lang="en-US" sz="4000" b="1" i="1" u="sng" kern="0" dirty="0">
                <a:solidFill>
                  <a:prstClr val="black"/>
                </a:solidFill>
                <a:effectLst>
                  <a:outerShdw blurRad="38100" dist="38100" dir="2700000" algn="tl">
                    <a:srgbClr val="000000">
                      <a:alpha val="43137"/>
                    </a:srgbClr>
                  </a:outerShdw>
                </a:effectLst>
              </a:rPr>
              <a:t>purify for Himself a people for His own possession</a:t>
            </a:r>
            <a:r>
              <a:rPr lang="en-US" sz="4000" b="1" i="1" kern="0" dirty="0">
                <a:solidFill>
                  <a:prstClr val="black"/>
                </a:solidFill>
                <a:effectLst>
                  <a:outerShdw blurRad="38100" dist="38100" dir="2700000" algn="tl">
                    <a:srgbClr val="000000">
                      <a:alpha val="43137"/>
                    </a:srgbClr>
                  </a:outerShdw>
                </a:effectLst>
              </a:rPr>
              <a:t>, </a:t>
            </a:r>
            <a:r>
              <a:rPr lang="en-US" sz="4000" b="1" i="1" u="sng" kern="0" dirty="0">
                <a:solidFill>
                  <a:srgbClr val="C00000"/>
                </a:solidFill>
                <a:effectLst>
                  <a:outerShdw blurRad="38100" dist="38100" dir="2700000" algn="tl">
                    <a:srgbClr val="000000">
                      <a:alpha val="43137"/>
                    </a:srgbClr>
                  </a:outerShdw>
                </a:effectLst>
              </a:rPr>
              <a:t>zealous for good deeds</a:t>
            </a:r>
            <a:r>
              <a:rPr lang="en-US" sz="4000" b="1" i="1" kern="0" dirty="0">
                <a:solidFill>
                  <a:prstClr val="black"/>
                </a:solidFill>
                <a:effectLst>
                  <a:outerShdw blurRad="38100" dist="38100" dir="2700000" algn="tl">
                    <a:srgbClr val="000000">
                      <a:alpha val="43137"/>
                    </a:srgbClr>
                  </a:outerShdw>
                </a:effectLst>
              </a:rPr>
              <a:t>.–Ti. 2:11-14</a:t>
            </a:r>
          </a:p>
        </p:txBody>
      </p:sp>
    </p:spTree>
    <p:extLst>
      <p:ext uri="{BB962C8B-B14F-4D97-AF65-F5344CB8AC3E}">
        <p14:creationId xmlns:p14="http://schemas.microsoft.com/office/powerpoint/2010/main" val="20088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THE MODEL OF REPENTANCE</a:t>
            </a:r>
          </a:p>
        </p:txBody>
      </p:sp>
      <p:sp>
        <p:nvSpPr>
          <p:cNvPr id="4" name="Rectangle 3">
            <a:extLst>
              <a:ext uri="{FF2B5EF4-FFF2-40B4-BE49-F238E27FC236}">
                <a16:creationId xmlns:a16="http://schemas.microsoft.com/office/drawing/2014/main" id="{2BA42DFF-D0C7-427E-98BB-3A96D72E55AA}"/>
              </a:ext>
            </a:extLst>
          </p:cNvPr>
          <p:cNvSpPr/>
          <p:nvPr/>
        </p:nvSpPr>
        <p:spPr>
          <a:xfrm>
            <a:off x="0" y="1259175"/>
            <a:ext cx="12192000" cy="4093428"/>
          </a:xfrm>
          <a:prstGeom prst="rect">
            <a:avLst/>
          </a:prstGeom>
        </p:spPr>
        <p:txBody>
          <a:bodyPr wrap="square">
            <a:spAutoFit/>
          </a:bodyPr>
          <a:lstStyle/>
          <a:p>
            <a:pPr lvl="0" algn="just" defTabSz="914400"/>
            <a:endParaRPr lang="en-US" b="1" i="1" kern="0" dirty="0">
              <a:solidFill>
                <a:prstClr val="black"/>
              </a:solidFill>
              <a:effectLst>
                <a:outerShdw blurRad="38100" dist="38100" dir="2700000" algn="tl">
                  <a:srgbClr val="000000">
                    <a:alpha val="43137"/>
                  </a:srgbClr>
                </a:outerShdw>
              </a:effectLst>
            </a:endParaRPr>
          </a:p>
          <a:p>
            <a:pPr lvl="0" algn="ctr" defTabSz="914400"/>
            <a:r>
              <a:rPr lang="en-US" sz="4800" b="1" kern="0" cap="all" dirty="0">
                <a:solidFill>
                  <a:srgbClr val="C00000"/>
                </a:solidFill>
                <a:effectLst>
                  <a:outerShdw blurRad="38100" dist="38100" dir="2700000" algn="tl">
                    <a:srgbClr val="000000">
                      <a:alpha val="43137"/>
                    </a:srgbClr>
                  </a:outerShdw>
                </a:effectLst>
              </a:rPr>
              <a:t>2. </a:t>
            </a:r>
            <a:r>
              <a:rPr lang="en-US" sz="4800" b="1" u="sng" kern="0" cap="all" dirty="0">
                <a:solidFill>
                  <a:srgbClr val="C00000"/>
                </a:solidFill>
                <a:effectLst>
                  <a:outerShdw blurRad="38100" dist="38100" dir="2700000" algn="tl">
                    <a:srgbClr val="000000">
                      <a:alpha val="43137"/>
                    </a:srgbClr>
                  </a:outerShdw>
                </a:effectLst>
              </a:rPr>
              <a:t>THE PEOPLE CALL OUT FOR GOD’S MERCY</a:t>
            </a:r>
            <a:endParaRPr lang="en-US" sz="4800" i="1" kern="0" cap="all" dirty="0">
              <a:solidFill>
                <a:srgbClr val="C00000"/>
              </a:solidFill>
              <a:effectLst>
                <a:outerShdw blurRad="38100" dist="38100" dir="2700000" algn="tl">
                  <a:srgbClr val="000000">
                    <a:alpha val="43137"/>
                  </a:srgbClr>
                </a:outerShdw>
              </a:effectLst>
            </a:endParaRPr>
          </a:p>
          <a:p>
            <a:pPr lvl="0" algn="ctr" defTabSz="914400">
              <a:defRPr/>
            </a:pPr>
            <a:r>
              <a:rPr lang="en-US" b="1" kern="0" cap="all" dirty="0">
                <a:solidFill>
                  <a:srgbClr val="C00000"/>
                </a:solidFill>
                <a:effectLst>
                  <a:outerShdw blurRad="38100" dist="38100" dir="2700000" algn="tl">
                    <a:srgbClr val="000000">
                      <a:alpha val="43137"/>
                    </a:srgbClr>
                  </a:outerShdw>
                </a:effectLst>
              </a:rPr>
              <a:t> </a:t>
            </a:r>
            <a:endParaRPr lang="en-US" i="1" kern="0" cap="all" dirty="0">
              <a:solidFill>
                <a:srgbClr val="C00000"/>
              </a:solidFill>
              <a:effectLst>
                <a:outerShdw blurRad="38100" dist="38100" dir="2700000" algn="tl">
                  <a:srgbClr val="000000">
                    <a:alpha val="43137"/>
                  </a:srgbClr>
                </a:outerShdw>
              </a:effectLst>
            </a:endParaRPr>
          </a:p>
          <a:p>
            <a:pPr lvl="0" algn="ctr" defTabSz="914400"/>
            <a:r>
              <a:rPr lang="en-US" sz="4400" b="1" i="1" kern="0" dirty="0">
                <a:solidFill>
                  <a:prstClr val="black"/>
                </a:solidFill>
                <a:effectLst>
                  <a:outerShdw blurRad="38100" dist="38100" dir="2700000" algn="tl">
                    <a:srgbClr val="000000">
                      <a:alpha val="43137"/>
                    </a:srgbClr>
                  </a:outerShdw>
                </a:effectLst>
              </a:rPr>
              <a:t>“But both man and beast must be covered with sackcloth; and </a:t>
            </a:r>
            <a:r>
              <a:rPr lang="en-US" sz="4400" b="1" i="1" u="sng" kern="0" dirty="0">
                <a:solidFill>
                  <a:prstClr val="black"/>
                </a:solidFill>
                <a:effectLst>
                  <a:outerShdw blurRad="38100" dist="38100" dir="2700000" algn="tl">
                    <a:srgbClr val="000000">
                      <a:alpha val="43137"/>
                    </a:srgbClr>
                  </a:outerShdw>
                </a:effectLst>
              </a:rPr>
              <a:t>let men call on God earnestly</a:t>
            </a:r>
            <a:r>
              <a:rPr lang="en-US" sz="4400" b="1" i="1" kern="0" dirty="0">
                <a:solidFill>
                  <a:prstClr val="black"/>
                </a:solidFill>
                <a:effectLst>
                  <a:outerShdw blurRad="38100" dist="38100" dir="2700000" algn="tl">
                    <a:srgbClr val="000000">
                      <a:alpha val="43137"/>
                    </a:srgbClr>
                  </a:outerShdw>
                </a:effectLst>
              </a:rPr>
              <a:t> that each may </a:t>
            </a:r>
            <a:r>
              <a:rPr lang="en-US" sz="4400" b="1" i="1" u="sng" kern="0" dirty="0">
                <a:solidFill>
                  <a:prstClr val="black"/>
                </a:solidFill>
                <a:effectLst>
                  <a:outerShdw blurRad="38100" dist="38100" dir="2700000" algn="tl">
                    <a:srgbClr val="000000">
                      <a:alpha val="43137"/>
                    </a:srgbClr>
                  </a:outerShdw>
                </a:effectLst>
              </a:rPr>
              <a:t>turn from his wicked way </a:t>
            </a:r>
            <a:r>
              <a:rPr lang="en-US" sz="4400" b="1" i="1" kern="0" dirty="0">
                <a:solidFill>
                  <a:prstClr val="black"/>
                </a:solidFill>
                <a:effectLst>
                  <a:outerShdw blurRad="38100" dist="38100" dir="2700000" algn="tl">
                    <a:srgbClr val="000000">
                      <a:alpha val="43137"/>
                    </a:srgbClr>
                  </a:outerShdw>
                </a:effectLst>
              </a:rPr>
              <a:t>and from the </a:t>
            </a:r>
            <a:r>
              <a:rPr lang="en-US" sz="4400" b="1" i="1" u="sng" kern="0" dirty="0">
                <a:solidFill>
                  <a:prstClr val="black"/>
                </a:solidFill>
                <a:effectLst>
                  <a:outerShdw blurRad="38100" dist="38100" dir="2700000" algn="tl">
                    <a:srgbClr val="000000">
                      <a:alpha val="43137"/>
                    </a:srgbClr>
                  </a:outerShdw>
                </a:effectLst>
              </a:rPr>
              <a:t>violence</a:t>
            </a:r>
            <a:r>
              <a:rPr lang="en-US" sz="4400" b="1" i="1" kern="0" dirty="0">
                <a:solidFill>
                  <a:prstClr val="black"/>
                </a:solidFill>
                <a:effectLst>
                  <a:outerShdw blurRad="38100" dist="38100" dir="2700000" algn="tl">
                    <a:srgbClr val="000000">
                      <a:alpha val="43137"/>
                    </a:srgbClr>
                  </a:outerShdw>
                </a:effectLst>
              </a:rPr>
              <a:t> which is in his hands.” (V.8)</a:t>
            </a:r>
            <a:endParaRPr lang="en-US" sz="3600" b="1" i="1" kern="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156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1975</TotalTime>
  <Words>627</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Brenton</dc:creator>
  <cp:lastModifiedBy>College View church of Christ</cp:lastModifiedBy>
  <cp:revision>58</cp:revision>
  <dcterms:created xsi:type="dcterms:W3CDTF">2016-06-16T17:08:16Z</dcterms:created>
  <dcterms:modified xsi:type="dcterms:W3CDTF">2023-10-10T22:47:08Z</dcterms:modified>
</cp:coreProperties>
</file>