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6481" r:id="rId2"/>
    <p:sldId id="6459" r:id="rId3"/>
    <p:sldId id="261" r:id="rId4"/>
    <p:sldId id="6475" r:id="rId5"/>
    <p:sldId id="292" r:id="rId6"/>
    <p:sldId id="6479" r:id="rId7"/>
    <p:sldId id="6474" r:id="rId8"/>
    <p:sldId id="6480" r:id="rId9"/>
    <p:sldId id="6476" r:id="rId10"/>
    <p:sldId id="647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A7AAE0-7DB3-4DBC-8046-9873E0957795}" v="1" dt="2023-10-11T22:45:30.3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90" y="34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lege View church of Christ" userId="66daf72c15de8306" providerId="LiveId" clId="{5CA7AAE0-7DB3-4DBC-8046-9873E0957795}"/>
    <pc:docChg chg="addSld modSld">
      <pc:chgData name="College View church of Christ" userId="66daf72c15de8306" providerId="LiveId" clId="{5CA7AAE0-7DB3-4DBC-8046-9873E0957795}" dt="2023-10-11T22:45:30.390" v="1"/>
      <pc:docMkLst>
        <pc:docMk/>
      </pc:docMkLst>
      <pc:sldChg chg="new setBg">
        <pc:chgData name="College View church of Christ" userId="66daf72c15de8306" providerId="LiveId" clId="{5CA7AAE0-7DB3-4DBC-8046-9873E0957795}" dt="2023-10-11T22:45:30.390" v="1"/>
        <pc:sldMkLst>
          <pc:docMk/>
          <pc:sldMk cId="3071291995" sldId="648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F489E39-3474-4DEF-93EA-536776FC809A}"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03464-F921-45D9-B618-AB04EF18CF0D}" type="slidenum">
              <a:rPr lang="en-US" smtClean="0"/>
              <a:t>‹#›</a:t>
            </a:fld>
            <a:endParaRPr lang="en-US"/>
          </a:p>
        </p:txBody>
      </p:sp>
    </p:spTree>
    <p:extLst>
      <p:ext uri="{BB962C8B-B14F-4D97-AF65-F5344CB8AC3E}">
        <p14:creationId xmlns:p14="http://schemas.microsoft.com/office/powerpoint/2010/main" val="1510115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489E39-3474-4DEF-93EA-536776FC809A}"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03464-F921-45D9-B618-AB04EF18CF0D}" type="slidenum">
              <a:rPr lang="en-US" smtClean="0"/>
              <a:t>‹#›</a:t>
            </a:fld>
            <a:endParaRPr lang="en-US"/>
          </a:p>
        </p:txBody>
      </p:sp>
    </p:spTree>
    <p:extLst>
      <p:ext uri="{BB962C8B-B14F-4D97-AF65-F5344CB8AC3E}">
        <p14:creationId xmlns:p14="http://schemas.microsoft.com/office/powerpoint/2010/main" val="1159973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489E39-3474-4DEF-93EA-536776FC809A}"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03464-F921-45D9-B618-AB04EF18CF0D}" type="slidenum">
              <a:rPr lang="en-US" smtClean="0"/>
              <a:t>‹#›</a:t>
            </a:fld>
            <a:endParaRPr lang="en-US"/>
          </a:p>
        </p:txBody>
      </p:sp>
    </p:spTree>
    <p:extLst>
      <p:ext uri="{BB962C8B-B14F-4D97-AF65-F5344CB8AC3E}">
        <p14:creationId xmlns:p14="http://schemas.microsoft.com/office/powerpoint/2010/main" val="1926486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489E39-3474-4DEF-93EA-536776FC809A}"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03464-F921-45D9-B618-AB04EF18CF0D}" type="slidenum">
              <a:rPr lang="en-US" smtClean="0"/>
              <a:t>‹#›</a:t>
            </a:fld>
            <a:endParaRPr lang="en-US"/>
          </a:p>
        </p:txBody>
      </p:sp>
    </p:spTree>
    <p:extLst>
      <p:ext uri="{BB962C8B-B14F-4D97-AF65-F5344CB8AC3E}">
        <p14:creationId xmlns:p14="http://schemas.microsoft.com/office/powerpoint/2010/main" val="706833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489E39-3474-4DEF-93EA-536776FC809A}"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03464-F921-45D9-B618-AB04EF18CF0D}" type="slidenum">
              <a:rPr lang="en-US" smtClean="0"/>
              <a:t>‹#›</a:t>
            </a:fld>
            <a:endParaRPr lang="en-US"/>
          </a:p>
        </p:txBody>
      </p:sp>
    </p:spTree>
    <p:extLst>
      <p:ext uri="{BB962C8B-B14F-4D97-AF65-F5344CB8AC3E}">
        <p14:creationId xmlns:p14="http://schemas.microsoft.com/office/powerpoint/2010/main" val="862080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489E39-3474-4DEF-93EA-536776FC809A}" type="datetimeFigureOut">
              <a:rPr lang="en-US" smtClean="0"/>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103464-F921-45D9-B618-AB04EF18CF0D}" type="slidenum">
              <a:rPr lang="en-US" smtClean="0"/>
              <a:t>‹#›</a:t>
            </a:fld>
            <a:endParaRPr lang="en-US"/>
          </a:p>
        </p:txBody>
      </p:sp>
    </p:spTree>
    <p:extLst>
      <p:ext uri="{BB962C8B-B14F-4D97-AF65-F5344CB8AC3E}">
        <p14:creationId xmlns:p14="http://schemas.microsoft.com/office/powerpoint/2010/main" val="3689690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489E39-3474-4DEF-93EA-536776FC809A}" type="datetimeFigureOut">
              <a:rPr lang="en-US" smtClean="0"/>
              <a:t>10/11/2023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103464-F921-45D9-B618-AB04EF18CF0D}" type="slidenum">
              <a:rPr lang="en-US" smtClean="0"/>
              <a:t>‹#›</a:t>
            </a:fld>
            <a:endParaRPr lang="en-US"/>
          </a:p>
        </p:txBody>
      </p:sp>
    </p:spTree>
    <p:extLst>
      <p:ext uri="{BB962C8B-B14F-4D97-AF65-F5344CB8AC3E}">
        <p14:creationId xmlns:p14="http://schemas.microsoft.com/office/powerpoint/2010/main" val="1246655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489E39-3474-4DEF-93EA-536776FC809A}" type="datetimeFigureOut">
              <a:rPr lang="en-US" smtClean="0"/>
              <a:t>10/11/2023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103464-F921-45D9-B618-AB04EF18CF0D}" type="slidenum">
              <a:rPr lang="en-US" smtClean="0"/>
              <a:t>‹#›</a:t>
            </a:fld>
            <a:endParaRPr lang="en-US"/>
          </a:p>
        </p:txBody>
      </p:sp>
    </p:spTree>
    <p:extLst>
      <p:ext uri="{BB962C8B-B14F-4D97-AF65-F5344CB8AC3E}">
        <p14:creationId xmlns:p14="http://schemas.microsoft.com/office/powerpoint/2010/main" val="1507532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489E39-3474-4DEF-93EA-536776FC809A}" type="datetimeFigureOut">
              <a:rPr lang="en-US" smtClean="0"/>
              <a:t>10/11/2023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103464-F921-45D9-B618-AB04EF18CF0D}" type="slidenum">
              <a:rPr lang="en-US" smtClean="0"/>
              <a:t>‹#›</a:t>
            </a:fld>
            <a:endParaRPr lang="en-US"/>
          </a:p>
        </p:txBody>
      </p:sp>
    </p:spTree>
    <p:extLst>
      <p:ext uri="{BB962C8B-B14F-4D97-AF65-F5344CB8AC3E}">
        <p14:creationId xmlns:p14="http://schemas.microsoft.com/office/powerpoint/2010/main" val="1696112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489E39-3474-4DEF-93EA-536776FC809A}" type="datetimeFigureOut">
              <a:rPr lang="en-US" smtClean="0"/>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103464-F921-45D9-B618-AB04EF18CF0D}" type="slidenum">
              <a:rPr lang="en-US" smtClean="0"/>
              <a:t>‹#›</a:t>
            </a:fld>
            <a:endParaRPr lang="en-US"/>
          </a:p>
        </p:txBody>
      </p:sp>
    </p:spTree>
    <p:extLst>
      <p:ext uri="{BB962C8B-B14F-4D97-AF65-F5344CB8AC3E}">
        <p14:creationId xmlns:p14="http://schemas.microsoft.com/office/powerpoint/2010/main" val="1133246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489E39-3474-4DEF-93EA-536776FC809A}" type="datetimeFigureOut">
              <a:rPr lang="en-US" smtClean="0"/>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103464-F921-45D9-B618-AB04EF18CF0D}" type="slidenum">
              <a:rPr lang="en-US" smtClean="0"/>
              <a:t>‹#›</a:t>
            </a:fld>
            <a:endParaRPr lang="en-US"/>
          </a:p>
        </p:txBody>
      </p:sp>
    </p:spTree>
    <p:extLst>
      <p:ext uri="{BB962C8B-B14F-4D97-AF65-F5344CB8AC3E}">
        <p14:creationId xmlns:p14="http://schemas.microsoft.com/office/powerpoint/2010/main" val="1056836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489E39-3474-4DEF-93EA-536776FC809A}" type="datetimeFigureOut">
              <a:rPr lang="en-US" smtClean="0"/>
              <a:t>10/11/2023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103464-F921-45D9-B618-AB04EF18CF0D}" type="slidenum">
              <a:rPr lang="en-US" smtClean="0"/>
              <a:t>‹#›</a:t>
            </a:fld>
            <a:endParaRPr lang="en-US"/>
          </a:p>
        </p:txBody>
      </p:sp>
    </p:spTree>
    <p:extLst>
      <p:ext uri="{BB962C8B-B14F-4D97-AF65-F5344CB8AC3E}">
        <p14:creationId xmlns:p14="http://schemas.microsoft.com/office/powerpoint/2010/main" val="21226718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4CB66-13A8-28A7-FBCF-2B5903999F5B}"/>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83783B97-CE9B-1CD3-83F3-E7112624EC8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71291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3BBAA19-AFB5-40B5-93A7-95CAE69EBB2C}"/>
              </a:ext>
            </a:extLst>
          </p:cNvPr>
          <p:cNvSpPr/>
          <p:nvPr/>
        </p:nvSpPr>
        <p:spPr>
          <a:xfrm>
            <a:off x="1" y="0"/>
            <a:ext cx="12192000" cy="8312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all" spc="0" normalizeH="0" baseline="0" noProof="0" dirty="0">
                <a:ln>
                  <a:noFill/>
                </a:ln>
                <a:solidFill>
                  <a:srgbClr val="FFC000">
                    <a:lumMod val="60000"/>
                    <a:lumOff val="40000"/>
                  </a:srgbClr>
                </a:solidFill>
                <a:effectLst>
                  <a:outerShdw blurRad="38100" dist="38100" dir="2700000" algn="tl">
                    <a:srgbClr val="000000">
                      <a:alpha val="43137"/>
                    </a:srgbClr>
                  </a:outerShdw>
                </a:effectLst>
                <a:uLnTx/>
                <a:uFillTx/>
                <a:latin typeface="Arial Black" panose="020B0A04020102020204" pitchFamily="34" charset="0"/>
                <a:ea typeface="+mn-ea"/>
                <a:cs typeface="+mn-cs"/>
              </a:rPr>
              <a:t>Lessons learned from Jonah</a:t>
            </a:r>
          </a:p>
        </p:txBody>
      </p:sp>
      <p:sp>
        <p:nvSpPr>
          <p:cNvPr id="4" name="Rectangle 3">
            <a:extLst>
              <a:ext uri="{FF2B5EF4-FFF2-40B4-BE49-F238E27FC236}">
                <a16:creationId xmlns:a16="http://schemas.microsoft.com/office/drawing/2014/main" id="{2BA42DFF-D0C7-427E-98BB-3A96D72E55AA}"/>
              </a:ext>
            </a:extLst>
          </p:cNvPr>
          <p:cNvSpPr/>
          <p:nvPr/>
        </p:nvSpPr>
        <p:spPr>
          <a:xfrm>
            <a:off x="0" y="843543"/>
            <a:ext cx="12192000" cy="4093428"/>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4800" b="1" i="1"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mn-cs"/>
              </a:rPr>
              <a:t>In our spiritual walk with God…</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We must have a yielding attitude towards His will.</a:t>
            </a:r>
          </a:p>
          <a:p>
            <a:pPr marL="914400" marR="0" lvl="1" indent="-4572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a:p>
            <a:pPr marL="914400" marR="0" lvl="1" indent="-4572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We must learn how to cope with our problems.</a:t>
            </a:r>
          </a:p>
          <a:p>
            <a:pPr marL="914400" marR="0" lvl="1" indent="-4572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a:p>
            <a:pPr marL="914400" marR="0" lvl="1" indent="-4572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We need to know it’s possible to start over.</a:t>
            </a:r>
          </a:p>
          <a:p>
            <a:pPr marL="914400" marR="0" lvl="1" indent="-4572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a:p>
            <a:pPr marL="914400" marR="0" lvl="1" indent="-4572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We need to proclaim the Word of God.</a:t>
            </a:r>
          </a:p>
        </p:txBody>
      </p:sp>
    </p:spTree>
    <p:extLst>
      <p:ext uri="{BB962C8B-B14F-4D97-AF65-F5344CB8AC3E}">
        <p14:creationId xmlns:p14="http://schemas.microsoft.com/office/powerpoint/2010/main" val="2508391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fade">
                                      <p:cBhvr>
                                        <p:cTn id="11" dur="1000"/>
                                        <p:tgtEl>
                                          <p:spTgt spid="4">
                                            <p:txEl>
                                              <p:pRg st="2" end="2"/>
                                            </p:txEl>
                                          </p:spTgt>
                                        </p:tgtEl>
                                      </p:cBhvr>
                                    </p:animEffect>
                                    <p:anim calcmode="lin" valueType="num">
                                      <p:cBhvr>
                                        <p:cTn id="1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1000"/>
                                        <p:tgtEl>
                                          <p:spTgt spid="4">
                                            <p:txEl>
                                              <p:pRg st="4" end="4"/>
                                            </p:txEl>
                                          </p:spTgt>
                                        </p:tgtEl>
                                      </p:cBhvr>
                                    </p:animEffect>
                                    <p:anim calcmode="lin" valueType="num">
                                      <p:cBhvr>
                                        <p:cTn id="1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fade">
                                      <p:cBhvr>
                                        <p:cTn id="23" dur="1000"/>
                                        <p:tgtEl>
                                          <p:spTgt spid="4">
                                            <p:txEl>
                                              <p:pRg st="6" end="6"/>
                                            </p:txEl>
                                          </p:spTgt>
                                        </p:tgtEl>
                                      </p:cBhvr>
                                    </p:animEffect>
                                    <p:anim calcmode="lin" valueType="num">
                                      <p:cBhvr>
                                        <p:cTn id="24"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5"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animEffect transition="in" filter="fade">
                                      <p:cBhvr>
                                        <p:cTn id="29" dur="1000"/>
                                        <p:tgtEl>
                                          <p:spTgt spid="4">
                                            <p:txEl>
                                              <p:pRg st="8" end="8"/>
                                            </p:txEl>
                                          </p:spTgt>
                                        </p:tgtEl>
                                      </p:cBhvr>
                                    </p:animEffect>
                                    <p:anim calcmode="lin" valueType="num">
                                      <p:cBhvr>
                                        <p:cTn id="30"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0" y="5520267"/>
            <a:ext cx="12192000" cy="830997"/>
          </a:xfrm>
          <a:prstGeom prst="rect">
            <a:avLst/>
          </a:prstGeom>
          <a:solidFill>
            <a:schemeClr val="tx1">
              <a:alpha val="9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C000">
                    <a:lumMod val="60000"/>
                    <a:lumOff val="40000"/>
                  </a:srgbClr>
                </a:solidFill>
                <a:effectLst>
                  <a:outerShdw blurRad="38100" dist="38100" dir="2700000" algn="tl">
                    <a:srgbClr val="000000">
                      <a:alpha val="43137"/>
                    </a:srgbClr>
                  </a:outerShdw>
                </a:effectLst>
                <a:uLnTx/>
                <a:uFillTx/>
                <a:latin typeface="Arial Black" panose="020B0A04020102020204" pitchFamily="34" charset="0"/>
                <a:ea typeface="+mn-ea"/>
                <a:cs typeface="Arial" panose="020B0604020202020204" pitchFamily="34" charset="0"/>
              </a:rPr>
              <a:t>GOD’S WORD CHANGES LIVES</a:t>
            </a:r>
          </a:p>
        </p:txBody>
      </p:sp>
    </p:spTree>
    <p:extLst>
      <p:ext uri="{BB962C8B-B14F-4D97-AF65-F5344CB8AC3E}">
        <p14:creationId xmlns:p14="http://schemas.microsoft.com/office/powerpoint/2010/main" val="3865089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3BBAA19-AFB5-40B5-93A7-95CAE69EBB2C}"/>
              </a:ext>
            </a:extLst>
          </p:cNvPr>
          <p:cNvSpPr/>
          <p:nvPr/>
        </p:nvSpPr>
        <p:spPr>
          <a:xfrm>
            <a:off x="1" y="0"/>
            <a:ext cx="12192000" cy="8312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C000">
                    <a:lumMod val="60000"/>
                    <a:lumOff val="40000"/>
                  </a:srgbClr>
                </a:solidFill>
                <a:effectLst>
                  <a:outerShdw blurRad="38100" dist="38100" dir="2700000" algn="tl">
                    <a:srgbClr val="000000">
                      <a:alpha val="43137"/>
                    </a:srgbClr>
                  </a:outerShdw>
                </a:effectLst>
                <a:uLnTx/>
                <a:uFillTx/>
                <a:latin typeface="Arial Black" panose="020B0A04020102020204" pitchFamily="34" charset="0"/>
                <a:ea typeface="+mn-ea"/>
                <a:cs typeface="+mn-cs"/>
              </a:rPr>
              <a:t>JONAH’S ANGER</a:t>
            </a:r>
          </a:p>
        </p:txBody>
      </p:sp>
      <p:sp>
        <p:nvSpPr>
          <p:cNvPr id="4" name="Rectangle 3">
            <a:extLst>
              <a:ext uri="{FF2B5EF4-FFF2-40B4-BE49-F238E27FC236}">
                <a16:creationId xmlns:a16="http://schemas.microsoft.com/office/drawing/2014/main" id="{2BA42DFF-D0C7-427E-98BB-3A96D72E55AA}"/>
              </a:ext>
            </a:extLst>
          </p:cNvPr>
          <p:cNvSpPr/>
          <p:nvPr/>
        </p:nvSpPr>
        <p:spPr>
          <a:xfrm>
            <a:off x="-1" y="831273"/>
            <a:ext cx="12192000" cy="601703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500" b="1" i="1" u="none" strike="noStrike" kern="0" cap="none" spc="0" normalizeH="0" baseline="0" noProof="0" dirty="0">
                <a:ln>
                  <a:noFill/>
                </a:ln>
                <a:solidFill>
                  <a:prstClr val="black"/>
                </a:solidFill>
                <a:effectLst/>
                <a:uLnTx/>
                <a:uFillTx/>
                <a:latin typeface="Calibri" panose="020F0502020204030204"/>
                <a:ea typeface="+mn-ea"/>
                <a:cs typeface="+mn-cs"/>
              </a:rPr>
              <a:t>But it greatly displeased Jonah and he became angry. He prayed to the Lord and said, “Please Lord, was not this what I said while I was still in my own country? Therefore in order to forestall this I fled to Tarshish, for I knew that You are a gracious and compassionate God, slow to anger and abundant in lovingkindness, and one who relents concerning calamity. Therefore now, O Lord, please take my life from me, for death is better to me than life.” The Lord said, “Do you have good reason to be angry?” Then Jonah went out from the city and sat east of it. There he made a shelter for himself and sat under it in the shade until he could see what would happen in the city. </a:t>
            </a:r>
            <a:r>
              <a:rPr kumimoji="0" lang="en-US" sz="3500" b="1" i="1" u="none" strike="noStrike" kern="0" cap="none" spc="0" normalizeH="0" baseline="0" noProof="0" dirty="0">
                <a:ln>
                  <a:noFill/>
                </a:ln>
                <a:solidFill>
                  <a:srgbClr val="0070C0"/>
                </a:solidFill>
                <a:effectLst/>
                <a:uLnTx/>
                <a:uFillTx/>
                <a:latin typeface="Calibri" panose="020F0502020204030204"/>
                <a:ea typeface="+mn-ea"/>
                <a:cs typeface="+mn-cs"/>
              </a:rPr>
              <a:t>–vv.1-5</a:t>
            </a:r>
          </a:p>
        </p:txBody>
      </p:sp>
    </p:spTree>
    <p:extLst>
      <p:ext uri="{BB962C8B-B14F-4D97-AF65-F5344CB8AC3E}">
        <p14:creationId xmlns:p14="http://schemas.microsoft.com/office/powerpoint/2010/main" val="1500490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3BBAA19-AFB5-40B5-93A7-95CAE69EBB2C}"/>
              </a:ext>
            </a:extLst>
          </p:cNvPr>
          <p:cNvSpPr/>
          <p:nvPr/>
        </p:nvSpPr>
        <p:spPr>
          <a:xfrm>
            <a:off x="1" y="0"/>
            <a:ext cx="12192000" cy="8312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C000">
                    <a:lumMod val="60000"/>
                    <a:lumOff val="40000"/>
                  </a:srgbClr>
                </a:solidFill>
                <a:effectLst>
                  <a:outerShdw blurRad="38100" dist="38100" dir="2700000" algn="tl">
                    <a:srgbClr val="000000">
                      <a:alpha val="43137"/>
                    </a:srgbClr>
                  </a:outerShdw>
                </a:effectLst>
                <a:uLnTx/>
                <a:uFillTx/>
                <a:latin typeface="Arial Black" panose="020B0A04020102020204" pitchFamily="34" charset="0"/>
                <a:ea typeface="+mn-ea"/>
                <a:cs typeface="+mn-cs"/>
              </a:rPr>
              <a:t>JONAH’S ANGER</a:t>
            </a:r>
          </a:p>
        </p:txBody>
      </p:sp>
      <p:sp>
        <p:nvSpPr>
          <p:cNvPr id="4" name="Rectangle 3">
            <a:extLst>
              <a:ext uri="{FF2B5EF4-FFF2-40B4-BE49-F238E27FC236}">
                <a16:creationId xmlns:a16="http://schemas.microsoft.com/office/drawing/2014/main" id="{2BA42DFF-D0C7-427E-98BB-3A96D72E55AA}"/>
              </a:ext>
            </a:extLst>
          </p:cNvPr>
          <p:cNvSpPr/>
          <p:nvPr/>
        </p:nvSpPr>
        <p:spPr>
          <a:xfrm>
            <a:off x="0" y="843543"/>
            <a:ext cx="12192000" cy="501675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0" cap="none" spc="0" normalizeH="0" baseline="0" noProof="0" dirty="0">
                <a:ln>
                  <a:noFill/>
                </a:ln>
                <a:solidFill>
                  <a:prstClr val="black"/>
                </a:solidFill>
                <a:effectLst/>
                <a:uLnTx/>
                <a:uFillTx/>
                <a:latin typeface="Calibri" panose="020F0502020204030204"/>
                <a:ea typeface="+mn-ea"/>
                <a:cs typeface="+mn-cs"/>
              </a:rPr>
              <a:t>Then the Lord passed by in front of him and proclaimed, “The Lord, the Lord God, compassionate and gracious, slow to anger, and abounding in lovingkindness and truth; who keeps lovingkindness for thousands, who forgives iniquity, transgression and sin; yet He will by no means leave the guilty unpunished, visiting the iniquity of fathers on the children and on the grandchildren to the third and fourth generations.” </a:t>
            </a:r>
            <a:r>
              <a:rPr kumimoji="0" lang="en-US" sz="3600" b="1" i="1" u="none" strike="noStrike" kern="0" cap="none" spc="0" normalizeH="0" baseline="0" noProof="0" dirty="0">
                <a:ln>
                  <a:noFill/>
                </a:ln>
                <a:solidFill>
                  <a:srgbClr val="0070C0"/>
                </a:solidFill>
                <a:effectLst/>
                <a:uLnTx/>
                <a:uFillTx/>
                <a:latin typeface="Calibri" panose="020F0502020204030204"/>
                <a:ea typeface="+mn-ea"/>
                <a:cs typeface="+mn-cs"/>
              </a:rPr>
              <a:t>–Exodus 34:6-7</a:t>
            </a:r>
          </a:p>
        </p:txBody>
      </p:sp>
    </p:spTree>
    <p:extLst>
      <p:ext uri="{BB962C8B-B14F-4D97-AF65-F5344CB8AC3E}">
        <p14:creationId xmlns:p14="http://schemas.microsoft.com/office/powerpoint/2010/main" val="218678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12191999" cy="704808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mn-cs"/>
              </a:rPr>
              <a:t>“Is it not lawful for me to do what I wish with what is my own? Or is your eye envious because I am generous?”</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alibri" panose="020F0502020204030204"/>
                <a:ea typeface="+mn-ea"/>
                <a:cs typeface="+mn-cs"/>
              </a:rPr>
              <a:t>–</a:t>
            </a:r>
            <a:r>
              <a:rPr kumimoji="0" lang="en-US" sz="3200" b="1" i="1" u="sng"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alibri" panose="020F0502020204030204"/>
                <a:ea typeface="+mn-ea"/>
                <a:cs typeface="+mn-cs"/>
              </a:rPr>
              <a:t>Matthew 20:15</a:t>
            </a:r>
            <a:endParaRPr kumimoji="0" lang="en-US" sz="3200" b="1" i="1"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alibri" panose="020F0502020204030204"/>
              <a:ea typeface="+mn-ea"/>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0733" y="117516"/>
            <a:ext cx="7527480" cy="50086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2350733" y="215839"/>
            <a:ext cx="5238614"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Parable of the Laborer's in the Vineyard</a:t>
            </a:r>
          </a:p>
        </p:txBody>
      </p:sp>
    </p:spTree>
    <p:extLst>
      <p:ext uri="{BB962C8B-B14F-4D97-AF65-F5344CB8AC3E}">
        <p14:creationId xmlns:p14="http://schemas.microsoft.com/office/powerpoint/2010/main" val="189240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3" end="13"/>
                                            </p:txEl>
                                          </p:spTgt>
                                        </p:tgtEl>
                                        <p:attrNameLst>
                                          <p:attrName>style.visibility</p:attrName>
                                        </p:attrNameLst>
                                      </p:cBhvr>
                                      <p:to>
                                        <p:strVal val="visible"/>
                                      </p:to>
                                    </p:set>
                                    <p:animEffect transition="in" filter="fade">
                                      <p:cBhvr>
                                        <p:cTn id="7" dur="500"/>
                                        <p:tgtEl>
                                          <p:spTgt spid="2">
                                            <p:txEl>
                                              <p:pRg st="13" end="1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4" end="14"/>
                                            </p:txEl>
                                          </p:spTgt>
                                        </p:tgtEl>
                                        <p:attrNameLst>
                                          <p:attrName>style.visibility</p:attrName>
                                        </p:attrNameLst>
                                      </p:cBhvr>
                                      <p:to>
                                        <p:strVal val="visible"/>
                                      </p:to>
                                    </p:set>
                                    <p:animEffect transition="in" filter="fade">
                                      <p:cBhvr>
                                        <p:cTn id="10" dur="5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12192000" cy="1754326"/>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The Lord is not slow about His promise, as some count slowness, but is patient toward you, not wishing for any to perish but for all to come to repentance. </a:t>
            </a:r>
            <a:r>
              <a:rPr kumimoji="0" lang="en-US" sz="3600" b="1" i="0" u="none" strike="noStrike" kern="1200" cap="none" spc="0" normalizeH="0" baseline="0" noProof="0" dirty="0">
                <a:ln>
                  <a:noFill/>
                </a:ln>
                <a:solidFill>
                  <a:srgbClr val="0070C0"/>
                </a:solidFill>
                <a:effectLst/>
                <a:uLnTx/>
                <a:uFillTx/>
                <a:latin typeface="Calibri" panose="020F0502020204030204"/>
                <a:ea typeface="+mn-ea"/>
                <a:cs typeface="+mn-cs"/>
              </a:rPr>
              <a:t>–</a:t>
            </a:r>
            <a:r>
              <a:rPr kumimoji="0" lang="en-US" sz="3600" b="1" i="1" u="none" strike="noStrike" kern="1200" cap="none" spc="0" normalizeH="0" baseline="0" noProof="0" dirty="0">
                <a:ln>
                  <a:noFill/>
                </a:ln>
                <a:solidFill>
                  <a:srgbClr val="0070C0"/>
                </a:solidFill>
                <a:effectLst/>
                <a:uLnTx/>
                <a:uFillTx/>
                <a:latin typeface="Calibri" panose="020F0502020204030204"/>
                <a:ea typeface="+mn-ea"/>
                <a:cs typeface="+mn-cs"/>
              </a:rPr>
              <a:t>2 Peter 3:9</a:t>
            </a:r>
          </a:p>
        </p:txBody>
      </p:sp>
      <p:sp>
        <p:nvSpPr>
          <p:cNvPr id="5" name="TextBox 4">
            <a:extLst>
              <a:ext uri="{FF2B5EF4-FFF2-40B4-BE49-F238E27FC236}">
                <a16:creationId xmlns:a16="http://schemas.microsoft.com/office/drawing/2014/main" id="{DBA3A2B4-1836-2072-545A-3A89024B6670}"/>
              </a:ext>
            </a:extLst>
          </p:cNvPr>
          <p:cNvSpPr txBox="1"/>
          <p:nvPr/>
        </p:nvSpPr>
        <p:spPr>
          <a:xfrm>
            <a:off x="0" y="2292935"/>
            <a:ext cx="12192000" cy="707886"/>
          </a:xfrm>
          <a:prstGeom prst="rect">
            <a:avLst/>
          </a:prstGeom>
          <a:solidFill>
            <a:schemeClr val="tx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prstClr val="white"/>
                </a:solidFill>
                <a:effectLst/>
                <a:uLnTx/>
                <a:uFillTx/>
                <a:latin typeface="Calibri" panose="020F0502020204030204"/>
                <a:ea typeface="+mn-ea"/>
                <a:cs typeface="+mn-cs"/>
              </a:rPr>
              <a:t>The Lord said, </a:t>
            </a:r>
            <a:r>
              <a:rPr kumimoji="0" lang="en-US" sz="4000" b="1" i="1" u="none" strike="noStrike" kern="0" cap="none" spc="0" normalizeH="0" baseline="0" noProof="0" dirty="0">
                <a:ln>
                  <a:noFill/>
                </a:ln>
                <a:solidFill>
                  <a:srgbClr val="FFD966"/>
                </a:solidFill>
                <a:effectLst/>
                <a:uLnTx/>
                <a:uFillTx/>
                <a:latin typeface="Calibri" panose="020F0502020204030204"/>
                <a:ea typeface="+mn-ea"/>
                <a:cs typeface="+mn-cs"/>
              </a:rPr>
              <a:t>“Do you have good reason to be angry?”</a:t>
            </a:r>
            <a:endParaRPr kumimoji="0" lang="en-US" sz="3600" b="1" i="1" u="none" strike="noStrike" kern="0" cap="none" spc="0" normalizeH="0" baseline="0" noProof="0" dirty="0">
              <a:ln>
                <a:noFill/>
              </a:ln>
              <a:solidFill>
                <a:srgbClr val="FFD966"/>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375587E-003A-BF65-74A9-700C270BC9E9}"/>
              </a:ext>
            </a:extLst>
          </p:cNvPr>
          <p:cNvSpPr txBox="1"/>
          <p:nvPr/>
        </p:nvSpPr>
        <p:spPr>
          <a:xfrm>
            <a:off x="0" y="3000821"/>
            <a:ext cx="12192000" cy="1754326"/>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white"/>
                </a:solidFill>
                <a:effectLst/>
                <a:uLnTx/>
                <a:uFillTx/>
                <a:latin typeface="Calibri" panose="020F0502020204030204"/>
                <a:ea typeface="+mn-ea"/>
                <a:cs typeface="+mn-cs"/>
              </a:rPr>
              <a:t>Then </a:t>
            </a:r>
            <a:r>
              <a:rPr kumimoji="0" lang="en-US" sz="3600" b="1" i="0" u="sng" strike="noStrike" kern="0" cap="none" spc="0" normalizeH="0" baseline="0" noProof="0" dirty="0">
                <a:ln>
                  <a:noFill/>
                </a:ln>
                <a:solidFill>
                  <a:prstClr val="white"/>
                </a:solidFill>
                <a:effectLst/>
                <a:uLnTx/>
                <a:uFillTx/>
                <a:latin typeface="Calibri" panose="020F0502020204030204"/>
                <a:ea typeface="+mn-ea"/>
                <a:cs typeface="+mn-cs"/>
              </a:rPr>
              <a:t>Jonah went out from the city and sat east of it</a:t>
            </a:r>
            <a:r>
              <a:rPr kumimoji="0" lang="en-US" sz="3600" b="1" i="0" u="none" strike="noStrike" kern="0" cap="none" spc="0" normalizeH="0" baseline="0" noProof="0" dirty="0">
                <a:ln>
                  <a:noFill/>
                </a:ln>
                <a:solidFill>
                  <a:prstClr val="white"/>
                </a:solidFill>
                <a:effectLst/>
                <a:uLnTx/>
                <a:uFillTx/>
                <a:latin typeface="Calibri" panose="020F0502020204030204"/>
                <a:ea typeface="+mn-ea"/>
                <a:cs typeface="+mn-cs"/>
              </a:rPr>
              <a:t>. There he made a shelter for himself and sat under it in the shade </a:t>
            </a:r>
            <a:r>
              <a:rPr kumimoji="0" lang="en-US" sz="3600" b="1" i="0" u="sng" strike="noStrike" kern="0" cap="none" spc="0" normalizeH="0" baseline="0" noProof="0" dirty="0">
                <a:ln>
                  <a:noFill/>
                </a:ln>
                <a:solidFill>
                  <a:prstClr val="white"/>
                </a:solidFill>
                <a:effectLst/>
                <a:uLnTx/>
                <a:uFillTx/>
                <a:latin typeface="Calibri" panose="020F0502020204030204"/>
                <a:ea typeface="+mn-ea"/>
                <a:cs typeface="+mn-cs"/>
              </a:rPr>
              <a:t>until he could see what would happen in the city</a:t>
            </a:r>
            <a:r>
              <a:rPr kumimoji="0" lang="en-US" sz="3600" b="1" i="0" u="none" strike="noStrike" kern="0" cap="none" spc="0" normalizeH="0" baseline="0" noProof="0" dirty="0">
                <a:ln>
                  <a:noFill/>
                </a:ln>
                <a:solidFill>
                  <a:prstClr val="white"/>
                </a:solidFill>
                <a:effectLst/>
                <a:uLnTx/>
                <a:uFillTx/>
                <a:latin typeface="Calibri" panose="020F0502020204030204"/>
                <a:ea typeface="+mn-ea"/>
                <a:cs typeface="+mn-cs"/>
              </a:rPr>
              <a:t>. </a:t>
            </a:r>
            <a:r>
              <a:rPr kumimoji="0" lang="en-US" sz="2800" b="0" i="1" u="none" strike="noStrike" kern="0" cap="none" spc="0" normalizeH="0" baseline="0" noProof="0" dirty="0">
                <a:ln>
                  <a:noFill/>
                </a:ln>
                <a:solidFill>
                  <a:prstClr val="white"/>
                </a:solidFill>
                <a:effectLst/>
                <a:uLnTx/>
                <a:uFillTx/>
                <a:latin typeface="Calibri" panose="020F0502020204030204"/>
                <a:ea typeface="+mn-ea"/>
                <a:cs typeface="+mn-cs"/>
              </a:rPr>
              <a:t>(v.4, 5)</a:t>
            </a:r>
            <a:endParaRPr kumimoji="0" lang="en-US" sz="3600" b="0" i="1" u="none" strike="noStrike" kern="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3045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3BBAA19-AFB5-40B5-93A7-95CAE69EBB2C}"/>
              </a:ext>
            </a:extLst>
          </p:cNvPr>
          <p:cNvSpPr/>
          <p:nvPr/>
        </p:nvSpPr>
        <p:spPr>
          <a:xfrm>
            <a:off x="1" y="0"/>
            <a:ext cx="12192000" cy="8312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C000">
                    <a:lumMod val="60000"/>
                    <a:lumOff val="40000"/>
                  </a:srgbClr>
                </a:solidFill>
                <a:effectLst>
                  <a:outerShdw blurRad="38100" dist="38100" dir="2700000" algn="tl">
                    <a:srgbClr val="000000">
                      <a:alpha val="43137"/>
                    </a:srgbClr>
                  </a:outerShdw>
                </a:effectLst>
                <a:uLnTx/>
                <a:uFillTx/>
                <a:latin typeface="Arial Black" panose="020B0A04020102020204" pitchFamily="34" charset="0"/>
                <a:ea typeface="+mn-ea"/>
                <a:cs typeface="+mn-cs"/>
              </a:rPr>
              <a:t>JONAH’S COMFORT (4:6-9)</a:t>
            </a:r>
          </a:p>
        </p:txBody>
      </p:sp>
      <p:sp>
        <p:nvSpPr>
          <p:cNvPr id="4" name="Rectangle 3">
            <a:extLst>
              <a:ext uri="{FF2B5EF4-FFF2-40B4-BE49-F238E27FC236}">
                <a16:creationId xmlns:a16="http://schemas.microsoft.com/office/drawing/2014/main" id="{2BA42DFF-D0C7-427E-98BB-3A96D72E55AA}"/>
              </a:ext>
            </a:extLst>
          </p:cNvPr>
          <p:cNvSpPr/>
          <p:nvPr/>
        </p:nvSpPr>
        <p:spPr>
          <a:xfrm>
            <a:off x="0" y="794383"/>
            <a:ext cx="12192000"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0" cap="none" spc="0" normalizeH="0" baseline="0" noProof="0" dirty="0">
                <a:ln>
                  <a:noFill/>
                </a:ln>
                <a:solidFill>
                  <a:prstClr val="black"/>
                </a:solidFill>
                <a:effectLst/>
                <a:uLnTx/>
                <a:uFillTx/>
                <a:latin typeface="Calibri" panose="020F0502020204030204"/>
                <a:ea typeface="+mn-ea"/>
                <a:cs typeface="+mn-cs"/>
              </a:rPr>
              <a:t> So the Lord God appointed a plant and it grew up over Jonah to be a </a:t>
            </a:r>
            <a:r>
              <a:rPr kumimoji="0" lang="en-US" sz="3600" b="1" i="1" u="sng" strike="noStrike" kern="0" cap="none" spc="0" normalizeH="0" baseline="0" noProof="0" dirty="0">
                <a:ln>
                  <a:noFill/>
                </a:ln>
                <a:solidFill>
                  <a:srgbClr val="C00000"/>
                </a:solidFill>
                <a:effectLst/>
                <a:uLnTx/>
                <a:uFillTx/>
                <a:latin typeface="Calibri" panose="020F0502020204030204"/>
                <a:ea typeface="+mn-ea"/>
                <a:cs typeface="+mn-cs"/>
              </a:rPr>
              <a:t>shade over his head to deliver him from his discomfort</a:t>
            </a:r>
            <a:r>
              <a:rPr kumimoji="0" lang="en-US" sz="3600" b="1" i="1" u="none" strike="noStrike" kern="0" cap="none" spc="0" normalizeH="0" baseline="0" noProof="0" dirty="0">
                <a:ln>
                  <a:noFill/>
                </a:ln>
                <a:solidFill>
                  <a:prstClr val="black"/>
                </a:solidFill>
                <a:effectLst/>
                <a:uLnTx/>
                <a:uFillTx/>
                <a:latin typeface="Calibri" panose="020F0502020204030204"/>
                <a:ea typeface="+mn-ea"/>
                <a:cs typeface="+mn-cs"/>
              </a:rPr>
              <a:t>. And </a:t>
            </a:r>
            <a:r>
              <a:rPr kumimoji="0" lang="en-US" sz="3600" b="1" i="1" u="sng" strike="noStrike" kern="0" cap="none" spc="0" normalizeH="0" baseline="0" noProof="0" dirty="0">
                <a:ln>
                  <a:noFill/>
                </a:ln>
                <a:solidFill>
                  <a:srgbClr val="C00000"/>
                </a:solidFill>
                <a:effectLst/>
                <a:uLnTx/>
                <a:uFillTx/>
                <a:latin typeface="Calibri" panose="020F0502020204030204"/>
                <a:ea typeface="+mn-ea"/>
                <a:cs typeface="+mn-cs"/>
              </a:rPr>
              <a:t>Jonah was extremely happy</a:t>
            </a:r>
            <a:r>
              <a:rPr kumimoji="0" lang="en-US" sz="3600" b="1" i="1" u="none" strike="noStrike" kern="0" cap="none" spc="0" normalizeH="0" baseline="0" noProof="0" dirty="0">
                <a:ln>
                  <a:noFill/>
                </a:ln>
                <a:solidFill>
                  <a:prstClr val="black"/>
                </a:solidFill>
                <a:effectLst/>
                <a:uLnTx/>
                <a:uFillTx/>
                <a:latin typeface="Calibri" panose="020F0502020204030204"/>
                <a:ea typeface="+mn-ea"/>
                <a:cs typeface="+mn-cs"/>
              </a:rPr>
              <a:t> about the plant. But God appointed a worm when dawn came the next day and it attacked the plant and it withered. When the sun came up God appointed a scorching east wind, and the sun beat down on Jonah’s head so that </a:t>
            </a:r>
            <a:r>
              <a:rPr kumimoji="0" lang="en-US" sz="3600" b="1" i="1" u="sng" strike="noStrike" kern="0" cap="none" spc="0" normalizeH="0" baseline="0" noProof="0" dirty="0">
                <a:ln>
                  <a:noFill/>
                </a:ln>
                <a:solidFill>
                  <a:srgbClr val="C00000"/>
                </a:solidFill>
                <a:effectLst/>
                <a:uLnTx/>
                <a:uFillTx/>
                <a:latin typeface="Calibri" panose="020F0502020204030204"/>
                <a:ea typeface="+mn-ea"/>
                <a:cs typeface="+mn-cs"/>
              </a:rPr>
              <a:t>he became faint and begged</a:t>
            </a:r>
            <a:r>
              <a:rPr kumimoji="0" lang="en-US" sz="3600" b="1" i="1" u="none" strike="noStrike" kern="0" cap="none" spc="0" normalizeH="0" baseline="0" noProof="0" dirty="0">
                <a:ln>
                  <a:noFill/>
                </a:ln>
                <a:solidFill>
                  <a:prstClr val="black"/>
                </a:solidFill>
                <a:effectLst/>
                <a:uLnTx/>
                <a:uFillTx/>
                <a:latin typeface="Calibri" panose="020F0502020204030204"/>
                <a:ea typeface="+mn-ea"/>
                <a:cs typeface="+mn-cs"/>
              </a:rPr>
              <a:t> with all his soul to die, saying, </a:t>
            </a:r>
            <a:r>
              <a:rPr kumimoji="0" lang="en-US" sz="3600" b="1" i="1" u="none" strike="noStrike" kern="0" cap="none" spc="0" normalizeH="0" baseline="0" noProof="0" dirty="0">
                <a:ln>
                  <a:noFill/>
                </a:ln>
                <a:solidFill>
                  <a:srgbClr val="C00000"/>
                </a:solidFill>
                <a:effectLst/>
                <a:uLnTx/>
                <a:uFillTx/>
                <a:latin typeface="Calibri" panose="020F0502020204030204"/>
                <a:ea typeface="+mn-ea"/>
                <a:cs typeface="+mn-cs"/>
              </a:rPr>
              <a:t>“Death is better to me than life.”</a:t>
            </a:r>
            <a:r>
              <a:rPr kumimoji="0" lang="en-US" sz="3600" b="1" i="1" u="none" strike="noStrike" kern="0" cap="none" spc="0" normalizeH="0" baseline="0" noProof="0" dirty="0">
                <a:ln>
                  <a:noFill/>
                </a:ln>
                <a:solidFill>
                  <a:prstClr val="black"/>
                </a:solidFill>
                <a:effectLst/>
                <a:uLnTx/>
                <a:uFillTx/>
                <a:latin typeface="Calibri" panose="020F0502020204030204"/>
                <a:ea typeface="+mn-ea"/>
                <a:cs typeface="+mn-cs"/>
              </a:rPr>
              <a:t> Then God said to Jonah, “</a:t>
            </a:r>
            <a:r>
              <a:rPr kumimoji="0" lang="en-US" sz="3600" b="1" i="1" u="sng" strike="noStrike" kern="0" cap="none" spc="0" normalizeH="0" baseline="0" noProof="0" dirty="0">
                <a:ln>
                  <a:noFill/>
                </a:ln>
                <a:solidFill>
                  <a:prstClr val="black"/>
                </a:solidFill>
                <a:effectLst/>
                <a:uLnTx/>
                <a:uFillTx/>
                <a:latin typeface="Calibri" panose="020F0502020204030204"/>
                <a:ea typeface="+mn-ea"/>
                <a:cs typeface="+mn-cs"/>
              </a:rPr>
              <a:t>Do you have good reason to be angry about the plant</a:t>
            </a:r>
            <a:r>
              <a:rPr kumimoji="0" lang="en-US" sz="3600" b="1" i="1" u="none" strike="noStrike" kern="0" cap="none" spc="0" normalizeH="0" baseline="0" noProof="0" dirty="0">
                <a:ln>
                  <a:noFill/>
                </a:ln>
                <a:solidFill>
                  <a:prstClr val="black"/>
                </a:solidFill>
                <a:effectLst/>
                <a:uLnTx/>
                <a:uFillTx/>
                <a:latin typeface="Calibri" panose="020F0502020204030204"/>
                <a:ea typeface="+mn-ea"/>
                <a:cs typeface="+mn-cs"/>
              </a:rPr>
              <a:t>?” And he said, “</a:t>
            </a:r>
            <a:r>
              <a:rPr kumimoji="0" lang="en-US" sz="3600" b="1" i="1" u="sng" strike="noStrike" kern="0" cap="none" spc="0" normalizeH="0" baseline="0" noProof="0" dirty="0">
                <a:ln>
                  <a:noFill/>
                </a:ln>
                <a:solidFill>
                  <a:prstClr val="black"/>
                </a:solidFill>
                <a:effectLst/>
                <a:uLnTx/>
                <a:uFillTx/>
                <a:latin typeface="Calibri" panose="020F0502020204030204"/>
                <a:ea typeface="+mn-ea"/>
                <a:cs typeface="+mn-cs"/>
              </a:rPr>
              <a:t>I have good reason to be angry, even to death</a:t>
            </a:r>
            <a:r>
              <a:rPr kumimoji="0" lang="en-US" sz="3600" b="1" i="1"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en-US" sz="3200" b="1" i="1" u="none" strike="noStrike" kern="0" cap="none" spc="0" normalizeH="0" baseline="0" noProof="0" dirty="0">
                <a:ln>
                  <a:noFill/>
                </a:ln>
                <a:solidFill>
                  <a:srgbClr val="0070C0"/>
                </a:solidFill>
                <a:effectLst/>
                <a:uLnTx/>
                <a:uFillTx/>
                <a:latin typeface="Calibri" panose="020F0502020204030204"/>
                <a:ea typeface="+mn-ea"/>
                <a:cs typeface="+mn-cs"/>
              </a:rPr>
              <a:t>vv.6-9</a:t>
            </a:r>
          </a:p>
        </p:txBody>
      </p:sp>
    </p:spTree>
    <p:extLst>
      <p:ext uri="{BB962C8B-B14F-4D97-AF65-F5344CB8AC3E}">
        <p14:creationId xmlns:p14="http://schemas.microsoft.com/office/powerpoint/2010/main" val="1648708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3BBAA19-AFB5-40B5-93A7-95CAE69EBB2C}"/>
              </a:ext>
            </a:extLst>
          </p:cNvPr>
          <p:cNvSpPr/>
          <p:nvPr/>
        </p:nvSpPr>
        <p:spPr>
          <a:xfrm>
            <a:off x="1" y="0"/>
            <a:ext cx="12192000" cy="8312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D966"/>
                </a:solidFill>
                <a:effectLst>
                  <a:outerShdw blurRad="38100" dist="38100" dir="2700000" algn="tl">
                    <a:srgbClr val="000000">
                      <a:alpha val="43137"/>
                    </a:srgbClr>
                  </a:outerShdw>
                </a:effectLst>
                <a:uLnTx/>
                <a:uFillTx/>
                <a:latin typeface="Arial Black" panose="020B0A04020102020204" pitchFamily="34" charset="0"/>
                <a:ea typeface="+mn-ea"/>
                <a:cs typeface="+mn-cs"/>
              </a:rPr>
              <a:t>JONAH’S</a:t>
            </a:r>
            <a:r>
              <a:rPr kumimoji="0" lang="en-US" sz="4800" b="1" i="0" u="none" strike="noStrike" kern="1200" cap="none" spc="0" normalizeH="0" baseline="0" noProof="0" dirty="0">
                <a:ln>
                  <a:noFill/>
                </a:ln>
                <a:solidFill>
                  <a:srgbClr val="FFC000">
                    <a:lumMod val="60000"/>
                    <a:lumOff val="40000"/>
                  </a:srgbClr>
                </a:solidFill>
                <a:effectLst>
                  <a:outerShdw blurRad="38100" dist="38100" dir="2700000" algn="tl">
                    <a:srgbClr val="000000">
                      <a:alpha val="43137"/>
                    </a:srgbClr>
                  </a:outerShdw>
                </a:effectLst>
                <a:uLnTx/>
                <a:uFillTx/>
                <a:latin typeface="Arial Black" panose="020B0A04020102020204" pitchFamily="34" charset="0"/>
                <a:ea typeface="+mn-ea"/>
                <a:cs typeface="+mn-cs"/>
              </a:rPr>
              <a:t> COMFORT (4:6-9)</a:t>
            </a:r>
          </a:p>
        </p:txBody>
      </p:sp>
      <p:sp>
        <p:nvSpPr>
          <p:cNvPr id="4" name="Rectangle 3">
            <a:extLst>
              <a:ext uri="{FF2B5EF4-FFF2-40B4-BE49-F238E27FC236}">
                <a16:creationId xmlns:a16="http://schemas.microsoft.com/office/drawing/2014/main" id="{2BA42DFF-D0C7-427E-98BB-3A96D72E55AA}"/>
              </a:ext>
            </a:extLst>
          </p:cNvPr>
          <p:cNvSpPr/>
          <p:nvPr/>
        </p:nvSpPr>
        <p:spPr>
          <a:xfrm>
            <a:off x="0" y="794383"/>
            <a:ext cx="12192000"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0" cap="none" spc="0" normalizeH="0" baseline="0" noProof="0" dirty="0">
                <a:ln>
                  <a:noFill/>
                </a:ln>
                <a:solidFill>
                  <a:prstClr val="black"/>
                </a:solidFill>
                <a:effectLst/>
                <a:uLnTx/>
                <a:uFillTx/>
                <a:latin typeface="Calibri" panose="020F0502020204030204"/>
                <a:ea typeface="+mn-ea"/>
                <a:cs typeface="+mn-cs"/>
              </a:rPr>
              <a:t> So the Lord God appointed a plant and it grew up over Jonah to be a </a:t>
            </a:r>
            <a:r>
              <a:rPr kumimoji="0" lang="en-US" sz="3600" b="1" i="1" u="sng" strike="noStrike" kern="0" cap="none" spc="0" normalizeH="0" baseline="0" noProof="0" dirty="0">
                <a:ln>
                  <a:noFill/>
                </a:ln>
                <a:solidFill>
                  <a:srgbClr val="C00000"/>
                </a:solidFill>
                <a:effectLst/>
                <a:uLnTx/>
                <a:uFillTx/>
                <a:latin typeface="Calibri" panose="020F0502020204030204"/>
                <a:ea typeface="+mn-ea"/>
                <a:cs typeface="+mn-cs"/>
              </a:rPr>
              <a:t>shade over his head to deliver him from his discomfort</a:t>
            </a:r>
            <a:r>
              <a:rPr kumimoji="0" lang="en-US" sz="3600" b="1" i="1" u="none" strike="noStrike" kern="0" cap="none" spc="0" normalizeH="0" baseline="0" noProof="0" dirty="0">
                <a:ln>
                  <a:noFill/>
                </a:ln>
                <a:solidFill>
                  <a:prstClr val="black"/>
                </a:solidFill>
                <a:effectLst/>
                <a:uLnTx/>
                <a:uFillTx/>
                <a:latin typeface="Calibri" panose="020F0502020204030204"/>
                <a:ea typeface="+mn-ea"/>
                <a:cs typeface="+mn-cs"/>
              </a:rPr>
              <a:t>. And </a:t>
            </a:r>
            <a:r>
              <a:rPr kumimoji="0" lang="en-US" sz="3600" b="1" i="1" u="sng" strike="noStrike" kern="0" cap="none" spc="0" normalizeH="0" baseline="0" noProof="0" dirty="0">
                <a:ln>
                  <a:noFill/>
                </a:ln>
                <a:solidFill>
                  <a:srgbClr val="C00000"/>
                </a:solidFill>
                <a:effectLst/>
                <a:uLnTx/>
                <a:uFillTx/>
                <a:latin typeface="Calibri" panose="020F0502020204030204"/>
                <a:ea typeface="+mn-ea"/>
                <a:cs typeface="+mn-cs"/>
              </a:rPr>
              <a:t>Jonah was extremely happy</a:t>
            </a:r>
            <a:r>
              <a:rPr kumimoji="0" lang="en-US" sz="3600" b="1" i="1" u="none" strike="noStrike" kern="0" cap="none" spc="0" normalizeH="0" baseline="0" noProof="0" dirty="0">
                <a:ln>
                  <a:noFill/>
                </a:ln>
                <a:solidFill>
                  <a:prstClr val="black"/>
                </a:solidFill>
                <a:effectLst/>
                <a:uLnTx/>
                <a:uFillTx/>
                <a:latin typeface="Calibri" panose="020F0502020204030204"/>
                <a:ea typeface="+mn-ea"/>
                <a:cs typeface="+mn-cs"/>
              </a:rPr>
              <a:t> about the plant. But God appointed a worm when dawn came the next day and it attacked the plant and it withered. When the sun came up God appointed a scorching east wind, and the sun beat down on Jonah’s head so that </a:t>
            </a:r>
            <a:r>
              <a:rPr kumimoji="0" lang="en-US" sz="3600" b="1" i="1" u="sng" strike="noStrike" kern="0" cap="none" spc="0" normalizeH="0" baseline="0" noProof="0" dirty="0">
                <a:ln>
                  <a:noFill/>
                </a:ln>
                <a:solidFill>
                  <a:srgbClr val="C00000"/>
                </a:solidFill>
                <a:effectLst/>
                <a:uLnTx/>
                <a:uFillTx/>
                <a:latin typeface="Calibri" panose="020F0502020204030204"/>
                <a:ea typeface="+mn-ea"/>
                <a:cs typeface="+mn-cs"/>
              </a:rPr>
              <a:t>he became faint and begged</a:t>
            </a:r>
            <a:r>
              <a:rPr kumimoji="0" lang="en-US" sz="3600" b="1" i="1" u="none" strike="noStrike" kern="0" cap="none" spc="0" normalizeH="0" baseline="0" noProof="0" dirty="0">
                <a:ln>
                  <a:noFill/>
                </a:ln>
                <a:solidFill>
                  <a:prstClr val="black"/>
                </a:solidFill>
                <a:effectLst/>
                <a:uLnTx/>
                <a:uFillTx/>
                <a:latin typeface="Calibri" panose="020F0502020204030204"/>
                <a:ea typeface="+mn-ea"/>
                <a:cs typeface="+mn-cs"/>
              </a:rPr>
              <a:t> with all his soul to die, saying, </a:t>
            </a:r>
            <a:r>
              <a:rPr kumimoji="0" lang="en-US" sz="3600" b="1" i="1" u="none" strike="noStrike" kern="0" cap="none" spc="0" normalizeH="0" baseline="0" noProof="0" dirty="0">
                <a:ln>
                  <a:noFill/>
                </a:ln>
                <a:solidFill>
                  <a:srgbClr val="C00000"/>
                </a:solidFill>
                <a:effectLst/>
                <a:uLnTx/>
                <a:uFillTx/>
                <a:latin typeface="Calibri" panose="020F0502020204030204"/>
                <a:ea typeface="+mn-ea"/>
                <a:cs typeface="+mn-cs"/>
              </a:rPr>
              <a:t>“Death is better to me than life.”</a:t>
            </a:r>
            <a:r>
              <a:rPr kumimoji="0" lang="en-US" sz="3600" b="1" i="1"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en-US" sz="3600" b="1" i="1" u="none" strike="noStrike" kern="0" cap="none" spc="0" normalizeH="0" baseline="0" noProof="0" dirty="0">
                <a:ln>
                  <a:noFill/>
                </a:ln>
                <a:solidFill>
                  <a:prstClr val="black"/>
                </a:solidFill>
                <a:effectLst/>
                <a:highlight>
                  <a:srgbClr val="FFFF00"/>
                </a:highlight>
                <a:uLnTx/>
                <a:uFillTx/>
                <a:latin typeface="Calibri" panose="020F0502020204030204"/>
                <a:ea typeface="+mn-ea"/>
                <a:cs typeface="+mn-cs"/>
              </a:rPr>
              <a:t>Then God said to Jonah, “</a:t>
            </a:r>
            <a:r>
              <a:rPr kumimoji="0" lang="en-US" sz="3600" b="1" i="1" u="sng" strike="noStrike" kern="0" cap="none" spc="0" normalizeH="0" baseline="0" noProof="0" dirty="0">
                <a:ln>
                  <a:noFill/>
                </a:ln>
                <a:solidFill>
                  <a:prstClr val="black"/>
                </a:solidFill>
                <a:effectLst/>
                <a:highlight>
                  <a:srgbClr val="FFFF00"/>
                </a:highlight>
                <a:uLnTx/>
                <a:uFillTx/>
                <a:latin typeface="Calibri" panose="020F0502020204030204"/>
                <a:ea typeface="+mn-ea"/>
                <a:cs typeface="+mn-cs"/>
              </a:rPr>
              <a:t>Do you have good reason to be angry about the plant</a:t>
            </a:r>
            <a:r>
              <a:rPr kumimoji="0" lang="en-US" sz="3600" b="1" i="1" u="none" strike="noStrike" kern="0" cap="none" spc="0" normalizeH="0" baseline="0" noProof="0" dirty="0">
                <a:ln>
                  <a:noFill/>
                </a:ln>
                <a:solidFill>
                  <a:prstClr val="black"/>
                </a:solidFill>
                <a:effectLst/>
                <a:highlight>
                  <a:srgbClr val="FFFF00"/>
                </a:highlight>
                <a:uLnTx/>
                <a:uFillTx/>
                <a:latin typeface="Calibri" panose="020F0502020204030204"/>
                <a:ea typeface="+mn-ea"/>
                <a:cs typeface="+mn-cs"/>
              </a:rPr>
              <a:t>?” And he said, “</a:t>
            </a:r>
            <a:r>
              <a:rPr kumimoji="0" lang="en-US" sz="3600" b="1" i="1" u="sng" strike="noStrike" kern="0" cap="none" spc="0" normalizeH="0" baseline="0" noProof="0" dirty="0">
                <a:ln>
                  <a:noFill/>
                </a:ln>
                <a:solidFill>
                  <a:prstClr val="black"/>
                </a:solidFill>
                <a:effectLst/>
                <a:highlight>
                  <a:srgbClr val="FFFF00"/>
                </a:highlight>
                <a:uLnTx/>
                <a:uFillTx/>
                <a:latin typeface="Calibri" panose="020F0502020204030204"/>
                <a:ea typeface="+mn-ea"/>
                <a:cs typeface="+mn-cs"/>
              </a:rPr>
              <a:t>I have good reason to be angry, even to death</a:t>
            </a:r>
            <a:r>
              <a:rPr kumimoji="0" lang="en-US" sz="3600" b="1" i="1" u="none" strike="noStrike" kern="0" cap="none" spc="0" normalizeH="0" baseline="0" noProof="0" dirty="0">
                <a:ln>
                  <a:noFill/>
                </a:ln>
                <a:solidFill>
                  <a:prstClr val="black"/>
                </a:solidFill>
                <a:effectLst/>
                <a:highlight>
                  <a:srgbClr val="FFFF00"/>
                </a:highlight>
                <a:uLnTx/>
                <a:uFillTx/>
                <a:latin typeface="Calibri" panose="020F0502020204030204"/>
                <a:ea typeface="+mn-ea"/>
                <a:cs typeface="+mn-cs"/>
              </a:rPr>
              <a:t>.”</a:t>
            </a:r>
            <a:r>
              <a:rPr kumimoji="0" lang="en-US" sz="3600" b="1" i="1"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en-US" sz="3200" b="1" i="1" u="none" strike="noStrike" kern="0" cap="none" spc="0" normalizeH="0" baseline="0" noProof="0" dirty="0">
                <a:ln>
                  <a:noFill/>
                </a:ln>
                <a:solidFill>
                  <a:srgbClr val="0070C0"/>
                </a:solidFill>
                <a:effectLst/>
                <a:uLnTx/>
                <a:uFillTx/>
                <a:latin typeface="Calibri" panose="020F0502020204030204"/>
                <a:ea typeface="+mn-ea"/>
                <a:cs typeface="+mn-cs"/>
              </a:rPr>
              <a:t>vv.6-9</a:t>
            </a:r>
          </a:p>
        </p:txBody>
      </p:sp>
      <p:sp>
        <p:nvSpPr>
          <p:cNvPr id="2" name="TextBox 1">
            <a:extLst>
              <a:ext uri="{FF2B5EF4-FFF2-40B4-BE49-F238E27FC236}">
                <a16:creationId xmlns:a16="http://schemas.microsoft.com/office/drawing/2014/main" id="{6B6078A6-9D2D-DE4C-7BA1-CA5D721DD0AB}"/>
              </a:ext>
            </a:extLst>
          </p:cNvPr>
          <p:cNvSpPr txBox="1"/>
          <p:nvPr/>
        </p:nvSpPr>
        <p:spPr>
          <a:xfrm>
            <a:off x="0" y="831273"/>
            <a:ext cx="12192000" cy="6247864"/>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For you have </a:t>
            </a:r>
            <a:r>
              <a:rPr kumimoji="0" lang="en-US" sz="4000" b="1" i="1" u="none" strike="noStrike" kern="1200" cap="none" spc="0" normalizeH="0" baseline="0" noProof="0" dirty="0">
                <a:ln>
                  <a:noFill/>
                </a:ln>
                <a:solidFill>
                  <a:srgbClr val="FFD966"/>
                </a:solidFill>
                <a:effectLst>
                  <a:outerShdw blurRad="38100" dist="38100" dir="2700000" algn="tl">
                    <a:srgbClr val="000000">
                      <a:alpha val="43137"/>
                    </a:srgbClr>
                  </a:outerShdw>
                </a:effectLst>
                <a:uLnTx/>
                <a:uFillTx/>
                <a:latin typeface="Calibri" panose="020F0502020204030204"/>
                <a:ea typeface="+mn-ea"/>
                <a:cs typeface="+mn-cs"/>
              </a:rPr>
              <a:t>need of endurance</a:t>
            </a:r>
            <a:r>
              <a:rPr kumimoji="0" lang="en-US" sz="40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so that </a:t>
            </a:r>
            <a:r>
              <a:rPr kumimoji="0" lang="en-US" sz="4000" b="1" i="1"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when you have done the will of God</a:t>
            </a:r>
            <a:r>
              <a:rPr kumimoji="0" lang="en-US" sz="40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you </a:t>
            </a:r>
            <a:r>
              <a:rPr kumimoji="0" lang="en-US" sz="4000" b="1" i="1"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may receive</a:t>
            </a:r>
            <a:r>
              <a:rPr kumimoji="0" lang="en-US" sz="40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what was promised. –Hebrews 10:36</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97438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3BBAA19-AFB5-40B5-93A7-95CAE69EBB2C}"/>
              </a:ext>
            </a:extLst>
          </p:cNvPr>
          <p:cNvSpPr/>
          <p:nvPr/>
        </p:nvSpPr>
        <p:spPr>
          <a:xfrm>
            <a:off x="1" y="0"/>
            <a:ext cx="12192000" cy="8312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all" spc="0" normalizeH="0" baseline="0" noProof="0" dirty="0">
                <a:ln>
                  <a:noFill/>
                </a:ln>
                <a:solidFill>
                  <a:srgbClr val="FFC000">
                    <a:lumMod val="60000"/>
                    <a:lumOff val="40000"/>
                  </a:srgbClr>
                </a:solidFill>
                <a:effectLst>
                  <a:outerShdw blurRad="38100" dist="38100" dir="2700000" algn="tl">
                    <a:srgbClr val="000000">
                      <a:alpha val="43137"/>
                    </a:srgbClr>
                  </a:outerShdw>
                </a:effectLst>
                <a:uLnTx/>
                <a:uFillTx/>
                <a:latin typeface="Arial Black" panose="020B0A04020102020204" pitchFamily="34" charset="0"/>
                <a:ea typeface="+mn-ea"/>
                <a:cs typeface="+mn-cs"/>
              </a:rPr>
              <a:t>GOD’S Compassion</a:t>
            </a:r>
          </a:p>
        </p:txBody>
      </p:sp>
      <p:sp>
        <p:nvSpPr>
          <p:cNvPr id="4" name="Rectangle 3">
            <a:extLst>
              <a:ext uri="{FF2B5EF4-FFF2-40B4-BE49-F238E27FC236}">
                <a16:creationId xmlns:a16="http://schemas.microsoft.com/office/drawing/2014/main" id="{2BA42DFF-D0C7-427E-98BB-3A96D72E55AA}"/>
              </a:ext>
            </a:extLst>
          </p:cNvPr>
          <p:cNvSpPr/>
          <p:nvPr/>
        </p:nvSpPr>
        <p:spPr>
          <a:xfrm>
            <a:off x="0" y="843543"/>
            <a:ext cx="12192000" cy="397031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0" cap="none" spc="0" normalizeH="0" baseline="0" noProof="0" dirty="0">
                <a:ln>
                  <a:noFill/>
                </a:ln>
                <a:solidFill>
                  <a:prstClr val="black"/>
                </a:solidFill>
                <a:effectLst/>
                <a:uLnTx/>
                <a:uFillTx/>
                <a:latin typeface="Calibri" panose="020F0502020204030204"/>
                <a:ea typeface="+mn-ea"/>
                <a:cs typeface="+mn-cs"/>
              </a:rPr>
              <a:t>Then the Lord said, “</a:t>
            </a:r>
            <a:r>
              <a:rPr kumimoji="0" lang="en-US" sz="3600" b="1" i="1" u="sng" strike="noStrike" kern="0" cap="none" spc="0" normalizeH="0" baseline="0" noProof="0" dirty="0">
                <a:ln>
                  <a:noFill/>
                </a:ln>
                <a:solidFill>
                  <a:srgbClr val="C00000"/>
                </a:solidFill>
                <a:effectLst/>
                <a:uLnTx/>
                <a:uFillTx/>
                <a:latin typeface="Calibri" panose="020F0502020204030204"/>
                <a:ea typeface="+mn-ea"/>
                <a:cs typeface="+mn-cs"/>
              </a:rPr>
              <a:t>You had compassion on the plant</a:t>
            </a:r>
            <a:r>
              <a:rPr kumimoji="0" lang="en-US" sz="3600" b="1" i="1" u="none" strike="noStrike" kern="0" cap="none" spc="0" normalizeH="0" baseline="0" noProof="0" dirty="0">
                <a:ln>
                  <a:noFill/>
                </a:ln>
                <a:solidFill>
                  <a:prstClr val="black"/>
                </a:solidFill>
                <a:effectLst/>
                <a:uLnTx/>
                <a:uFillTx/>
                <a:latin typeface="Calibri" panose="020F0502020204030204"/>
                <a:ea typeface="+mn-ea"/>
                <a:cs typeface="+mn-cs"/>
              </a:rPr>
              <a:t> for which you did not work and which you did not cause to grow, which came up overnight and perished overnight. </a:t>
            </a:r>
            <a:r>
              <a:rPr kumimoji="0" lang="en-US" sz="3600" b="1" i="1" u="sng" strike="noStrike" kern="0" cap="none" spc="0" normalizeH="0" baseline="0" noProof="0" dirty="0">
                <a:ln>
                  <a:noFill/>
                </a:ln>
                <a:solidFill>
                  <a:srgbClr val="C00000"/>
                </a:solidFill>
                <a:effectLst/>
                <a:uLnTx/>
                <a:uFillTx/>
                <a:latin typeface="Calibri" panose="020F0502020204030204"/>
                <a:ea typeface="+mn-ea"/>
                <a:cs typeface="+mn-cs"/>
              </a:rPr>
              <a:t>Should I not have compassion on Nineveh</a:t>
            </a:r>
            <a:r>
              <a:rPr kumimoji="0" lang="en-US" sz="3600" b="1" i="1" u="none" strike="noStrike" kern="0" cap="none" spc="0" normalizeH="0" baseline="0" noProof="0" dirty="0">
                <a:ln>
                  <a:noFill/>
                </a:ln>
                <a:solidFill>
                  <a:prstClr val="black"/>
                </a:solidFill>
                <a:effectLst/>
                <a:uLnTx/>
                <a:uFillTx/>
                <a:latin typeface="Calibri" panose="020F0502020204030204"/>
                <a:ea typeface="+mn-ea"/>
                <a:cs typeface="+mn-cs"/>
              </a:rPr>
              <a:t>, the great city in which there are more than </a:t>
            </a:r>
            <a:r>
              <a:rPr kumimoji="0" lang="en-US" sz="3600" b="1" i="1" u="sng" strike="noStrike" kern="0" cap="none" spc="0" normalizeH="0" baseline="0" noProof="0" dirty="0">
                <a:ln>
                  <a:noFill/>
                </a:ln>
                <a:solidFill>
                  <a:prstClr val="black"/>
                </a:solidFill>
                <a:effectLst/>
                <a:uLnTx/>
                <a:uFillTx/>
                <a:latin typeface="Calibri" panose="020F0502020204030204"/>
                <a:ea typeface="+mn-ea"/>
                <a:cs typeface="+mn-cs"/>
              </a:rPr>
              <a:t>120,000 persons who do not know the difference between their right and left hand</a:t>
            </a:r>
            <a:r>
              <a:rPr kumimoji="0" lang="en-US" sz="3600" b="1" i="1" u="none" strike="noStrike" kern="0" cap="none" spc="0" normalizeH="0" baseline="0" noProof="0" dirty="0">
                <a:ln>
                  <a:noFill/>
                </a:ln>
                <a:solidFill>
                  <a:prstClr val="black"/>
                </a:solidFill>
                <a:effectLst/>
                <a:uLnTx/>
                <a:uFillTx/>
                <a:latin typeface="Calibri" panose="020F0502020204030204"/>
                <a:ea typeface="+mn-ea"/>
                <a:cs typeface="+mn-cs"/>
              </a:rPr>
              <a:t>, as well as many animals?”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0" cap="none" spc="0" normalizeH="0" baseline="0" noProof="0" dirty="0">
                <a:ln>
                  <a:noFill/>
                </a:ln>
                <a:solidFill>
                  <a:srgbClr val="0070C0"/>
                </a:solidFill>
                <a:effectLst/>
                <a:uLnTx/>
                <a:uFillTx/>
                <a:latin typeface="Calibri" panose="020F0502020204030204"/>
                <a:ea typeface="+mn-ea"/>
                <a:cs typeface="+mn-cs"/>
              </a:rPr>
              <a:t>vv.10-11</a:t>
            </a:r>
          </a:p>
        </p:txBody>
      </p:sp>
      <p:sp>
        <p:nvSpPr>
          <p:cNvPr id="2" name="TextBox 1">
            <a:extLst>
              <a:ext uri="{FF2B5EF4-FFF2-40B4-BE49-F238E27FC236}">
                <a16:creationId xmlns:a16="http://schemas.microsoft.com/office/drawing/2014/main" id="{02415920-C743-FE00-41D9-CC2146C19668}"/>
              </a:ext>
            </a:extLst>
          </p:cNvPr>
          <p:cNvSpPr txBox="1"/>
          <p:nvPr/>
        </p:nvSpPr>
        <p:spPr>
          <a:xfrm>
            <a:off x="0" y="5087700"/>
            <a:ext cx="12192000" cy="1446550"/>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D966"/>
                </a:solidFill>
                <a:effectLst/>
                <a:uLnTx/>
                <a:uFillTx/>
                <a:latin typeface="Calibri" panose="020F0502020204030204"/>
                <a:ea typeface="+mn-ea"/>
                <a:cs typeface="+mn-cs"/>
              </a:rPr>
              <a:t>God’s compassion </a:t>
            </a:r>
            <a:r>
              <a:rPr kumimoji="0" lang="en-US" sz="4400" b="1" i="1" u="none" strike="noStrike" kern="1200" cap="none" spc="0" normalizeH="0" baseline="0" noProof="0" dirty="0">
                <a:ln>
                  <a:noFill/>
                </a:ln>
                <a:solidFill>
                  <a:prstClr val="white"/>
                </a:solidFill>
                <a:effectLst/>
                <a:uLnTx/>
                <a:uFillTx/>
                <a:latin typeface="Calibri" panose="020F0502020204030204"/>
                <a:ea typeface="+mn-ea"/>
                <a:cs typeface="+mn-cs"/>
              </a:rPr>
              <a:t>must become </a:t>
            </a:r>
            <a:r>
              <a:rPr kumimoji="0" lang="en-US" sz="4400" b="1" i="0" u="none" strike="noStrike" kern="1200" cap="none" spc="0" normalizeH="0" baseline="0" noProof="0" dirty="0">
                <a:ln>
                  <a:noFill/>
                </a:ln>
                <a:solidFill>
                  <a:srgbClr val="FFD966"/>
                </a:solidFill>
                <a:effectLst/>
                <a:uLnTx/>
                <a:uFillTx/>
                <a:latin typeface="Calibri" panose="020F0502020204030204"/>
                <a:ea typeface="+mn-ea"/>
                <a:cs typeface="+mn-cs"/>
              </a:rPr>
              <a:t>our compassion</a:t>
            </a: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D966"/>
                </a:solidFill>
                <a:effectLst/>
                <a:uLnTx/>
                <a:uFillTx/>
                <a:latin typeface="Calibri" panose="020F0502020204030204"/>
                <a:ea typeface="+mn-ea"/>
                <a:cs typeface="+mn-cs"/>
              </a:rPr>
              <a:t>God’s mercy </a:t>
            </a:r>
            <a:r>
              <a:rPr kumimoji="0" lang="en-US" sz="4400" b="1" i="1" u="none" strike="noStrike" kern="1200" cap="none" spc="0" normalizeH="0" baseline="0" noProof="0" dirty="0">
                <a:ln>
                  <a:noFill/>
                </a:ln>
                <a:solidFill>
                  <a:prstClr val="white"/>
                </a:solidFill>
                <a:effectLst/>
                <a:uLnTx/>
                <a:uFillTx/>
                <a:latin typeface="Calibri" panose="020F0502020204030204"/>
                <a:ea typeface="+mn-ea"/>
                <a:cs typeface="+mn-cs"/>
              </a:rPr>
              <a:t>must become </a:t>
            </a:r>
            <a:r>
              <a:rPr kumimoji="0" lang="en-US" sz="4400" b="1" i="0" u="none" strike="noStrike" kern="1200" cap="none" spc="0" normalizeH="0" baseline="0" noProof="0" dirty="0">
                <a:ln>
                  <a:noFill/>
                </a:ln>
                <a:solidFill>
                  <a:srgbClr val="FFD966"/>
                </a:solidFill>
                <a:effectLst/>
                <a:uLnTx/>
                <a:uFillTx/>
                <a:latin typeface="Calibri" panose="020F0502020204030204"/>
                <a:ea typeface="+mn-ea"/>
                <a:cs typeface="+mn-cs"/>
              </a:rPr>
              <a:t>our mercy</a:t>
            </a: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2940816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841</Words>
  <Application>Microsoft Office PowerPoint</Application>
  <PresentationFormat>Widescreen</PresentationFormat>
  <Paragraphs>49</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Arial Black</vt:lpstr>
      <vt:lpstr>Calibri</vt:lpstr>
      <vt:lpstr>Calibri Light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&amp; DAWN BRENTON</dc:creator>
  <cp:lastModifiedBy>College View church of Christ</cp:lastModifiedBy>
  <cp:revision>1</cp:revision>
  <dcterms:created xsi:type="dcterms:W3CDTF">2023-10-11T15:43:23Z</dcterms:created>
  <dcterms:modified xsi:type="dcterms:W3CDTF">2023-10-11T22:45:37Z</dcterms:modified>
</cp:coreProperties>
</file>