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2" r:id="rId2"/>
  </p:sldMasterIdLst>
  <p:notesMasterIdLst>
    <p:notesMasterId r:id="rId14"/>
  </p:notesMasterIdLst>
  <p:handoutMasterIdLst>
    <p:handoutMasterId r:id="rId15"/>
  </p:handoutMasterIdLst>
  <p:sldIdLst>
    <p:sldId id="306" r:id="rId3"/>
    <p:sldId id="257" r:id="rId4"/>
    <p:sldId id="298" r:id="rId5"/>
    <p:sldId id="299" r:id="rId6"/>
    <p:sldId id="300" r:id="rId7"/>
    <p:sldId id="301" r:id="rId8"/>
    <p:sldId id="302" r:id="rId9"/>
    <p:sldId id="303" r:id="rId10"/>
    <p:sldId id="304" r:id="rId11"/>
    <p:sldId id="305" r:id="rId12"/>
    <p:sldId id="287" r:id="rId1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B4A5A7-12F1-4FD2-BC76-B82742C0F3C7}" v="1" dt="2023-09-17T14:18:11.8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908" autoAdjust="0"/>
  </p:normalViewPr>
  <p:slideViewPr>
    <p:cSldViewPr snapToGrid="0">
      <p:cViewPr varScale="1">
        <p:scale>
          <a:sx n="57" d="100"/>
          <a:sy n="57" d="100"/>
        </p:scale>
        <p:origin x="450" y="6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ge View church of Christ" userId="66daf72c15de8306" providerId="LiveId" clId="{0EB4A5A7-12F1-4FD2-BC76-B82742C0F3C7}"/>
    <pc:docChg chg="addSld modSld">
      <pc:chgData name="College View church of Christ" userId="66daf72c15de8306" providerId="LiveId" clId="{0EB4A5A7-12F1-4FD2-BC76-B82742C0F3C7}" dt="2023-09-17T14:18:11.874" v="1"/>
      <pc:docMkLst>
        <pc:docMk/>
      </pc:docMkLst>
      <pc:sldChg chg="new setBg">
        <pc:chgData name="College View church of Christ" userId="66daf72c15de8306" providerId="LiveId" clId="{0EB4A5A7-12F1-4FD2-BC76-B82742C0F3C7}" dt="2023-09-17T14:18:11.874" v="1"/>
        <pc:sldMkLst>
          <pc:docMk/>
          <pc:sldMk cId="3990209690" sldId="30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194178-5FA5-2761-EE53-E38455B52B5C}"/>
              </a:ext>
            </a:extLst>
          </p:cNvPr>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360A19F-1684-C045-C744-B162FE89A2E9}"/>
              </a:ext>
            </a:extLst>
          </p:cNvPr>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8C94B38C-C052-4255-8C31-D07E4760D9CB}" type="datetimeFigureOut">
              <a:rPr lang="en-US" smtClean="0"/>
              <a:t>9/17/2023</a:t>
            </a:fld>
            <a:endParaRPr lang="en-US"/>
          </a:p>
        </p:txBody>
      </p:sp>
      <p:sp>
        <p:nvSpPr>
          <p:cNvPr id="4" name="Footer Placeholder 3">
            <a:extLst>
              <a:ext uri="{FF2B5EF4-FFF2-40B4-BE49-F238E27FC236}">
                <a16:creationId xmlns:a16="http://schemas.microsoft.com/office/drawing/2014/main" id="{828EDF8B-1AE5-D524-BAED-5C4EAFC0CC53}"/>
              </a:ext>
            </a:extLst>
          </p:cNvPr>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380B09F-FDEF-726C-9015-668852633740}"/>
              </a:ext>
            </a:extLst>
          </p:cNvPr>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83AEFFCE-257D-402E-9AD0-643FF5558364}" type="slidenum">
              <a:rPr lang="en-US" smtClean="0"/>
              <a:t>‹#›</a:t>
            </a:fld>
            <a:endParaRPr lang="en-US"/>
          </a:p>
        </p:txBody>
      </p:sp>
    </p:spTree>
    <p:extLst>
      <p:ext uri="{BB962C8B-B14F-4D97-AF65-F5344CB8AC3E}">
        <p14:creationId xmlns:p14="http://schemas.microsoft.com/office/powerpoint/2010/main" val="14780805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5" y="3"/>
            <a:ext cx="3077739" cy="471054"/>
          </a:xfrm>
          <a:prstGeom prst="rect">
            <a:avLst/>
          </a:prstGeom>
        </p:spPr>
        <p:txBody>
          <a:bodyPr vert="horz" lIns="94229" tIns="47114" rIns="94229" bIns="47114" rtlCol="0"/>
          <a:lstStyle>
            <a:lvl1pPr algn="r">
              <a:defRPr sz="1200"/>
            </a:lvl1pPr>
          </a:lstStyle>
          <a:p>
            <a:fld id="{19F0EFB0-3D4B-4FDF-B80F-A1D5893F1749}" type="datetimeFigureOut">
              <a:rPr lang="en-US" smtClean="0"/>
              <a:t>9/17/2023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5" y="8917422"/>
            <a:ext cx="3077739" cy="471053"/>
          </a:xfrm>
          <a:prstGeom prst="rect">
            <a:avLst/>
          </a:prstGeom>
        </p:spPr>
        <p:txBody>
          <a:bodyPr vert="horz" lIns="94229" tIns="47114" rIns="94229" bIns="47114" rtlCol="0" anchor="b"/>
          <a:lstStyle>
            <a:lvl1pPr algn="r">
              <a:defRPr sz="1200"/>
            </a:lvl1pPr>
          </a:lstStyle>
          <a:p>
            <a:fld id="{7A07F9BA-CC9C-4282-BC81-E0218E70107A}" type="slidenum">
              <a:rPr lang="en-US" smtClean="0"/>
              <a:t>‹#›</a:t>
            </a:fld>
            <a:endParaRPr lang="en-US"/>
          </a:p>
        </p:txBody>
      </p:sp>
    </p:spTree>
    <p:extLst>
      <p:ext uri="{BB962C8B-B14F-4D97-AF65-F5344CB8AC3E}">
        <p14:creationId xmlns:p14="http://schemas.microsoft.com/office/powerpoint/2010/main" val="16181829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2</a:t>
            </a:fld>
            <a:endParaRPr lang="en-US"/>
          </a:p>
        </p:txBody>
      </p:sp>
    </p:spTree>
    <p:extLst>
      <p:ext uri="{BB962C8B-B14F-4D97-AF65-F5344CB8AC3E}">
        <p14:creationId xmlns:p14="http://schemas.microsoft.com/office/powerpoint/2010/main" val="4216743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a:extLst>
              <a:ext uri="{FF2B5EF4-FFF2-40B4-BE49-F238E27FC236}">
                <a16:creationId xmlns:a16="http://schemas.microsoft.com/office/drawing/2014/main" id="{CCE36274-96E6-C490-765D-069003DE71AE}"/>
              </a:ext>
            </a:extLst>
          </p:cNvPr>
          <p:cNvSpPr>
            <a:spLocks noGrp="1"/>
          </p:cNvSpPr>
          <p:nvPr>
            <p:ph type="sldNum" sz="quarter" idx="5"/>
          </p:nvPr>
        </p:nvSpPr>
        <p:spPr/>
        <p:txBody>
          <a:bodyPr/>
          <a:lstStyle/>
          <a:p>
            <a:fld id="{7A07F9BA-CC9C-4282-BC81-E0218E70107A}" type="slidenum">
              <a:rPr lang="en-US" smtClean="0"/>
              <a:t>11</a:t>
            </a:fld>
            <a:endParaRPr lang="en-US"/>
          </a:p>
        </p:txBody>
      </p:sp>
    </p:spTree>
    <p:extLst>
      <p:ext uri="{BB962C8B-B14F-4D97-AF65-F5344CB8AC3E}">
        <p14:creationId xmlns:p14="http://schemas.microsoft.com/office/powerpoint/2010/main" val="1392568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3</a:t>
            </a:fld>
            <a:endParaRPr lang="en-US"/>
          </a:p>
        </p:txBody>
      </p:sp>
    </p:spTree>
    <p:extLst>
      <p:ext uri="{BB962C8B-B14F-4D97-AF65-F5344CB8AC3E}">
        <p14:creationId xmlns:p14="http://schemas.microsoft.com/office/powerpoint/2010/main" val="2493137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4</a:t>
            </a:fld>
            <a:endParaRPr lang="en-US"/>
          </a:p>
        </p:txBody>
      </p:sp>
    </p:spTree>
    <p:extLst>
      <p:ext uri="{BB962C8B-B14F-4D97-AF65-F5344CB8AC3E}">
        <p14:creationId xmlns:p14="http://schemas.microsoft.com/office/powerpoint/2010/main" val="2398463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5</a:t>
            </a:fld>
            <a:endParaRPr lang="en-US"/>
          </a:p>
        </p:txBody>
      </p:sp>
    </p:spTree>
    <p:extLst>
      <p:ext uri="{BB962C8B-B14F-4D97-AF65-F5344CB8AC3E}">
        <p14:creationId xmlns:p14="http://schemas.microsoft.com/office/powerpoint/2010/main" val="3011920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6</a:t>
            </a:fld>
            <a:endParaRPr lang="en-US"/>
          </a:p>
        </p:txBody>
      </p:sp>
    </p:spTree>
    <p:extLst>
      <p:ext uri="{BB962C8B-B14F-4D97-AF65-F5344CB8AC3E}">
        <p14:creationId xmlns:p14="http://schemas.microsoft.com/office/powerpoint/2010/main" val="589700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7</a:t>
            </a:fld>
            <a:endParaRPr lang="en-US"/>
          </a:p>
        </p:txBody>
      </p:sp>
    </p:spTree>
    <p:extLst>
      <p:ext uri="{BB962C8B-B14F-4D97-AF65-F5344CB8AC3E}">
        <p14:creationId xmlns:p14="http://schemas.microsoft.com/office/powerpoint/2010/main" val="1418642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8</a:t>
            </a:fld>
            <a:endParaRPr lang="en-US"/>
          </a:p>
        </p:txBody>
      </p:sp>
    </p:spTree>
    <p:extLst>
      <p:ext uri="{BB962C8B-B14F-4D97-AF65-F5344CB8AC3E}">
        <p14:creationId xmlns:p14="http://schemas.microsoft.com/office/powerpoint/2010/main" val="1154447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a:p>
            <a:endParaRPr lang="en-US" sz="14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9</a:t>
            </a:fld>
            <a:endParaRPr lang="en-US"/>
          </a:p>
        </p:txBody>
      </p:sp>
    </p:spTree>
    <p:extLst>
      <p:ext uri="{BB962C8B-B14F-4D97-AF65-F5344CB8AC3E}">
        <p14:creationId xmlns:p14="http://schemas.microsoft.com/office/powerpoint/2010/main" val="1426410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5" name="Slide Number Placeholder 4">
            <a:extLst>
              <a:ext uri="{FF2B5EF4-FFF2-40B4-BE49-F238E27FC236}">
                <a16:creationId xmlns:a16="http://schemas.microsoft.com/office/drawing/2014/main" id="{4A4AE970-E5D5-BCA7-A457-38D92669A8D7}"/>
              </a:ext>
            </a:extLst>
          </p:cNvPr>
          <p:cNvSpPr>
            <a:spLocks noGrp="1"/>
          </p:cNvSpPr>
          <p:nvPr>
            <p:ph type="sldNum" sz="quarter" idx="5"/>
          </p:nvPr>
        </p:nvSpPr>
        <p:spPr/>
        <p:txBody>
          <a:bodyPr/>
          <a:lstStyle/>
          <a:p>
            <a:fld id="{7A07F9BA-CC9C-4282-BC81-E0218E70107A}" type="slidenum">
              <a:rPr lang="en-US" smtClean="0"/>
              <a:t>10</a:t>
            </a:fld>
            <a:endParaRPr lang="en-US"/>
          </a:p>
        </p:txBody>
      </p:sp>
    </p:spTree>
    <p:extLst>
      <p:ext uri="{BB962C8B-B14F-4D97-AF65-F5344CB8AC3E}">
        <p14:creationId xmlns:p14="http://schemas.microsoft.com/office/powerpoint/2010/main" val="4235366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313AA-192E-4F04-A4F1-30818A02638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F3B539C9-F62B-4F7C-BC5C-FA6363CA3941}"/>
              </a:ext>
            </a:extLst>
          </p:cNvPr>
          <p:cNvSpPr>
            <a:spLocks noGrp="1"/>
          </p:cNvSpPr>
          <p:nvPr>
            <p:ph idx="1"/>
          </p:nvPr>
        </p:nvSpPr>
        <p:spPr>
          <a:xfrm>
            <a:off x="838200" y="1825625"/>
            <a:ext cx="10515600" cy="435133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3410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F19FD-9C47-1C7C-7BAC-FC587451FC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9C4559-3CAA-1FD1-8DF4-88396D2AB4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39F0A7-DDBA-7CC8-D2CC-185FC1BA80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8EFF8C-DA74-C0C3-E841-DF35135DAEF8}"/>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69F77C80-61EE-00FF-F2F8-2464964094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0F8864-61D2-16A1-0592-6445CECDFC23}"/>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3969654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46754-BBFF-5E9E-D5FB-73244895C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6248CF-940C-A89C-4D71-7DD2B5D09B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E51AB4-1F69-87E9-D9AD-FFBDA3684B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9EB253-6B41-A6D0-C79A-D8882DF9A04C}"/>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515BAB5-298E-3249-1C8C-FD3081437B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EE113A-18CC-0A20-0B2C-65B06E494183}"/>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272367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46B45-6A9F-7D35-9010-583E5210D4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02F345-6149-B1E0-4654-73B90094F2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0E7892-7E6F-0458-18A4-8F6A727625A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9AF65CF-F93A-72FC-66F2-BB8A7AE39B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42451D-3D40-C722-1F81-9368B37F5845}"/>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3985039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757328-F2C5-A417-4D6E-A97C090431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E8D024-FE97-1A46-5EF5-F96AA179CF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077A71-9FD4-6AF9-E5CD-D1072C11DD2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FEF3024-AAF4-2B7C-5F2D-FDEF9D2D01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1B9193-82EE-BEBF-FA65-E49626CE9744}"/>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4063301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1748D-CC85-2751-3049-DB33DDFDD34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028347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EEAA0-AFE3-8748-22B1-9872F4DCA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CE4F2E-867E-A4CF-B928-EC209D495D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a:extLst>
              <a:ext uri="{FF2B5EF4-FFF2-40B4-BE49-F238E27FC236}">
                <a16:creationId xmlns:a16="http://schemas.microsoft.com/office/drawing/2014/main" id="{8B662CBD-4713-12C1-55A0-1D6CB1A27E6D}"/>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79D08FFF-CC4A-69C0-6CDE-BD00FE187F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4B12D5-8B34-8543-A19D-C21DFB754274}"/>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2394663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D9A0A-FB56-3E53-7991-ED3EE025BC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B462E6-D2E1-FBEF-6566-C73DCD58C3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2228F-F35F-794B-C246-4D2D9B58F52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B53EE0B-C8B0-973C-03D8-0E01C13B3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FE8DEE-F32C-675E-029D-EC243C771C2D}"/>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100116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4698D-93CF-AF84-7A1D-D5080170DA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2176EB-C44B-CACA-ADBD-C4DEDBB5EC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27574D-FA7B-F0AF-9894-2ABA26AF94C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444DF95-D519-3B5B-3FA4-641891EE1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E59C38-52DF-FF5B-3CC7-3075BEE28F4E}"/>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310821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A03C3-03FD-E5C8-0342-CCB44D1B66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2BB3-0E98-1082-9549-7AC431CEF4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5409EC-A09A-1780-715E-F6A3BD8DBA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8373B4-25DE-9E1A-972B-282E040302C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0D91D978-D712-1459-2E9D-70AD36A284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60823-ECE1-2392-F860-327C9C70D64E}"/>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1072074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0E421-9999-FAA8-6BD4-414A36DEA7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0755EE-D333-7FDC-EE38-142064318D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937593-B436-B652-4AC3-8772CB6BAE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F45702-702B-ADFA-AE05-025D8920BC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17AB9F-8B96-80DA-3CC9-4515CC075F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62D24E-7A07-D886-65D7-38CD36F6FAA8}"/>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D7029A37-FB55-5B65-F9FC-A28EEE64F1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ACDAF5-CF9C-2167-294C-4923EEB1372C}"/>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3430449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209FA-8041-BAF7-0E8D-431450CDAC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357A2F-A43C-BB20-47EC-7222FA6A2E62}"/>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D524C506-BB25-C504-97A6-7DD0DC7EE5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0A0604-F684-6538-FA78-503C68547363}"/>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327850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B47601-A2D7-A69E-1E0C-CE79BFEC02B6}"/>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A32CE2DD-0546-338E-8E29-83CC978EE8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237C49-0D77-8319-B2E5-04BF41071EAE}"/>
              </a:ext>
            </a:extLst>
          </p:cNvPr>
          <p:cNvSpPr>
            <a:spLocks noGrp="1"/>
          </p:cNvSpPr>
          <p:nvPr>
            <p:ph type="sldNum" sz="quarter" idx="12"/>
          </p:nvPr>
        </p:nvSpPr>
        <p:spPr/>
        <p:txBody>
          <a:bodyPr/>
          <a:lstStyle/>
          <a:p>
            <a:fld id="{2AF2ED0B-CC34-441A-BF1D-CF5061224EA5}" type="slidenum">
              <a:rPr lang="en-US" smtClean="0"/>
              <a:t>‹#›</a:t>
            </a:fld>
            <a:endParaRPr lang="en-US"/>
          </a:p>
        </p:txBody>
      </p:sp>
    </p:spTree>
    <p:extLst>
      <p:ext uri="{BB962C8B-B14F-4D97-AF65-F5344CB8AC3E}">
        <p14:creationId xmlns:p14="http://schemas.microsoft.com/office/powerpoint/2010/main" val="12429960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76788116"/>
      </p:ext>
    </p:extLst>
  </p:cSld>
  <p:clrMap bg1="lt1" tx1="dk1" bg2="lt2" tx2="dk2" accent1="accent1" accent2="accent2" accent3="accent3" accent4="accent4" accent5="accent5" accent6="accent6" hlink="hlink" folHlink="folHlink"/>
  <p:sldLayoutIdLst>
    <p:sldLayoutId id="2147483650" r:id="rId1"/>
    <p:sldLayoutId id="214748365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EBDBBF-A3BB-D6C3-C1F2-BF23AE7E5D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F200A9-FD1B-239F-2A6C-DB4F1AF40F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5F70BB-7DB5-335F-21A6-59B876B6F7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757B6767-005E-BD94-2910-B76C34D78D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4A7CF9-914F-984C-FE7F-BB43A09C11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2ED0B-CC34-441A-BF1D-CF5061224EA5}" type="slidenum">
              <a:rPr lang="en-US" smtClean="0"/>
              <a:t>‹#›</a:t>
            </a:fld>
            <a:endParaRPr lang="en-US"/>
          </a:p>
        </p:txBody>
      </p:sp>
    </p:spTree>
    <p:extLst>
      <p:ext uri="{BB962C8B-B14F-4D97-AF65-F5344CB8AC3E}">
        <p14:creationId xmlns:p14="http://schemas.microsoft.com/office/powerpoint/2010/main" val="3209015095"/>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A3673-D22A-0A55-6FFB-1E12E7D51F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2EF762-58E6-C3F6-7E7D-FAE5F726F12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90209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151516" y="0"/>
            <a:ext cx="12053454" cy="662153"/>
          </a:xfrm>
        </p:spPr>
        <p:txBody>
          <a:bodyPr>
            <a:noAutofit/>
          </a:bodyPr>
          <a:lstStyle/>
          <a:p>
            <a:pPr algn="ctr"/>
            <a:r>
              <a:rPr lang="en-US" b="1" i="1" u="sng" dirty="0">
                <a:latin typeface="+mn-lt"/>
                <a:cs typeface="Arial" panose="020B0604020202020204" pitchFamily="34" charset="0"/>
              </a:rPr>
              <a:t>DEDICATED SERVICE</a:t>
            </a:r>
          </a:p>
        </p:txBody>
      </p:sp>
      <p:sp>
        <p:nvSpPr>
          <p:cNvPr id="6" name="TextBox 5">
            <a:extLst>
              <a:ext uri="{FF2B5EF4-FFF2-40B4-BE49-F238E27FC236}">
                <a16:creationId xmlns:a16="http://schemas.microsoft.com/office/drawing/2014/main" id="{EA83CEB4-BBD4-7BB1-F49E-9503152CCF30}"/>
              </a:ext>
            </a:extLst>
          </p:cNvPr>
          <p:cNvSpPr txBox="1"/>
          <p:nvPr/>
        </p:nvSpPr>
        <p:spPr>
          <a:xfrm>
            <a:off x="288528" y="925022"/>
            <a:ext cx="11779430" cy="4524315"/>
          </a:xfrm>
          <a:prstGeom prst="rect">
            <a:avLst/>
          </a:prstGeom>
          <a:noFill/>
        </p:spPr>
        <p:txBody>
          <a:bodyPr wrap="square" rtlCol="0">
            <a:spAutoFit/>
          </a:bodyPr>
          <a:lstStyle/>
          <a:p>
            <a:r>
              <a:rPr lang="en-US" sz="3600" b="1" i="1" u="sng" dirty="0"/>
              <a:t>Romans 12:1-2</a:t>
            </a:r>
            <a:endParaRPr lang="en-US" sz="3600" dirty="0"/>
          </a:p>
          <a:p>
            <a:pPr marL="742950" indent="-742950">
              <a:buAutoNum type="arabicPeriod"/>
            </a:pPr>
            <a:r>
              <a:rPr lang="en-US" sz="3600" dirty="0"/>
              <a:t>Therefore I urge you, brethren, by the mercies of God, to present your bodies a living and holy sacrifice, acceptable to God, which is your spiritual service of worship. </a:t>
            </a:r>
          </a:p>
          <a:p>
            <a:pPr marL="742950" indent="-742950">
              <a:buAutoNum type="arabicPeriod"/>
            </a:pPr>
            <a:r>
              <a:rPr lang="en-US" sz="3600" dirty="0"/>
              <a:t>And do not be conformed to this world, but be transformed by the renewing of your mind, so that you may prove what the will of God is, that which is good and acceptable and perfect. </a:t>
            </a:r>
          </a:p>
        </p:txBody>
      </p:sp>
    </p:spTree>
    <p:extLst>
      <p:ext uri="{BB962C8B-B14F-4D97-AF65-F5344CB8AC3E}">
        <p14:creationId xmlns:p14="http://schemas.microsoft.com/office/powerpoint/2010/main" val="2363747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838199" y="119479"/>
            <a:ext cx="10515600" cy="903838"/>
          </a:xfrm>
        </p:spPr>
        <p:txBody>
          <a:bodyPr>
            <a:normAutofit fontScale="90000"/>
          </a:bodyPr>
          <a:lstStyle/>
          <a:p>
            <a:pPr algn="ctr"/>
            <a:r>
              <a:rPr lang="en-US" sz="6000" b="1" i="1" u="sng" dirty="0">
                <a:latin typeface="+mn-lt"/>
              </a:rPr>
              <a:t>Plan of Salvation</a:t>
            </a:r>
          </a:p>
        </p:txBody>
      </p:sp>
      <p:sp>
        <p:nvSpPr>
          <p:cNvPr id="7" name="TextBox 6">
            <a:extLst>
              <a:ext uri="{FF2B5EF4-FFF2-40B4-BE49-F238E27FC236}">
                <a16:creationId xmlns:a16="http://schemas.microsoft.com/office/drawing/2014/main" id="{7D9E02D0-D6FA-49F1-869B-E2CC01C01EE0}"/>
              </a:ext>
            </a:extLst>
          </p:cNvPr>
          <p:cNvSpPr txBox="1"/>
          <p:nvPr/>
        </p:nvSpPr>
        <p:spPr>
          <a:xfrm>
            <a:off x="412614" y="873678"/>
            <a:ext cx="11595370" cy="5632311"/>
          </a:xfrm>
          <a:prstGeom prst="rect">
            <a:avLst/>
          </a:prstGeom>
          <a:noFill/>
        </p:spPr>
        <p:txBody>
          <a:bodyPr wrap="square" rtlCol="0">
            <a:spAutoFit/>
          </a:bodyPr>
          <a:lstStyle/>
          <a:p>
            <a:r>
              <a:rPr lang="en-US" sz="4000" b="1" dirty="0"/>
              <a:t>1. Hear the word; </a:t>
            </a:r>
            <a:r>
              <a:rPr lang="en-US" sz="4000" dirty="0"/>
              <a:t>Romans 10:17, Luke 4:21</a:t>
            </a:r>
          </a:p>
          <a:p>
            <a:endParaRPr lang="en-US" sz="2000" dirty="0"/>
          </a:p>
          <a:p>
            <a:r>
              <a:rPr lang="en-US" sz="4000" b="1" dirty="0"/>
              <a:t>2. Believe that Jesus is the Son</a:t>
            </a:r>
            <a:r>
              <a:rPr lang="en-US" sz="4000" dirty="0"/>
              <a:t>; Mark 1:15, John 3:16</a:t>
            </a:r>
          </a:p>
          <a:p>
            <a:endParaRPr lang="en-US" sz="2000" dirty="0"/>
          </a:p>
          <a:p>
            <a:r>
              <a:rPr lang="en-US" sz="4000" b="1" dirty="0"/>
              <a:t>3. Repent of Sins</a:t>
            </a:r>
            <a:r>
              <a:rPr lang="en-US" sz="4000" dirty="0"/>
              <a:t>; Matthew 3:2, Acts 2:38</a:t>
            </a:r>
          </a:p>
          <a:p>
            <a:endParaRPr lang="en-US" sz="2000" dirty="0"/>
          </a:p>
          <a:p>
            <a:r>
              <a:rPr lang="en-US" sz="4000" b="1" dirty="0"/>
              <a:t>4. Confess that Jesus is Lord. </a:t>
            </a:r>
            <a:r>
              <a:rPr lang="en-US" sz="4000" dirty="0"/>
              <a:t>Romans 10:9</a:t>
            </a:r>
          </a:p>
          <a:p>
            <a:endParaRPr lang="en-US" sz="2000" dirty="0"/>
          </a:p>
          <a:p>
            <a:r>
              <a:rPr lang="en-US" sz="4000" b="1" dirty="0"/>
              <a:t>5. Be baptized; </a:t>
            </a:r>
            <a:r>
              <a:rPr lang="en-US" sz="4000" dirty="0"/>
              <a:t>Acts 2:38</a:t>
            </a:r>
          </a:p>
          <a:p>
            <a:endParaRPr lang="en-US" sz="2000" dirty="0"/>
          </a:p>
          <a:p>
            <a:r>
              <a:rPr lang="en-US" sz="4000" b="1" dirty="0"/>
              <a:t>6. Live Faithfully: </a:t>
            </a:r>
            <a:r>
              <a:rPr lang="en-US" sz="4000" dirty="0"/>
              <a:t>Revelation 2:10 </a:t>
            </a:r>
            <a:endParaRPr lang="en-US" sz="4000" dirty="0">
              <a:solidFill>
                <a:srgbClr val="000000"/>
              </a:solidFill>
            </a:endParaRPr>
          </a:p>
          <a:p>
            <a:endParaRPr lang="en-US" sz="2000" dirty="0">
              <a:solidFill>
                <a:srgbClr val="000000"/>
              </a:solidFill>
              <a:latin typeface="Tahoma" panose="020B0604030504040204" pitchFamily="34" charset="0"/>
            </a:endParaRPr>
          </a:p>
        </p:txBody>
      </p:sp>
    </p:spTree>
    <p:extLst>
      <p:ext uri="{BB962C8B-B14F-4D97-AF65-F5344CB8AC3E}">
        <p14:creationId xmlns:p14="http://schemas.microsoft.com/office/powerpoint/2010/main" val="1341389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138546" y="146473"/>
            <a:ext cx="12053454" cy="903838"/>
          </a:xfrm>
        </p:spPr>
        <p:txBody>
          <a:bodyPr>
            <a:normAutofit/>
          </a:bodyPr>
          <a:lstStyle/>
          <a:p>
            <a:pPr algn="ctr"/>
            <a:r>
              <a:rPr lang="en-US" b="1" i="1" u="sng" dirty="0">
                <a:latin typeface="+mn-lt"/>
                <a:cs typeface="Arial" panose="020B0604020202020204" pitchFamily="34" charset="0"/>
              </a:rPr>
              <a:t>WITHOUT WORK, NOTHING PROSPERS</a:t>
            </a:r>
          </a:p>
        </p:txBody>
      </p:sp>
      <p:sp>
        <p:nvSpPr>
          <p:cNvPr id="7" name="TextBox 6">
            <a:extLst>
              <a:ext uri="{FF2B5EF4-FFF2-40B4-BE49-F238E27FC236}">
                <a16:creationId xmlns:a16="http://schemas.microsoft.com/office/drawing/2014/main" id="{2F2C2A25-01D3-94F6-6F1B-A73AB88F6DC4}"/>
              </a:ext>
            </a:extLst>
          </p:cNvPr>
          <p:cNvSpPr txBox="1"/>
          <p:nvPr/>
        </p:nvSpPr>
        <p:spPr>
          <a:xfrm>
            <a:off x="1478604" y="6080152"/>
            <a:ext cx="10447926" cy="523220"/>
          </a:xfrm>
          <a:prstGeom prst="rect">
            <a:avLst/>
          </a:prstGeom>
          <a:noFill/>
        </p:spPr>
        <p:txBody>
          <a:bodyPr wrap="square" rtlCol="0">
            <a:spAutoFit/>
          </a:bodyPr>
          <a:lstStyle/>
          <a:p>
            <a:r>
              <a:rPr lang="en-US" sz="2800" dirty="0"/>
              <a:t>*All verses from the New American Standard Updated Edition (NASU) </a:t>
            </a:r>
          </a:p>
        </p:txBody>
      </p:sp>
      <p:sp>
        <p:nvSpPr>
          <p:cNvPr id="6" name="TextBox 5">
            <a:extLst>
              <a:ext uri="{FF2B5EF4-FFF2-40B4-BE49-F238E27FC236}">
                <a16:creationId xmlns:a16="http://schemas.microsoft.com/office/drawing/2014/main" id="{EA83CEB4-BBD4-7BB1-F49E-9503152CCF30}"/>
              </a:ext>
            </a:extLst>
          </p:cNvPr>
          <p:cNvSpPr txBox="1"/>
          <p:nvPr/>
        </p:nvSpPr>
        <p:spPr>
          <a:xfrm>
            <a:off x="447472" y="1763835"/>
            <a:ext cx="11011711" cy="1754326"/>
          </a:xfrm>
          <a:prstGeom prst="rect">
            <a:avLst/>
          </a:prstGeom>
          <a:noFill/>
        </p:spPr>
        <p:txBody>
          <a:bodyPr wrap="square" rtlCol="0">
            <a:spAutoFit/>
          </a:bodyPr>
          <a:lstStyle/>
          <a:p>
            <a:r>
              <a:rPr lang="en-US" sz="3600" b="1" i="1" u="sng" dirty="0"/>
              <a:t>*Proverbs 14:23</a:t>
            </a:r>
          </a:p>
          <a:p>
            <a:r>
              <a:rPr lang="en-US" sz="3600" dirty="0"/>
              <a:t>In all labor there is profit, But mere talks leads only to poverty</a:t>
            </a:r>
            <a:r>
              <a:rPr lang="en-US" sz="3200" dirty="0"/>
              <a:t>. </a:t>
            </a:r>
          </a:p>
        </p:txBody>
      </p:sp>
    </p:spTree>
    <p:extLst>
      <p:ext uri="{BB962C8B-B14F-4D97-AF65-F5344CB8AC3E}">
        <p14:creationId xmlns:p14="http://schemas.microsoft.com/office/powerpoint/2010/main" val="1900235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138546" y="146473"/>
            <a:ext cx="12053454" cy="662153"/>
          </a:xfrm>
        </p:spPr>
        <p:txBody>
          <a:bodyPr>
            <a:noAutofit/>
          </a:bodyPr>
          <a:lstStyle/>
          <a:p>
            <a:pPr algn="ctr"/>
            <a:r>
              <a:rPr lang="en-US" b="1" i="1" u="sng" dirty="0">
                <a:latin typeface="+mn-lt"/>
                <a:cs typeface="Arial" panose="020B0604020202020204" pitchFamily="34" charset="0"/>
              </a:rPr>
              <a:t>A LOST GENERATION</a:t>
            </a:r>
          </a:p>
        </p:txBody>
      </p:sp>
      <p:sp>
        <p:nvSpPr>
          <p:cNvPr id="6" name="TextBox 5">
            <a:extLst>
              <a:ext uri="{FF2B5EF4-FFF2-40B4-BE49-F238E27FC236}">
                <a16:creationId xmlns:a16="http://schemas.microsoft.com/office/drawing/2014/main" id="{EA83CEB4-BBD4-7BB1-F49E-9503152CCF30}"/>
              </a:ext>
            </a:extLst>
          </p:cNvPr>
          <p:cNvSpPr txBox="1"/>
          <p:nvPr/>
        </p:nvSpPr>
        <p:spPr>
          <a:xfrm>
            <a:off x="274024" y="971061"/>
            <a:ext cx="11779430" cy="5632311"/>
          </a:xfrm>
          <a:prstGeom prst="rect">
            <a:avLst/>
          </a:prstGeom>
          <a:noFill/>
        </p:spPr>
        <p:txBody>
          <a:bodyPr wrap="square" rtlCol="0">
            <a:spAutoFit/>
          </a:bodyPr>
          <a:lstStyle/>
          <a:p>
            <a:r>
              <a:rPr lang="en-US" sz="3600" b="1" i="1" u="sng" dirty="0"/>
              <a:t>Judges 2:8-10</a:t>
            </a:r>
          </a:p>
          <a:p>
            <a:r>
              <a:rPr lang="en-US" sz="3600" dirty="0"/>
              <a:t>8 Then Joshua the son of Nun, the servant of the Lord, died at the age of one hundred and ten.</a:t>
            </a:r>
          </a:p>
          <a:p>
            <a:r>
              <a:rPr lang="en-US" sz="3600" dirty="0"/>
              <a:t>9 And they buried him in the territory of his inheritance in Timnath-heres, in the hill country of Ephraim, north of Mount Gaash. </a:t>
            </a:r>
          </a:p>
          <a:p>
            <a:r>
              <a:rPr lang="en-US" sz="3600" dirty="0"/>
              <a:t>10 All that generation also were gathered to their fathers; and there arose another generation after them who </a:t>
            </a:r>
            <a:r>
              <a:rPr lang="en-US" sz="3600" u="sng" dirty="0"/>
              <a:t>did not know the Lord</a:t>
            </a:r>
            <a:r>
              <a:rPr lang="en-US" sz="3600" dirty="0"/>
              <a:t>, </a:t>
            </a:r>
            <a:r>
              <a:rPr lang="en-US" sz="3600" u="sng" dirty="0"/>
              <a:t>nor yet the work which He had done for Israel</a:t>
            </a:r>
            <a:r>
              <a:rPr lang="en-US" sz="3600" dirty="0"/>
              <a:t>.</a:t>
            </a:r>
          </a:p>
          <a:p>
            <a:endParaRPr lang="en-US" sz="3600" dirty="0"/>
          </a:p>
        </p:txBody>
      </p:sp>
    </p:spTree>
    <p:extLst>
      <p:ext uri="{BB962C8B-B14F-4D97-AF65-F5344CB8AC3E}">
        <p14:creationId xmlns:p14="http://schemas.microsoft.com/office/powerpoint/2010/main" val="3763589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138546" y="146473"/>
            <a:ext cx="12053454" cy="903838"/>
          </a:xfrm>
        </p:spPr>
        <p:txBody>
          <a:bodyPr>
            <a:normAutofit/>
          </a:bodyPr>
          <a:lstStyle/>
          <a:p>
            <a:pPr algn="ctr"/>
            <a:r>
              <a:rPr lang="en-US" sz="3600" b="1" i="1" u="sng" dirty="0">
                <a:latin typeface="+mn-lt"/>
                <a:cs typeface="Arial" panose="020B0604020202020204" pitchFamily="34" charset="0"/>
              </a:rPr>
              <a:t>A LOST GENERATION</a:t>
            </a:r>
          </a:p>
        </p:txBody>
      </p:sp>
      <p:sp>
        <p:nvSpPr>
          <p:cNvPr id="6" name="TextBox 5">
            <a:extLst>
              <a:ext uri="{FF2B5EF4-FFF2-40B4-BE49-F238E27FC236}">
                <a16:creationId xmlns:a16="http://schemas.microsoft.com/office/drawing/2014/main" id="{EA83CEB4-BBD4-7BB1-F49E-9503152CCF30}"/>
              </a:ext>
            </a:extLst>
          </p:cNvPr>
          <p:cNvSpPr txBox="1"/>
          <p:nvPr/>
        </p:nvSpPr>
        <p:spPr>
          <a:xfrm>
            <a:off x="275558" y="671691"/>
            <a:ext cx="11779430" cy="6509474"/>
          </a:xfrm>
          <a:prstGeom prst="rect">
            <a:avLst/>
          </a:prstGeom>
          <a:noFill/>
        </p:spPr>
        <p:txBody>
          <a:bodyPr wrap="square" rtlCol="0">
            <a:spAutoFit/>
          </a:bodyPr>
          <a:lstStyle/>
          <a:p>
            <a:r>
              <a:rPr lang="en-US" sz="2100" b="1" i="1" u="sng" dirty="0"/>
              <a:t>Judges 2:11-20</a:t>
            </a:r>
          </a:p>
          <a:p>
            <a:r>
              <a:rPr lang="en-US" sz="2100" dirty="0"/>
              <a:t>11 Then the sons of Israel did evil in the sight of the Lord and served the Baals, 12 and they forsook the Lord, the God of their fathers, who had brought them out of the land of Egypt, and followed other gods from among the gods of the peoples who were around them, and bowed themselves down to them; thus they provoked the Lord to anger. 13 So they forsook the Lord and served Baal and the Ashtaroth. 14  The anger of the Lord burned against Israel, and He gave them into the hands of plunderers who plundered them; and He sold them into the hands of their enemies around them, so that they could no longer stand before their enemies. 15 Wherever they went, the hand of the Lord was against them for evil, as the Lord had spoken and as the Lord had sworn to them, so that they were severely distressed. </a:t>
            </a:r>
          </a:p>
          <a:p>
            <a:endParaRPr lang="en-US" sz="1000" dirty="0"/>
          </a:p>
          <a:p>
            <a:r>
              <a:rPr lang="en-US" sz="2100" dirty="0"/>
              <a:t>16 Then the Lord raised up judges who delivered them from the hands of those who plundered them. </a:t>
            </a:r>
          </a:p>
          <a:p>
            <a:r>
              <a:rPr lang="en-US" sz="2100" dirty="0"/>
              <a:t>17 Yet they did not listen to their judges, for they played the harlot after other gods and bowed themselves down to them. </a:t>
            </a:r>
            <a:r>
              <a:rPr lang="en-US" sz="2100" u="sng" dirty="0"/>
              <a:t>They turned aside quickly from the way in which their fathers had walked in obeying the commandments of the Lord; they did not do as their fathers.  </a:t>
            </a:r>
            <a:r>
              <a:rPr lang="en-US" sz="2100" dirty="0"/>
              <a:t>18 When the Lord raised up judges for them, the Lord was with the judge and delivered them from the hand of their enemies all the days of the judge; for the Lord was moved to pity by their groaning because of those who oppressed and afflicted them.</a:t>
            </a:r>
          </a:p>
          <a:p>
            <a:r>
              <a:rPr lang="en-US" sz="2100" u="sng" dirty="0"/>
              <a:t>19 But it came about when the judge died, that they would turn back and act more corruptly than their fathers, in following other gods to serve them and bow down to them; they did not abandon their practices or their stubborn ways. </a:t>
            </a:r>
          </a:p>
          <a:p>
            <a:endParaRPr lang="en-US" dirty="0"/>
          </a:p>
        </p:txBody>
      </p:sp>
    </p:spTree>
    <p:extLst>
      <p:ext uri="{BB962C8B-B14F-4D97-AF65-F5344CB8AC3E}">
        <p14:creationId xmlns:p14="http://schemas.microsoft.com/office/powerpoint/2010/main" val="2210223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138546" y="146473"/>
            <a:ext cx="12053454" cy="662153"/>
          </a:xfrm>
        </p:spPr>
        <p:txBody>
          <a:bodyPr>
            <a:noAutofit/>
          </a:bodyPr>
          <a:lstStyle/>
          <a:p>
            <a:pPr algn="ctr"/>
            <a:r>
              <a:rPr lang="en-US" b="1" i="1" u="sng" dirty="0">
                <a:latin typeface="+mn-lt"/>
                <a:cs typeface="Arial" panose="020B0604020202020204" pitchFamily="34" charset="0"/>
              </a:rPr>
              <a:t>BE LIKE THE BEREANS </a:t>
            </a:r>
          </a:p>
        </p:txBody>
      </p:sp>
      <p:sp>
        <p:nvSpPr>
          <p:cNvPr id="6" name="TextBox 5">
            <a:extLst>
              <a:ext uri="{FF2B5EF4-FFF2-40B4-BE49-F238E27FC236}">
                <a16:creationId xmlns:a16="http://schemas.microsoft.com/office/drawing/2014/main" id="{EA83CEB4-BBD4-7BB1-F49E-9503152CCF30}"/>
              </a:ext>
            </a:extLst>
          </p:cNvPr>
          <p:cNvSpPr txBox="1"/>
          <p:nvPr/>
        </p:nvSpPr>
        <p:spPr>
          <a:xfrm>
            <a:off x="274024" y="971061"/>
            <a:ext cx="11779430" cy="5078313"/>
          </a:xfrm>
          <a:prstGeom prst="rect">
            <a:avLst/>
          </a:prstGeom>
          <a:noFill/>
        </p:spPr>
        <p:txBody>
          <a:bodyPr wrap="square" rtlCol="0">
            <a:spAutoFit/>
          </a:bodyPr>
          <a:lstStyle/>
          <a:p>
            <a:r>
              <a:rPr lang="en-US" sz="3600" b="1" i="1" u="sng" dirty="0"/>
              <a:t>Acts 17:10-11</a:t>
            </a:r>
          </a:p>
          <a:p>
            <a:pPr marL="742950" indent="-742950">
              <a:buAutoNum type="arabicPlain" startAt="10"/>
            </a:pPr>
            <a:r>
              <a:rPr lang="en-US" sz="3600" dirty="0"/>
              <a:t>The brethren immediately sent Paul and Silas away by night to Berea, and when they arrived, they went into the synagogue of the Jews. </a:t>
            </a:r>
          </a:p>
          <a:p>
            <a:pPr marL="742950" indent="-742950">
              <a:buAutoNum type="arabicPlain" startAt="10"/>
            </a:pPr>
            <a:r>
              <a:rPr lang="en-US" sz="3600" dirty="0"/>
              <a:t>11 Now these were more noble-minded than those in Thessalonica, </a:t>
            </a:r>
            <a:r>
              <a:rPr lang="en-US" sz="3600" u="sng" dirty="0"/>
              <a:t>for they received the word with great eagerness, examining the Scriptures daily to see whether these things were so.</a:t>
            </a:r>
          </a:p>
          <a:p>
            <a:endParaRPr lang="en-US" sz="3600" dirty="0"/>
          </a:p>
        </p:txBody>
      </p:sp>
    </p:spTree>
    <p:extLst>
      <p:ext uri="{BB962C8B-B14F-4D97-AF65-F5344CB8AC3E}">
        <p14:creationId xmlns:p14="http://schemas.microsoft.com/office/powerpoint/2010/main" val="728748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138546" y="146473"/>
            <a:ext cx="12053454" cy="662153"/>
          </a:xfrm>
        </p:spPr>
        <p:txBody>
          <a:bodyPr>
            <a:noAutofit/>
          </a:bodyPr>
          <a:lstStyle/>
          <a:p>
            <a:pPr algn="ctr"/>
            <a:r>
              <a:rPr lang="en-US" b="1" i="1" u="sng" dirty="0">
                <a:latin typeface="+mn-lt"/>
                <a:cs typeface="Arial" panose="020B0604020202020204" pitchFamily="34" charset="0"/>
              </a:rPr>
              <a:t>STAND FIRM </a:t>
            </a:r>
          </a:p>
        </p:txBody>
      </p:sp>
      <p:sp>
        <p:nvSpPr>
          <p:cNvPr id="6" name="TextBox 5">
            <a:extLst>
              <a:ext uri="{FF2B5EF4-FFF2-40B4-BE49-F238E27FC236}">
                <a16:creationId xmlns:a16="http://schemas.microsoft.com/office/drawing/2014/main" id="{EA83CEB4-BBD4-7BB1-F49E-9503152CCF30}"/>
              </a:ext>
            </a:extLst>
          </p:cNvPr>
          <p:cNvSpPr txBox="1"/>
          <p:nvPr/>
        </p:nvSpPr>
        <p:spPr>
          <a:xfrm>
            <a:off x="274024" y="971061"/>
            <a:ext cx="11779430" cy="2862322"/>
          </a:xfrm>
          <a:prstGeom prst="rect">
            <a:avLst/>
          </a:prstGeom>
          <a:noFill/>
        </p:spPr>
        <p:txBody>
          <a:bodyPr wrap="square" rtlCol="0">
            <a:spAutoFit/>
          </a:bodyPr>
          <a:lstStyle/>
          <a:p>
            <a:r>
              <a:rPr lang="en-US" sz="3600" b="1" i="1" u="sng" dirty="0"/>
              <a:t>1 Cor 15:58</a:t>
            </a:r>
          </a:p>
          <a:p>
            <a:r>
              <a:rPr lang="en-US" sz="3600" dirty="0"/>
              <a:t>58  Therefore, my beloved brethren, be steadfast, immovable, always abounding in the work of the Lord, knowing that your toil is not in vain in the Lord.</a:t>
            </a:r>
          </a:p>
          <a:p>
            <a:endParaRPr lang="en-US" sz="3600" dirty="0"/>
          </a:p>
        </p:txBody>
      </p:sp>
    </p:spTree>
    <p:extLst>
      <p:ext uri="{BB962C8B-B14F-4D97-AF65-F5344CB8AC3E}">
        <p14:creationId xmlns:p14="http://schemas.microsoft.com/office/powerpoint/2010/main" val="2396172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151516" y="0"/>
            <a:ext cx="12053454" cy="662153"/>
          </a:xfrm>
        </p:spPr>
        <p:txBody>
          <a:bodyPr>
            <a:noAutofit/>
          </a:bodyPr>
          <a:lstStyle/>
          <a:p>
            <a:pPr algn="ctr"/>
            <a:r>
              <a:rPr lang="en-US" b="1" i="1" u="sng" dirty="0">
                <a:latin typeface="+mn-lt"/>
                <a:cs typeface="Arial" panose="020B0604020202020204" pitchFamily="34" charset="0"/>
              </a:rPr>
              <a:t>TEACH</a:t>
            </a:r>
          </a:p>
        </p:txBody>
      </p:sp>
      <p:sp>
        <p:nvSpPr>
          <p:cNvPr id="6" name="TextBox 5">
            <a:extLst>
              <a:ext uri="{FF2B5EF4-FFF2-40B4-BE49-F238E27FC236}">
                <a16:creationId xmlns:a16="http://schemas.microsoft.com/office/drawing/2014/main" id="{EA83CEB4-BBD4-7BB1-F49E-9503152CCF30}"/>
              </a:ext>
            </a:extLst>
          </p:cNvPr>
          <p:cNvSpPr txBox="1"/>
          <p:nvPr/>
        </p:nvSpPr>
        <p:spPr>
          <a:xfrm>
            <a:off x="275558" y="477549"/>
            <a:ext cx="11779430" cy="6740307"/>
          </a:xfrm>
          <a:prstGeom prst="rect">
            <a:avLst/>
          </a:prstGeom>
          <a:noFill/>
        </p:spPr>
        <p:txBody>
          <a:bodyPr wrap="square" rtlCol="0">
            <a:spAutoFit/>
          </a:bodyPr>
          <a:lstStyle/>
          <a:p>
            <a:r>
              <a:rPr lang="en-US" sz="3600" b="1" i="1" u="sng" dirty="0"/>
              <a:t>Deuteronomy 6:4-9</a:t>
            </a:r>
          </a:p>
          <a:p>
            <a:r>
              <a:rPr lang="en-US" sz="3600" dirty="0"/>
              <a:t>4 " Hear, O Israel! The Lord is our God, the Lord is one! 5 " You shall love the Lord your God with all your heart and with all your soul and with all your might. 6 " These words, which I am commanding you today, shall be on your heart. 7 " You shall teach them diligently to your sons and shall talk of them when you sit in your house and when you walk by the way and when you lie down and when you rise up. 8 " You shall bind them as a sign on your hand and they shall be as frontals on your forehead. 9 " You shall write them on the doorposts of your house and on your gates. </a:t>
            </a:r>
          </a:p>
          <a:p>
            <a:endParaRPr lang="en-US" sz="3600" dirty="0"/>
          </a:p>
        </p:txBody>
      </p:sp>
    </p:spTree>
    <p:extLst>
      <p:ext uri="{BB962C8B-B14F-4D97-AF65-F5344CB8AC3E}">
        <p14:creationId xmlns:p14="http://schemas.microsoft.com/office/powerpoint/2010/main" val="1869110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151516" y="0"/>
            <a:ext cx="12053454" cy="662153"/>
          </a:xfrm>
        </p:spPr>
        <p:txBody>
          <a:bodyPr>
            <a:noAutofit/>
          </a:bodyPr>
          <a:lstStyle/>
          <a:p>
            <a:pPr algn="ctr"/>
            <a:r>
              <a:rPr lang="en-US" b="1" i="1" u="sng" dirty="0">
                <a:latin typeface="+mn-lt"/>
                <a:cs typeface="Arial" panose="020B0604020202020204" pitchFamily="34" charset="0"/>
              </a:rPr>
              <a:t>TEACH</a:t>
            </a:r>
          </a:p>
        </p:txBody>
      </p:sp>
      <p:sp>
        <p:nvSpPr>
          <p:cNvPr id="6" name="TextBox 5">
            <a:extLst>
              <a:ext uri="{FF2B5EF4-FFF2-40B4-BE49-F238E27FC236}">
                <a16:creationId xmlns:a16="http://schemas.microsoft.com/office/drawing/2014/main" id="{EA83CEB4-BBD4-7BB1-F49E-9503152CCF30}"/>
              </a:ext>
            </a:extLst>
          </p:cNvPr>
          <p:cNvSpPr txBox="1"/>
          <p:nvPr/>
        </p:nvSpPr>
        <p:spPr>
          <a:xfrm>
            <a:off x="275558" y="477549"/>
            <a:ext cx="11779430" cy="1754326"/>
          </a:xfrm>
          <a:prstGeom prst="rect">
            <a:avLst/>
          </a:prstGeom>
          <a:noFill/>
        </p:spPr>
        <p:txBody>
          <a:bodyPr wrap="square" rtlCol="0">
            <a:spAutoFit/>
          </a:bodyPr>
          <a:lstStyle/>
          <a:p>
            <a:r>
              <a:rPr lang="en-US" sz="3600" b="1" i="1" u="sng" dirty="0"/>
              <a:t>Ephesians 6:4</a:t>
            </a:r>
          </a:p>
          <a:p>
            <a:r>
              <a:rPr lang="en-US" sz="3600" dirty="0"/>
              <a:t>4  Fathers, do not provoke your children to anger, but bring them up in the discipline and instruction of the Lord. </a:t>
            </a:r>
          </a:p>
        </p:txBody>
      </p:sp>
      <p:sp>
        <p:nvSpPr>
          <p:cNvPr id="3" name="TextBox 2">
            <a:extLst>
              <a:ext uri="{FF2B5EF4-FFF2-40B4-BE49-F238E27FC236}">
                <a16:creationId xmlns:a16="http://schemas.microsoft.com/office/drawing/2014/main" id="{5D1B0ECD-9D6C-F302-52EE-941330065993}"/>
              </a:ext>
            </a:extLst>
          </p:cNvPr>
          <p:cNvSpPr txBox="1"/>
          <p:nvPr/>
        </p:nvSpPr>
        <p:spPr>
          <a:xfrm>
            <a:off x="288528" y="2231875"/>
            <a:ext cx="11779430" cy="1754326"/>
          </a:xfrm>
          <a:prstGeom prst="rect">
            <a:avLst/>
          </a:prstGeom>
          <a:noFill/>
        </p:spPr>
        <p:txBody>
          <a:bodyPr wrap="square" rtlCol="0">
            <a:spAutoFit/>
          </a:bodyPr>
          <a:lstStyle/>
          <a:p>
            <a:r>
              <a:rPr lang="en-US" sz="3600" b="1" i="1" u="sng" dirty="0"/>
              <a:t>Proverbs 22:6</a:t>
            </a:r>
          </a:p>
          <a:p>
            <a:r>
              <a:rPr lang="en-US" sz="3600" dirty="0"/>
              <a:t>6  Train up a child in the way he should go,</a:t>
            </a:r>
          </a:p>
          <a:p>
            <a:r>
              <a:rPr lang="en-US" sz="3600" dirty="0"/>
              <a:t>Even when he is old he will not depart from it. </a:t>
            </a:r>
          </a:p>
        </p:txBody>
      </p:sp>
      <p:sp>
        <p:nvSpPr>
          <p:cNvPr id="4" name="TextBox 3">
            <a:extLst>
              <a:ext uri="{FF2B5EF4-FFF2-40B4-BE49-F238E27FC236}">
                <a16:creationId xmlns:a16="http://schemas.microsoft.com/office/drawing/2014/main" id="{CF770B86-12EB-5D8B-F9F9-4CF363D70031}"/>
              </a:ext>
            </a:extLst>
          </p:cNvPr>
          <p:cNvSpPr txBox="1"/>
          <p:nvPr/>
        </p:nvSpPr>
        <p:spPr>
          <a:xfrm>
            <a:off x="288528" y="4108068"/>
            <a:ext cx="11779430" cy="2308324"/>
          </a:xfrm>
          <a:prstGeom prst="rect">
            <a:avLst/>
          </a:prstGeom>
          <a:noFill/>
        </p:spPr>
        <p:txBody>
          <a:bodyPr wrap="square" rtlCol="0">
            <a:spAutoFit/>
          </a:bodyPr>
          <a:lstStyle/>
          <a:p>
            <a:r>
              <a:rPr lang="en-US" sz="3600" b="1" i="1" u="sng" dirty="0"/>
              <a:t>Others: </a:t>
            </a:r>
          </a:p>
          <a:p>
            <a:r>
              <a:rPr lang="en-US" sz="3600" dirty="0"/>
              <a:t>Psalms 78, 145:4</a:t>
            </a:r>
          </a:p>
          <a:p>
            <a:r>
              <a:rPr lang="en-US" sz="3600" dirty="0"/>
              <a:t>Deuteronomy 4:9, 11:8, 11:19</a:t>
            </a:r>
          </a:p>
          <a:p>
            <a:r>
              <a:rPr lang="en-US" sz="3600" dirty="0"/>
              <a:t>Titus 2: “Duties of the Older and Younger”</a:t>
            </a:r>
          </a:p>
        </p:txBody>
      </p:sp>
    </p:spTree>
    <p:extLst>
      <p:ext uri="{BB962C8B-B14F-4D97-AF65-F5344CB8AC3E}">
        <p14:creationId xmlns:p14="http://schemas.microsoft.com/office/powerpoint/2010/main" val="3755411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56D9-C3A4-43FC-B28A-763295CDD058}"/>
              </a:ext>
            </a:extLst>
          </p:cNvPr>
          <p:cNvSpPr>
            <a:spLocks noGrp="1"/>
          </p:cNvSpPr>
          <p:nvPr>
            <p:ph type="title"/>
          </p:nvPr>
        </p:nvSpPr>
        <p:spPr>
          <a:xfrm>
            <a:off x="151516" y="0"/>
            <a:ext cx="12053454" cy="662153"/>
          </a:xfrm>
        </p:spPr>
        <p:txBody>
          <a:bodyPr>
            <a:noAutofit/>
          </a:bodyPr>
          <a:lstStyle/>
          <a:p>
            <a:pPr algn="ctr"/>
            <a:r>
              <a:rPr lang="en-US" b="1" i="1" u="sng" dirty="0">
                <a:latin typeface="+mn-lt"/>
                <a:cs typeface="Arial" panose="020B0604020202020204" pitchFamily="34" charset="0"/>
              </a:rPr>
              <a:t>BE TOGETHER</a:t>
            </a:r>
          </a:p>
        </p:txBody>
      </p:sp>
      <p:sp>
        <p:nvSpPr>
          <p:cNvPr id="6" name="TextBox 5">
            <a:extLst>
              <a:ext uri="{FF2B5EF4-FFF2-40B4-BE49-F238E27FC236}">
                <a16:creationId xmlns:a16="http://schemas.microsoft.com/office/drawing/2014/main" id="{EA83CEB4-BBD4-7BB1-F49E-9503152CCF30}"/>
              </a:ext>
            </a:extLst>
          </p:cNvPr>
          <p:cNvSpPr txBox="1"/>
          <p:nvPr/>
        </p:nvSpPr>
        <p:spPr>
          <a:xfrm>
            <a:off x="275558" y="477549"/>
            <a:ext cx="11779430" cy="5878532"/>
          </a:xfrm>
          <a:prstGeom prst="rect">
            <a:avLst/>
          </a:prstGeom>
          <a:noFill/>
        </p:spPr>
        <p:txBody>
          <a:bodyPr wrap="square" rtlCol="0">
            <a:spAutoFit/>
          </a:bodyPr>
          <a:lstStyle/>
          <a:p>
            <a:r>
              <a:rPr lang="en-US" sz="3600" b="1" i="1" u="sng" dirty="0"/>
              <a:t>Acts 2:43-47</a:t>
            </a:r>
          </a:p>
          <a:p>
            <a:r>
              <a:rPr lang="en-US" sz="3400" dirty="0"/>
              <a:t>43  Everyone kept feeling a sense of awe; and many wonders and signs were taking place through the apostles. 44 And all those who had believed were together and had all things in common; 45 and they began selling their property and possessions and were sharing them with all, as anyone might have need. 46  </a:t>
            </a:r>
            <a:r>
              <a:rPr lang="en-US" sz="3400" u="sng" dirty="0"/>
              <a:t>Day by day </a:t>
            </a:r>
            <a:r>
              <a:rPr lang="en-US" sz="3400" dirty="0"/>
              <a:t>continuing </a:t>
            </a:r>
            <a:r>
              <a:rPr lang="en-US" sz="3400" u="sng" dirty="0"/>
              <a:t>with one mind </a:t>
            </a:r>
            <a:r>
              <a:rPr lang="en-US" sz="3400" dirty="0"/>
              <a:t>in the temple, and </a:t>
            </a:r>
            <a:r>
              <a:rPr lang="en-US" sz="3400" u="sng" dirty="0"/>
              <a:t>breaking bread from house to house,</a:t>
            </a:r>
            <a:r>
              <a:rPr lang="en-US" sz="3400" dirty="0"/>
              <a:t> they were taking their </a:t>
            </a:r>
            <a:r>
              <a:rPr lang="en-US" sz="3400" u="sng" dirty="0"/>
              <a:t>meals together with gladness and sincerity of heart</a:t>
            </a:r>
            <a:r>
              <a:rPr lang="en-US" sz="3400" dirty="0"/>
              <a:t>, 47 praising God and having favor with all the people. And the Lord was adding to their number day by day those who were being saved.</a:t>
            </a:r>
          </a:p>
        </p:txBody>
      </p:sp>
    </p:spTree>
    <p:extLst>
      <p:ext uri="{BB962C8B-B14F-4D97-AF65-F5344CB8AC3E}">
        <p14:creationId xmlns:p14="http://schemas.microsoft.com/office/powerpoint/2010/main" val="3829010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2277</TotalTime>
  <Words>1070</Words>
  <Application>Microsoft Office PowerPoint</Application>
  <PresentationFormat>Widescreen</PresentationFormat>
  <Paragraphs>65</Paragraphs>
  <Slides>11</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Tahoma</vt:lpstr>
      <vt:lpstr>Office Theme</vt:lpstr>
      <vt:lpstr>Custom Design</vt:lpstr>
      <vt:lpstr>PowerPoint Presentation</vt:lpstr>
      <vt:lpstr>WITHOUT WORK, NOTHING PROSPERS</vt:lpstr>
      <vt:lpstr>A LOST GENERATION</vt:lpstr>
      <vt:lpstr>A LOST GENERATION</vt:lpstr>
      <vt:lpstr>BE LIKE THE BEREANS </vt:lpstr>
      <vt:lpstr>STAND FIRM </vt:lpstr>
      <vt:lpstr>TEACH</vt:lpstr>
      <vt:lpstr>TEACH</vt:lpstr>
      <vt:lpstr>BE TOGETHER</vt:lpstr>
      <vt:lpstr>DEDICATED SERVICE</vt:lpstr>
      <vt:lpstr>Plan of Salvation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Massengill</dc:creator>
  <cp:lastModifiedBy>College View church of Christ</cp:lastModifiedBy>
  <cp:revision>24</cp:revision>
  <cp:lastPrinted>2023-09-17T05:04:32Z</cp:lastPrinted>
  <dcterms:created xsi:type="dcterms:W3CDTF">2022-02-12T04:18:09Z</dcterms:created>
  <dcterms:modified xsi:type="dcterms:W3CDTF">2023-09-17T14:18:16Z</dcterms:modified>
</cp:coreProperties>
</file>