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notesMasterIdLst>
    <p:notesMasterId r:id="rId56"/>
  </p:notesMasterIdLst>
  <p:sldIdLst>
    <p:sldId id="350" r:id="rId6"/>
    <p:sldId id="345" r:id="rId7"/>
    <p:sldId id="346" r:id="rId8"/>
    <p:sldId id="347" r:id="rId9"/>
    <p:sldId id="352" r:id="rId10"/>
    <p:sldId id="348" r:id="rId11"/>
    <p:sldId id="349" r:id="rId12"/>
    <p:sldId id="351" r:id="rId13"/>
    <p:sldId id="303" r:id="rId14"/>
    <p:sldId id="292" r:id="rId15"/>
    <p:sldId id="299" r:id="rId16"/>
    <p:sldId id="304" r:id="rId17"/>
    <p:sldId id="305" r:id="rId18"/>
    <p:sldId id="355" r:id="rId19"/>
    <p:sldId id="315" r:id="rId20"/>
    <p:sldId id="316" r:id="rId21"/>
    <p:sldId id="317" r:id="rId22"/>
    <p:sldId id="320" r:id="rId23"/>
    <p:sldId id="321" r:id="rId24"/>
    <p:sldId id="353" r:id="rId25"/>
    <p:sldId id="322" r:id="rId26"/>
    <p:sldId id="354" r:id="rId27"/>
    <p:sldId id="323" r:id="rId28"/>
    <p:sldId id="324" r:id="rId29"/>
    <p:sldId id="327" r:id="rId30"/>
    <p:sldId id="328" r:id="rId31"/>
    <p:sldId id="329" r:id="rId32"/>
    <p:sldId id="330" r:id="rId33"/>
    <p:sldId id="331" r:id="rId34"/>
    <p:sldId id="332" r:id="rId35"/>
    <p:sldId id="263" r:id="rId36"/>
    <p:sldId id="356" r:id="rId37"/>
    <p:sldId id="391" r:id="rId38"/>
    <p:sldId id="392" r:id="rId39"/>
    <p:sldId id="393" r:id="rId40"/>
    <p:sldId id="270" r:id="rId41"/>
    <p:sldId id="389" r:id="rId42"/>
    <p:sldId id="358" r:id="rId43"/>
    <p:sldId id="337" r:id="rId44"/>
    <p:sldId id="394" r:id="rId45"/>
    <p:sldId id="325" r:id="rId46"/>
    <p:sldId id="264" r:id="rId47"/>
    <p:sldId id="359" r:id="rId48"/>
    <p:sldId id="338" r:id="rId49"/>
    <p:sldId id="388" r:id="rId50"/>
    <p:sldId id="390" r:id="rId51"/>
    <p:sldId id="395" r:id="rId52"/>
    <p:sldId id="396" r:id="rId53"/>
    <p:sldId id="357" r:id="rId54"/>
    <p:sldId id="333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00" autoAdjust="0"/>
  </p:normalViewPr>
  <p:slideViewPr>
    <p:cSldViewPr>
      <p:cViewPr varScale="1">
        <p:scale>
          <a:sx n="45" d="100"/>
          <a:sy n="45" d="100"/>
        </p:scale>
        <p:origin x="20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96192CC9-8D4D-48FB-9938-7B4E5E4EA10A}"/>
    <pc:docChg chg="modSld sldOrd">
      <pc:chgData name="College View church of Christ" userId="66daf72c15de8306" providerId="LiveId" clId="{96192CC9-8D4D-48FB-9938-7B4E5E4EA10A}" dt="2023-08-27T14:17:23.871" v="8"/>
      <pc:docMkLst>
        <pc:docMk/>
      </pc:docMkLst>
      <pc:sldChg chg="ord">
        <pc:chgData name="College View church of Christ" userId="66daf72c15de8306" providerId="LiveId" clId="{96192CC9-8D4D-48FB-9938-7B4E5E4EA10A}" dt="2023-08-27T14:17:23.871" v="8"/>
        <pc:sldMkLst>
          <pc:docMk/>
          <pc:sldMk cId="340184789" sldId="264"/>
        </pc:sldMkLst>
      </pc:sldChg>
      <pc:sldChg chg="modNotesTx">
        <pc:chgData name="College View church of Christ" userId="66daf72c15de8306" providerId="LiveId" clId="{96192CC9-8D4D-48FB-9938-7B4E5E4EA10A}" dt="2023-08-27T13:19:00.795" v="4" actId="6549"/>
        <pc:sldMkLst>
          <pc:docMk/>
          <pc:sldMk cId="0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37F648C-AAEB-47E7-9537-44CADD5CD09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0227C0F-125F-4CA1-929F-1F799047E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7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9ED-24A8-4416-9B3D-305147313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9ED-24A8-4416-9B3D-3051473135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2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CD70E9ED-24A8-4416-9B3D-3051473135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094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CD70E9ED-24A8-4416-9B3D-3051473135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475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9ED-24A8-4416-9B3D-3051473135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0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2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2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82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3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381478CF-B219-49F0-C824-A1AB47277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AB568-E183-8B7E-9C7A-163640FBC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A3AA36C-BF96-FE87-99A6-C0CE544C9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4629" indent="-282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19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227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4357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46A78E-250E-4FFF-AF17-C9E573CFAB2A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CD70E9ED-24A8-4416-9B3D-3051473135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5250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3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CD70E9ED-24A8-4416-9B3D-3051473135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2257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1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8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9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0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2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7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E459AA0-4BBA-EBD4-6317-D9255E9D54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C59DA64-AF02-2A75-DB48-2C26C9B30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D9CFE98-4663-8AD9-ECDE-952C01DE2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4629" indent="-282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19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227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4357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6DC28F-6D22-4A2F-82F6-5A509E036C47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9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4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13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188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482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52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0E9ED-24A8-4416-9B3D-305147313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318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32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547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3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A5EBE6E-F729-ED6C-4237-DDD35C17A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A4437C2-4EBC-A839-D020-D67378094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2F9C212-4E52-CF0C-FC19-C75850003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4629" indent="-282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19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227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4357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C14C26-B629-4727-B4CB-5B54874892C9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0E9ED-24A8-4416-9B3D-305147313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09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Clearly it is not authorized</a:t>
            </a:r>
          </a:p>
          <a:p>
            <a:endParaRPr lang="en-US"/>
          </a:p>
          <a:p>
            <a:r>
              <a:rPr lang="en-US"/>
              <a:t>What are the dangers of a support structure like this?</a:t>
            </a:r>
          </a:p>
          <a:p>
            <a:endParaRPr lang="en-US"/>
          </a:p>
          <a:p>
            <a:r>
              <a:rPr lang="en-US"/>
              <a:t>Argument:</a:t>
            </a:r>
          </a:p>
          <a:p>
            <a:r>
              <a:rPr lang="en-US"/>
              <a:t>Missionary Society is just an expedient therefore, it is authorized.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Not scriptural; it is a substitution – therefore false teaching</a:t>
            </a:r>
          </a:p>
          <a:p>
            <a:endParaRPr lang="en-US"/>
          </a:p>
          <a:p>
            <a:r>
              <a:rPr lang="en-US"/>
              <a:t>Why?  </a:t>
            </a:r>
          </a:p>
          <a:p>
            <a:r>
              <a:rPr lang="en-US"/>
              <a:t>Influence the evangelist on what to teach</a:t>
            </a:r>
          </a:p>
          <a:p>
            <a:br>
              <a:rPr lang="en-US"/>
            </a:br>
            <a:r>
              <a:rPr lang="en-US"/>
              <a:t>Society may declare where to go rather than the congregation</a:t>
            </a:r>
          </a:p>
          <a:p>
            <a:endParaRPr lang="en-US"/>
          </a:p>
          <a:p>
            <a:r>
              <a:rPr lang="en-US"/>
              <a:t>Autonomy of the church to support the individual;  If teaching error, has no control.  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0E9ED-24A8-4416-9B3D-305147313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86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46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196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04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848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9373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0E9ED-24A8-4416-9B3D-305147313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227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0E9ED-24A8-4416-9B3D-3051473135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736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27C0F-125F-4CA1-929F-1F799047E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71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52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7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20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8E82A1B5-3452-C08E-BDEE-6CBF842F6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0FD4A78-B437-313E-A11E-BD8645480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98DE53B-74AD-6D6B-1AE0-8C2E22BF7E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4629" indent="-282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19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2278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4357" indent="-22604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643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516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059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2675" indent="-2260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B3417F-A40E-4B88-9EA0-79DBD92D1EAB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27C0F-125F-4CA1-929F-1F799047E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3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0E9ED-24A8-4416-9B3D-3051473135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5B97D4-8B2B-4E30-A0A3-2DCA4A523337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8AB120-FFDA-459C-AD3E-8756765FF1B2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75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8282-BB77-45F8-9070-83CB06427559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E0EB-A2F9-44DE-B343-65E658C7C584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65059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BCEB-37B2-4813-BA22-8E915B0F62BD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A8C36-EB6D-4E43-976E-EBE21F882DED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3378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3B9C0-3899-4DF5-A048-EF66668ABF3A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C02D-CBF6-4EFB-AED3-AA59FA08E8D7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3466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5F65-994D-4DF9-BEE7-EDB8ACD806AD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A2CE-7EED-4916-8B4A-555CBAE50A2A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2310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FFA4D-1332-43E6-98FC-2E57BE004DEB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2E40-5EBE-4FF8-BC72-FBC4104420BB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72853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A3EC0-6E03-46A5-9A94-07C5B237902C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D318B-5FE1-4310-B804-1C6C88D19744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6819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A283-D4AF-401D-ABCB-66BD1E1238CD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1129-1A97-47DC-90F6-4EA08871F4BB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6970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8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1716-A70B-4A89-9F45-90B6ECD52D9C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16008-5A0C-478D-8D5A-36F4BC3D374A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1860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3DEA-1197-4AB5-ACFF-72FE752467D3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CF48-CF71-4886-AF07-287FBEDDF7A2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2918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3FDCD-CB5C-4354-8893-6DBA47417D20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D588C-8DC2-4FDC-A777-6256029272A4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4906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5430EB-6BEF-4E30-A7D4-03798BEDE0D0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3340F-9C4F-4D5F-A4A9-C6E19B819118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64858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D9C4-7A96-4958-9DD8-03505E456F8A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9856A-024A-4BC0-B408-4C3BD689ED44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3334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B2B22-F984-4D76-85F7-E6FD851E1B46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FF1E-3931-4BEA-B4A3-30D39ABB137C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94107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AD632-82D3-4398-A612-E91E23ADCC52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FF8E-267A-48D7-8C71-7DFFD9D45E50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73860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CB40-93CA-45EA-B8DB-A4D0166BAE51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BE51D-2750-4C8A-8B32-182C3885F09B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9333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C4E6-AF1C-4D3F-9B17-7396C3158FFD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CB78-306C-4E7A-9449-65A4CAD81DE9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93143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EB30-986E-419B-8921-39600006D68C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6AB9-D59D-42E9-8958-B6C727973FBD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076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ABDB3-F65A-49AC-AB67-010CEC6F09E8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DF96B-6839-4D5A-B0E8-616F5BAA39EA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303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F68E7-C473-42CC-9BEB-D4E1E57FEC1B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BBA8-4507-4653-96C1-C89F905FF3D9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2798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B5B3-AEE1-48E0-B8A1-B80DFFCBFF20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1E28-B673-40F2-A69D-07F6DF00C1AC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01489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A37FD-976C-4976-BF7F-600A47DA48D5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DBCE3-73D6-4C34-9807-5EC5D733FE77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52804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7086600" cy="1371600"/>
          </a:xfrm>
        </p:spPr>
        <p:txBody>
          <a:bodyPr/>
          <a:lstStyle>
            <a:lvl1pPr>
              <a:lnSpc>
                <a:spcPct val="80000"/>
              </a:lnSpc>
              <a:defRPr sz="5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876800"/>
            <a:ext cx="5410200" cy="10668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C6B1-CB34-489E-B48C-89E52054F276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4397-4A87-49A4-A77C-5C678560C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95326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D78D-AE60-4596-84E0-BA4B013BC6A0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15A4-3F5D-40D7-87F6-7242D0E81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9996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9FB-1CCE-4492-9545-27B333AAD480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63E9-A36D-4D8E-8A4E-62E4E566A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6287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48CE-EEA7-4EA4-8FE9-D084C2DA3BE0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5659-87DF-40AB-AC25-74004E52B9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61899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2485-C1A4-4B22-9E51-396373B5C6F3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F600-3960-4684-975B-0156E8BE6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24974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ED7F-41A2-4714-920D-7869D2775500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24B0C-9278-4D57-989D-84E84EF42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9999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91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F187F-B6B8-4EE6-B841-DE4D595611EE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9F7E-178C-43B5-850F-11010B62CE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05567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A2B92-525B-4AC0-8A55-B4CABD2B2D2C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867F-3639-4B2F-8A86-663AFA9CA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19668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9E826-0426-46E0-A734-AA178CC38E88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4D9C2-23F5-4370-B878-F374DE139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5387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BE4A-C0F0-4873-976A-250E66141C45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358A-C045-4F10-AC94-1F0FE2AED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25522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DB05E-ED58-424F-818C-012E504E15EF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394A-DA84-40FF-886C-8388672D2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95096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34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96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4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41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6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99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96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7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40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2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8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FA0E-07F6-4062-8761-551EA0747C5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3F25-E5AC-4C12-B372-62C238687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75DF57-8DAC-41A3-9FA7-9EA16CBCDA74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069E3C-E4B2-44B1-8DEE-88F665409638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C60C87-A775-4179-872B-1A4B89461DCF}" type="datetimeFigureOut">
              <a:rPr lang="en-US">
                <a:solidFill>
                  <a:srgbClr val="336600"/>
                </a:solidFill>
              </a:rPr>
              <a:pPr>
                <a:defRPr/>
              </a:pPr>
              <a:t>8/27/2023</a:t>
            </a:fld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3366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1CE97F-88E0-40E3-A10E-156FC2D9B2D5}" type="slidenum">
              <a:rPr lang="en-US">
                <a:solidFill>
                  <a:srgbClr val="3366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6600"/>
              </a:solidFill>
            </a:endParaRPr>
          </a:p>
        </p:txBody>
      </p:sp>
      <p:pic>
        <p:nvPicPr>
          <p:cNvPr id="2055" name="Picture 4" descr="http://www.medsschoolofministry.com/img/Open-Bible-Pic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66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91D804-D39A-447A-809C-A9220E716B2D}" type="datetimeFigureOut">
              <a:rPr lang="en-US"/>
              <a:pPr>
                <a:defRPr/>
              </a:pPr>
              <a:t>8/27/2023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66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943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3366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22643-05BF-4E7D-9F21-D1AE767C7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FA0E-07F6-4062-8761-551EA0747C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3F25-E5AC-4C12-B372-62C238687C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30"/>
          <p:cNvGrpSpPr>
            <a:grpSpLocks/>
          </p:cNvGrpSpPr>
          <p:nvPr/>
        </p:nvGrpSpPr>
        <p:grpSpPr bwMode="auto">
          <a:xfrm>
            <a:off x="381000" y="1600200"/>
            <a:ext cx="8458200" cy="4953000"/>
            <a:chOff x="381000" y="1600200"/>
            <a:chExt cx="8458200" cy="4953000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381000" y="1600200"/>
              <a:ext cx="4114800" cy="495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Individual</a:t>
              </a: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1600200"/>
              <a:ext cx="4114800" cy="4953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u="sng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Church</a:t>
              </a: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968" name="Picture 11" descr="C:\Documents and Settings\Donnie\Local Settings\Temporary Internet Files\Content.IE5\TNDCW2JQ\MCj0432625000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52600"/>
              <a:ext cx="914400" cy="914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9" name="Group 29"/>
            <p:cNvGrpSpPr>
              <a:grpSpLocks/>
            </p:cNvGrpSpPr>
            <p:nvPr/>
          </p:nvGrpSpPr>
          <p:grpSpPr bwMode="auto">
            <a:xfrm>
              <a:off x="4800600" y="1752600"/>
              <a:ext cx="1371600" cy="1143000"/>
              <a:chOff x="4114800" y="914400"/>
              <a:chExt cx="4648200" cy="4114800"/>
            </a:xfrm>
            <a:grpFill/>
          </p:grpSpPr>
          <p:grpSp>
            <p:nvGrpSpPr>
              <p:cNvPr id="40970" name="Group 20"/>
              <p:cNvGrpSpPr>
                <a:grpSpLocks/>
              </p:cNvGrpSpPr>
              <p:nvPr/>
            </p:nvGrpSpPr>
            <p:grpSpPr bwMode="auto">
              <a:xfrm>
                <a:off x="4495800" y="914400"/>
                <a:ext cx="4267200" cy="2514600"/>
                <a:chOff x="4876800" y="1295400"/>
                <a:chExt cx="4267200" cy="2514600"/>
              </a:xfrm>
              <a:grpFill/>
            </p:grpSpPr>
            <p:pic>
              <p:nvPicPr>
                <p:cNvPr id="40980" name="Picture 12" descr="C:\Documents and Settings\Donnie\Local Settings\Temporary Internet Files\Content.IE5\7ZVCNS1P\MCj0432609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12954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1" name="Picture 11" descr="C:\Documents and Settings\Donnie\Local Settings\Temporary Internet Files\Content.IE5\TNDCW2JQ\MCj0432625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1447800"/>
                  <a:ext cx="1600200" cy="16002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2" name="Picture 13" descr="C:\Documents and Settings\Donnie\Local Settings\Temporary Internet Files\Content.IE5\L1V11MNQ\MCj04316140000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7475" y="13716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3" name="Picture 14" descr="C:\Documents and Settings\Donnie\Local Settings\Temporary Internet Files\Content.IE5\7ZVCNS1P\MCj04316010000[1]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200" y="13716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4" name="Picture 15" descr="C:\Documents and Settings\Donnie\Local Settings\Temporary Internet Files\Content.IE5\1ZRCUT1B\MCj04316410000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429500" y="2057400"/>
                  <a:ext cx="1714500" cy="1714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5" name="Picture 16" descr="C:\Documents and Settings\Donnie\Local Settings\Temporary Internet Files\Content.IE5\3J0W0GQY\MCj04326230000[1]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0" y="19812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6" name="Picture 17" descr="C:\Documents and Settings\Donnie\Local Settings\Temporary Internet Files\Content.IE5\TNDCW2JQ\MCj04326120000[1]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2057400"/>
                  <a:ext cx="1725612" cy="17256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87" name="Picture 18" descr="C:\Documents and Settings\Donnie\Local Settings\Temporary Internet Files\Content.IE5\E51G5CIU\MCj04326220000[1]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781799" y="2133600"/>
                  <a:ext cx="1676400" cy="1676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0971" name="Group 21"/>
              <p:cNvGrpSpPr>
                <a:grpSpLocks/>
              </p:cNvGrpSpPr>
              <p:nvPr/>
            </p:nvGrpSpPr>
            <p:grpSpPr bwMode="auto">
              <a:xfrm flipH="1">
                <a:off x="4114800" y="2514600"/>
                <a:ext cx="4267200" cy="2514600"/>
                <a:chOff x="4876800" y="1295400"/>
                <a:chExt cx="4267200" cy="2514600"/>
              </a:xfrm>
              <a:grpFill/>
            </p:grpSpPr>
            <p:pic>
              <p:nvPicPr>
                <p:cNvPr id="40972" name="Picture 12" descr="C:\Documents and Settings\Donnie\Local Settings\Temporary Internet Files\Content.IE5\7ZVCNS1P\MCj0432609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12954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3" name="Picture 11" descr="C:\Documents and Settings\Donnie\Local Settings\Temporary Internet Files\Content.IE5\TNDCW2JQ\MCj04326250000[1]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1447800"/>
                  <a:ext cx="1600200" cy="16002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4" name="Picture 13" descr="C:\Documents and Settings\Donnie\Local Settings\Temporary Internet Files\Content.IE5\L1V11MNQ\MCj04316140000[1]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7475" y="13716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5" name="Picture 14" descr="C:\Documents and Settings\Donnie\Local Settings\Temporary Internet Files\Content.IE5\7ZVCNS1P\MCj04316010000[1]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200" y="13716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6" name="Picture 15" descr="C:\Documents and Settings\Donnie\Local Settings\Temporary Internet Files\Content.IE5\1ZRCUT1B\MCj04316410000[1]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7429500" y="2057400"/>
                  <a:ext cx="1714500" cy="17145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7" name="Picture 16" descr="C:\Documents and Settings\Donnie\Local Settings\Temporary Internet Files\Content.IE5\3J0W0GQY\MCj04326230000[1]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0" y="1981200"/>
                  <a:ext cx="1828800" cy="18288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8" name="Picture 17" descr="C:\Documents and Settings\Donnie\Local Settings\Temporary Internet Files\Content.IE5\TNDCW2JQ\MCj04326120000[1]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2057400"/>
                  <a:ext cx="1725612" cy="17256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79" name="Picture 18" descr="C:\Documents and Settings\Donnie\Local Settings\Temporary Internet Files\Content.IE5\E51G5CIU\MCj04326220000[1].pn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781799" y="2133600"/>
                  <a:ext cx="1676400" cy="16764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0963" name="TextBox 29"/>
          <p:cNvSpPr txBox="1">
            <a:spLocks noChangeArrowheads="1"/>
          </p:cNvSpPr>
          <p:nvPr/>
        </p:nvSpPr>
        <p:spPr bwMode="auto">
          <a:xfrm>
            <a:off x="990600" y="2967038"/>
            <a:ext cx="297180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Member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Care of Own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Individ</a:t>
            </a: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. Kept Private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Buy &amp; Sell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Christian</a:t>
            </a:r>
          </a:p>
        </p:txBody>
      </p:sp>
      <p:sp>
        <p:nvSpPr>
          <p:cNvPr id="40964" name="TextBox 3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Many Members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Church Not Burdened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Individ</a:t>
            </a: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. Matters to Church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Contribution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35385A"/>
                </a:solidFill>
                <a:latin typeface="Arial Unicode MS" pitchFamily="34" charset="-128"/>
                <a:cs typeface="Arial" charset="0"/>
              </a:rPr>
              <a:t>“church of Christ”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F7580-808E-378C-E0FB-9A0A80F00996}"/>
              </a:ext>
            </a:extLst>
          </p:cNvPr>
          <p:cNvSpPr txBox="1"/>
          <p:nvPr/>
        </p:nvSpPr>
        <p:spPr>
          <a:xfrm>
            <a:off x="1066800" y="470354"/>
            <a:ext cx="739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Individual &amp; Church Are Not The Same</a:t>
            </a:r>
          </a:p>
        </p:txBody>
      </p:sp>
    </p:spTree>
    <p:extLst>
      <p:ext uri="{BB962C8B-B14F-4D97-AF65-F5344CB8AC3E}">
        <p14:creationId xmlns:p14="http://schemas.microsoft.com/office/powerpoint/2010/main" val="122203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Specific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906962"/>
          </a:xfrm>
        </p:spPr>
        <p:txBody>
          <a:bodyPr>
            <a:no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Limited to the specifications</a:t>
            </a:r>
          </a:p>
          <a:p>
            <a:r>
              <a:rPr lang="en-US" sz="2400" dirty="0">
                <a:cs typeface="Arial" panose="020B0604020202020204" pitchFamily="34" charset="0"/>
              </a:rPr>
              <a:t>Exclusive – excludes anything not specified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Acts 20:7  And upon the first day of the week, when the disciples came together to break bread, Paul preached unto them, ready to depart on the morrow; and continued his speech until midnight.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Specific or limited to first day of the week (Sunday)  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Excludes all other days (Mon – Sat)</a:t>
            </a:r>
          </a:p>
        </p:txBody>
      </p:sp>
    </p:spTree>
    <p:extLst>
      <p:ext uri="{BB962C8B-B14F-4D97-AF65-F5344CB8AC3E}">
        <p14:creationId xmlns:p14="http://schemas.microsoft.com/office/powerpoint/2010/main" val="117425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General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638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specified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Inclusive – includes everything falling into a class or order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Acts 20:7  And upon the first day of the week, when the disciples came together to break bread, Paul preached unto them, ready to depart on the morrow; and continued his speech until midnight.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of day not specified – All hours in Sunday included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 not specified – anywhere </a:t>
            </a:r>
          </a:p>
        </p:txBody>
      </p:sp>
    </p:spTree>
    <p:extLst>
      <p:ext uri="{BB962C8B-B14F-4D97-AF65-F5344CB8AC3E}">
        <p14:creationId xmlns:p14="http://schemas.microsoft.com/office/powerpoint/2010/main" val="102101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Expediency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37386"/>
            <a:ext cx="7886700" cy="35525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Sumphero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to be an advantage, profitable, expedient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 16:7 Nevertheless I tell you the truth; It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expedient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you that I go away: for if I go not away, the Comforter will not come unto you; but if I depart, I will send him unto you.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Expediency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3813573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Must be lawful</a:t>
            </a:r>
          </a:p>
          <a:p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Generic – not specified</a:t>
            </a:r>
          </a:p>
          <a:p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Aid vs Addition</a:t>
            </a:r>
          </a:p>
          <a:p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Edify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542060-C705-4779-A48B-B25A5AA76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11845"/>
              </p:ext>
            </p:extLst>
          </p:nvPr>
        </p:nvGraphicFramePr>
        <p:xfrm>
          <a:off x="183593" y="381000"/>
          <a:ext cx="8776813" cy="5862467"/>
        </p:xfrm>
        <a:graphic>
          <a:graphicData uri="http://schemas.openxmlformats.org/drawingml/2006/table">
            <a:tbl>
              <a:tblPr firstRow="1" firstCol="1" bandRow="1"/>
              <a:tblGrid>
                <a:gridCol w="2218849">
                  <a:extLst>
                    <a:ext uri="{9D8B030D-6E8A-4147-A177-3AD203B41FA5}">
                      <a16:colId xmlns:a16="http://schemas.microsoft.com/office/drawing/2014/main" val="4229134120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642702080"/>
                    </a:ext>
                  </a:extLst>
                </a:gridCol>
                <a:gridCol w="2221945">
                  <a:extLst>
                    <a:ext uri="{9D8B030D-6E8A-4147-A177-3AD203B41FA5}">
                      <a16:colId xmlns:a16="http://schemas.microsoft.com/office/drawing/2014/main" val="2203080472"/>
                    </a:ext>
                  </a:extLst>
                </a:gridCol>
                <a:gridCol w="2407206">
                  <a:extLst>
                    <a:ext uri="{9D8B030D-6E8A-4147-A177-3AD203B41FA5}">
                      <a16:colId xmlns:a16="http://schemas.microsoft.com/office/drawing/2014/main" val="1056292648"/>
                    </a:ext>
                  </a:extLst>
                </a:gridCol>
              </a:tblGrid>
              <a:tr h="3356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Aid/Expedient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Addition/Substitution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720019"/>
                  </a:ext>
                </a:extLst>
              </a:tr>
              <a:tr h="686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Ark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 - Hammer, Saw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Gopher Wood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(Gen 6:14)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Pine, Oak, Maple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94333"/>
                  </a:ext>
                </a:extLst>
              </a:tr>
              <a:tr h="686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Baptism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2:38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River, Lake, Pool, Baptistry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Burial (Immersion)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 6:4; Col 2:12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Pouring, Sprinkling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33973"/>
                  </a:ext>
                </a:extLst>
              </a:tr>
              <a:tr h="103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Lords Supper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Trays, cups, container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Unleavened Bread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Fruit of the vine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Luke 22:15-20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Muffins, cookies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Coffee, Tea, Soda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9066"/>
                  </a:ext>
                </a:extLst>
              </a:tr>
              <a:tr h="686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Lord’s Supper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Location, time, seats, lights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day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Acts 20:7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Mon-Sat, “special” days, yearly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43167"/>
                  </a:ext>
                </a:extLst>
              </a:tr>
              <a:tr h="103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 in psalms, hymns, spiritual songs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 &amp; admonish…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Sheet music, harmony, unison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Eph 5:19; Col 3:16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Piano, organ, guitar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165901"/>
                  </a:ext>
                </a:extLst>
              </a:tr>
              <a:tr h="13894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 Preach / Teach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Walk, Ride, Sail, Fly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Observe what I commanded, Gospel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28:19, 29; Mark 16:15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 of Moses, circumcision, another gospel Gal 1:8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6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62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Segoe Print" pitchFamily="2" charset="0"/>
              </a:rPr>
              <a:t>History of the Social Gospel Movement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in America</a:t>
            </a:r>
          </a:p>
          <a:p>
            <a:r>
              <a:rPr lang="en-US" dirty="0"/>
              <a:t> Roots in Modernism</a:t>
            </a:r>
          </a:p>
          <a:p>
            <a:r>
              <a:rPr lang="en-US" dirty="0"/>
              <a:t>Years following the Civil War</a:t>
            </a:r>
          </a:p>
          <a:p>
            <a:r>
              <a:rPr lang="en-US" dirty="0"/>
              <a:t>Social Gospel Concept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7439" y="457200"/>
            <a:ext cx="36133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969696">
                    <a:lumMod val="1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A Great Shift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1676400"/>
            <a:ext cx="2971800" cy="3886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6600"/>
              </a:solidFill>
              <a:latin typeface="Arial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192959"/>
            <a:ext cx="244329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FF9966">
                        <a:tint val="70000"/>
                        <a:satMod val="245000"/>
                      </a:srgbClr>
                    </a:gs>
                    <a:gs pos="75000">
                      <a:srgbClr val="FF996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6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 charset="0"/>
              </a:rPr>
              <a:t>Spiritual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410200" y="1676400"/>
            <a:ext cx="2971800" cy="3886200"/>
          </a:xfrm>
          <a:prstGeom prst="rect">
            <a:avLst/>
          </a:prstGeom>
          <a:solidFill>
            <a:srgbClr val="336600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810000" y="2514600"/>
            <a:ext cx="1828800" cy="220980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6600"/>
              </a:solidFill>
              <a:latin typeface="Arial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2358" y="3192959"/>
            <a:ext cx="184858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FF9966">
                        <a:tint val="70000"/>
                        <a:satMod val="245000"/>
                      </a:srgbClr>
                    </a:gs>
                    <a:gs pos="75000">
                      <a:srgbClr val="FF996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996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 charset="0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177668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Segoe Print" pitchFamily="2" charset="0"/>
              </a:rPr>
              <a:t>History of the Social Gospel Movement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in America</a:t>
            </a:r>
          </a:p>
          <a:p>
            <a:r>
              <a:rPr lang="en-US" dirty="0"/>
              <a:t> Roots in Modernism</a:t>
            </a:r>
          </a:p>
          <a:p>
            <a:r>
              <a:rPr lang="en-US" dirty="0"/>
              <a:t>Years following the Civil War</a:t>
            </a:r>
          </a:p>
          <a:p>
            <a:r>
              <a:rPr lang="en-US" dirty="0"/>
              <a:t>Social Gospel Concept</a:t>
            </a:r>
          </a:p>
          <a:p>
            <a:r>
              <a:rPr lang="en-US" dirty="0"/>
              <a:t>Impact on Denominations</a:t>
            </a:r>
          </a:p>
          <a:p>
            <a:r>
              <a:rPr lang="en-US" dirty="0"/>
              <a:t>Impact on the Church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Christians Have Spiritual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307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/>
              <a:t> Grow (2 Pet. 3:18)</a:t>
            </a:r>
          </a:p>
          <a:p>
            <a:r>
              <a:rPr lang="en-US" dirty="0"/>
              <a:t> Edified (1 Cor. 14:26)</a:t>
            </a:r>
          </a:p>
          <a:p>
            <a:r>
              <a:rPr lang="en-US" dirty="0"/>
              <a:t> Faith Increased (2 Thess. 1:3)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3962400"/>
            <a:ext cx="2819400" cy="2743200"/>
          </a:xfrm>
          <a:prstGeom prst="roundRect">
            <a:avLst>
              <a:gd name="adj" fmla="val 6990"/>
            </a:avLst>
          </a:prstGeom>
          <a:solidFill>
            <a:srgbClr val="FFFFFF"/>
          </a:solidFill>
          <a:ln w="952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Regular attendance?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Acts of worship?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Preaching?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Study of word?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Fellowship?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9916" y="3200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egoe Print" panose="02000600000000000000" pitchFamily="2" charset="0"/>
              </a:rPr>
              <a:t>How?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0" y="3963537"/>
            <a:ext cx="2795516" cy="2743200"/>
          </a:xfrm>
          <a:prstGeom prst="roundRect">
            <a:avLst>
              <a:gd name="adj" fmla="val 6990"/>
            </a:avLst>
          </a:prstGeom>
          <a:solidFill>
            <a:srgbClr val="FFFFFF"/>
          </a:solidFill>
          <a:ln w="9525" cap="flat" cmpd="sng" algn="ctr">
            <a:solidFill>
              <a:srgbClr val="3366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Some Think: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Social Activities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Eat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Be together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Games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6028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Print" panose="02000600000000000000" pitchFamily="2" charset="0"/>
              </a:rPr>
              <a:t>Edify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905000"/>
            <a:ext cx="3810000" cy="2370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Edify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NT:3619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(the act of) building, building up, 2. equivalent to </a:t>
            </a:r>
            <a:r>
              <a:rPr kumimoji="0" lang="en-US" alt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oikodomeema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 building (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e., thing built, edifice): Mark 13:1 f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(Thayer)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17792"/>
              </p:ext>
            </p:extLst>
          </p:nvPr>
        </p:nvGraphicFramePr>
        <p:xfrm>
          <a:off x="5105400" y="1878842"/>
          <a:ext cx="3505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3" imgW="3990975" imgH="4695825" progId="WPDraw30.Drawing">
                  <p:embed/>
                </p:oleObj>
              </mc:Choice>
              <mc:Fallback>
                <p:oleObj name="Drawing" r:id="rId3" imgW="3990975" imgH="4695825" progId="WPDraw30.Drawing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78842"/>
                        <a:ext cx="3505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67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9A0F8-6D37-6248-0442-8013F20B3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14425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Personal / private Matters – Spread through the church (Matt. 18:15-17)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Expect church relieve individual responsibility (1 Tim. 5:16)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“Church can do what individual can do” (cf. Jas. 1:27; Gal. 6:10)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Social gospel (1 Cor. 11:22,34)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8B187-CA81-714E-7A7C-DBF1AA66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33825"/>
            <a:ext cx="701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000">
                <a:solidFill>
                  <a:srgbClr val="000000"/>
                </a:solidFill>
                <a:latin typeface="Arial Unicode MS"/>
              </a:rPr>
              <a:t>Social Meals (fellowship halls)</a:t>
            </a:r>
          </a:p>
          <a:p>
            <a:pPr>
              <a:buFontTx/>
              <a:buAutoNum type="arabicPeriod"/>
            </a:pPr>
            <a:r>
              <a:rPr lang="en-US" altLang="en-US" sz="2000">
                <a:solidFill>
                  <a:srgbClr val="000000"/>
                </a:solidFill>
                <a:latin typeface="Arial Unicode MS"/>
              </a:rPr>
              <a:t>Recreation (Games, entertainment, family life centers)</a:t>
            </a:r>
          </a:p>
          <a:p>
            <a:pPr>
              <a:buFontTx/>
              <a:buAutoNum type="arabicPeriod"/>
            </a:pPr>
            <a:r>
              <a:rPr lang="en-US" altLang="en-US" sz="2000">
                <a:solidFill>
                  <a:srgbClr val="000000"/>
                </a:solidFill>
                <a:latin typeface="Arial Unicode MS"/>
              </a:rPr>
              <a:t>Ball teams (Gyms)</a:t>
            </a:r>
          </a:p>
          <a:p>
            <a:pPr>
              <a:buFontTx/>
              <a:buAutoNum type="arabicPeriod"/>
            </a:pPr>
            <a:r>
              <a:rPr lang="en-US" altLang="en-US" sz="2000">
                <a:solidFill>
                  <a:srgbClr val="000000"/>
                </a:solidFill>
                <a:latin typeface="Arial Unicode MS"/>
              </a:rPr>
              <a:t>Making social activities essential to spiritual growth</a:t>
            </a:r>
          </a:p>
        </p:txBody>
      </p:sp>
      <p:sp>
        <p:nvSpPr>
          <p:cNvPr id="32772" name="Title 1">
            <a:extLst>
              <a:ext uri="{FF2B5EF4-FFF2-40B4-BE49-F238E27FC236}">
                <a16:creationId xmlns:a16="http://schemas.microsoft.com/office/drawing/2014/main" id="{8DCAA768-C1FF-53C9-9A75-B983A8FAC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20650"/>
            <a:ext cx="7886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Arial Black" panose="020B0A04020102020204" pitchFamily="34" charset="0"/>
              </a:rPr>
              <a:t>Blurring The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8" y="685324"/>
            <a:ext cx="7886700" cy="99417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Edification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1668"/>
            <a:ext cx="7886700" cy="357830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Come together – I Cor 14:26; Acts 2:42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Worship – Heb 10:25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Teaching – Acts 16:5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Works – Phil 4:15-17; II Cor 9:1-8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Love – Eph 4:2-4; I Cor 12:22-26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Discipline – II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3:6; Rom 16:16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Segoe Print" panose="02000600000000000000" pitchFamily="2" charset="0"/>
              </a:rPr>
              <a:t>Don’t Confuse Edification</a:t>
            </a:r>
            <a:br>
              <a:rPr lang="en-US" sz="3200" dirty="0">
                <a:latin typeface="Segoe Print" panose="02000600000000000000" pitchFamily="2" charset="0"/>
              </a:rPr>
            </a:br>
            <a:r>
              <a:rPr lang="en-US" sz="3200" dirty="0">
                <a:latin typeface="Segoe Print" panose="02000600000000000000" pitchFamily="2" charset="0"/>
              </a:rPr>
              <a:t>with</a:t>
            </a:r>
            <a:br>
              <a:rPr lang="en-US" sz="3200" dirty="0">
                <a:latin typeface="Segoe Print" panose="02000600000000000000" pitchFamily="2" charset="0"/>
              </a:rPr>
            </a:br>
            <a:r>
              <a:rPr lang="en-US" sz="3200" dirty="0">
                <a:latin typeface="Segoe Print" panose="02000600000000000000" pitchFamily="2" charset="0"/>
              </a:rPr>
              <a:t>That Which You Enjoy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460" y="1765945"/>
            <a:ext cx="3945340" cy="40318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Based Upon Revelation – Not Enjoyment or Excitement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Edified by Worship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Singing (</a:t>
            </a:r>
            <a:r>
              <a:rPr lang="en-US" altLang="en-US" sz="2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Eph</a:t>
            </a: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5:19; Col 3:16)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Assembling (</a:t>
            </a:r>
            <a:r>
              <a:rPr lang="en-US" altLang="en-US" sz="2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Heb</a:t>
            </a: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10:24,25)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Preaching (</a:t>
            </a:r>
            <a:r>
              <a:rPr lang="en-US" altLang="en-US" sz="2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Eph</a:t>
            </a: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4:11,12)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Prayer (I </a:t>
            </a:r>
            <a:r>
              <a:rPr lang="en-US" altLang="en-US" sz="2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Cor</a:t>
            </a: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14:17)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1981200"/>
            <a:ext cx="4114800" cy="3600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Good speaker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Funny stories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Exciting class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Feeling good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Eating good meal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Playing games together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Good conversation (secular)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Social activities</a:t>
            </a:r>
          </a:p>
        </p:txBody>
      </p:sp>
    </p:spTree>
    <p:extLst>
      <p:ext uri="{BB962C8B-B14F-4D97-AF65-F5344CB8AC3E}">
        <p14:creationId xmlns:p14="http://schemas.microsoft.com/office/powerpoint/2010/main" val="212665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 animBg="1"/>
      <p:bldP spid="7" grpId="0" uiExpand="1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8" y="685324"/>
            <a:ext cx="7886700" cy="99417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Fellowship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9497"/>
            <a:ext cx="7886700" cy="38104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Koinonia – association, sharing, participation, communication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Worship (Doctrine, Lord Supper, prayer) – Acts 2:42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Ministering needy saints – II Cor 8:4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Lord’s Supper I Cor 10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Evangelism – Phil 1:5; Gal 2:9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Social Gospel based on Feelings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evidence that we have faith is based on feelings of emotion.</a:t>
            </a:r>
          </a:p>
          <a:p>
            <a:pPr marL="0" indent="0">
              <a:buNone/>
            </a:pPr>
            <a:r>
              <a:rPr lang="en-US" dirty="0"/>
              <a:t>We are edified because we feel good</a:t>
            </a:r>
          </a:p>
          <a:p>
            <a:pPr marL="0" indent="0">
              <a:buNone/>
            </a:pPr>
            <a:r>
              <a:rPr lang="en-US" dirty="0"/>
              <a:t>We are growing to be a stronger Christian because we feel closer to God </a:t>
            </a:r>
          </a:p>
        </p:txBody>
      </p:sp>
    </p:spTree>
    <p:extLst>
      <p:ext uri="{BB962C8B-B14F-4D97-AF65-F5344CB8AC3E}">
        <p14:creationId xmlns:p14="http://schemas.microsoft.com/office/powerpoint/2010/main" val="26462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Segoe Print" panose="02000600000000000000" pitchFamily="2" charset="0"/>
              </a:rPr>
              <a:t>Feelings Are Result of our Spiritual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Feelings are based on knowledge</a:t>
            </a:r>
          </a:p>
          <a:p>
            <a:pPr lvl="1"/>
            <a:r>
              <a:rPr lang="en-US" dirty="0"/>
              <a:t>	</a:t>
            </a:r>
            <a:r>
              <a:rPr lang="en-US" sz="2400" dirty="0"/>
              <a:t>Luke 10:20</a:t>
            </a:r>
            <a:r>
              <a:rPr lang="en-US" dirty="0"/>
              <a:t> </a:t>
            </a:r>
            <a:r>
              <a:rPr lang="en-US" sz="2200" i="1" dirty="0"/>
              <a:t>rejoice that your names are written in heaven</a:t>
            </a:r>
          </a:p>
          <a:p>
            <a:pPr lvl="1"/>
            <a:r>
              <a:rPr lang="en-US" sz="2800" dirty="0"/>
              <a:t> </a:t>
            </a:r>
            <a:r>
              <a:rPr lang="en-US" sz="2400" dirty="0"/>
              <a:t>Job 19:25,26 </a:t>
            </a:r>
            <a:r>
              <a:rPr lang="en-US" sz="2200" i="1" dirty="0"/>
              <a:t>For I know that my redeemer </a:t>
            </a:r>
            <a:r>
              <a:rPr lang="en-US" sz="2200" i="1" dirty="0" err="1"/>
              <a:t>liveth</a:t>
            </a:r>
            <a:r>
              <a:rPr lang="en-US" sz="2200" i="1" dirty="0"/>
              <a:t>, and that he shall stand at the latter day upon the earth, And though after my skin worms destroy this body, yet in my flesh shall I see God</a:t>
            </a:r>
          </a:p>
          <a:p>
            <a:pPr marL="0" indent="0">
              <a:buNone/>
            </a:pPr>
            <a:r>
              <a:rPr lang="en-US" dirty="0"/>
              <a:t>We feel good because we have been edified </a:t>
            </a:r>
          </a:p>
          <a:p>
            <a:pPr lvl="1"/>
            <a:r>
              <a:rPr lang="en-US" dirty="0"/>
              <a:t> </a:t>
            </a:r>
            <a:r>
              <a:rPr lang="en-US" sz="2400" dirty="0"/>
              <a:t>I Pet 1:4-6 </a:t>
            </a:r>
            <a:r>
              <a:rPr lang="en-US" sz="2200" i="1" dirty="0"/>
              <a:t>kept by the power of God through faith unto salvation… wherein ye greatly rejoice</a:t>
            </a:r>
          </a:p>
          <a:p>
            <a:pPr marL="0" indent="0">
              <a:buNone/>
            </a:pPr>
            <a:r>
              <a:rPr lang="en-US" dirty="0"/>
              <a:t>We feel good because we are growing to be a stronger Christian </a:t>
            </a:r>
          </a:p>
          <a:p>
            <a:pPr lvl="1"/>
            <a:r>
              <a:rPr lang="en-US" sz="2600" dirty="0"/>
              <a:t>II Pet 3:18 </a:t>
            </a:r>
            <a:r>
              <a:rPr lang="en-US" sz="2400" i="1" dirty="0"/>
              <a:t>Grow in the grace and knowledge of our Lord and Savior Jesus Christ</a:t>
            </a:r>
          </a:p>
        </p:txBody>
      </p:sp>
    </p:spTree>
    <p:extLst>
      <p:ext uri="{BB962C8B-B14F-4D97-AF65-F5344CB8AC3E}">
        <p14:creationId xmlns:p14="http://schemas.microsoft.com/office/powerpoint/2010/main" val="7039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Dangers Among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Forget How Apostasy Works (</a:t>
            </a:r>
            <a:r>
              <a:rPr lang="en-US" dirty="0" err="1"/>
              <a:t>Heb</a:t>
            </a:r>
            <a:r>
              <a:rPr lang="en-US" dirty="0"/>
              <a:t> 2:1-3)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Forget The Issues That Divided the Church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Fail To Distinguish- Individual &amp; Church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Focus on Social Is More Important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5746" r="16617" b="26666"/>
          <a:stretch/>
        </p:blipFill>
        <p:spPr bwMode="auto">
          <a:xfrm>
            <a:off x="0" y="0"/>
            <a:ext cx="9144000" cy="687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2743200"/>
            <a:ext cx="5410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Youth Group – Youth Activity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Helping Hands Clothing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School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Mother’s Day Out</a:t>
            </a:r>
          </a:p>
        </p:txBody>
      </p:sp>
    </p:spTree>
    <p:extLst>
      <p:ext uri="{BB962C8B-B14F-4D97-AF65-F5344CB8AC3E}">
        <p14:creationId xmlns:p14="http://schemas.microsoft.com/office/powerpoint/2010/main" val="181533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3" t="5042" r="19441" b="48341"/>
          <a:stretch/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5757" r="19132" b="85238"/>
          <a:stretch/>
        </p:blipFill>
        <p:spPr bwMode="auto">
          <a:xfrm>
            <a:off x="0" y="3048001"/>
            <a:ext cx="9144000" cy="63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1" t="13134" r="34552" b="78187"/>
          <a:stretch/>
        </p:blipFill>
        <p:spPr bwMode="auto">
          <a:xfrm>
            <a:off x="0" y="3712192"/>
            <a:ext cx="9144000" cy="8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7512" r="30224" b="84013"/>
          <a:stretch/>
        </p:blipFill>
        <p:spPr bwMode="auto">
          <a:xfrm>
            <a:off x="0" y="4604983"/>
            <a:ext cx="9144000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38071" r="36269" b="53704"/>
          <a:stretch/>
        </p:blipFill>
        <p:spPr bwMode="auto">
          <a:xfrm>
            <a:off x="-15922" y="5404513"/>
            <a:ext cx="9144000" cy="84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89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5789" r="20373" b="13151"/>
          <a:stretch/>
        </p:blipFill>
        <p:spPr bwMode="auto">
          <a:xfrm>
            <a:off x="28433" y="-37531"/>
            <a:ext cx="9115567" cy="697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10165" r="16866" b="14346"/>
          <a:stretch/>
        </p:blipFill>
        <p:spPr bwMode="auto">
          <a:xfrm>
            <a:off x="46631" y="1143000"/>
            <a:ext cx="9097370" cy="57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nnie\AppData\Local\Microsoft\Windows\Temporary Internet Files\Content.IE5\JB70UQ8C\kirkland_bowman_2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0"/>
            <a:ext cx="5457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953000" y="3124200"/>
            <a:ext cx="2438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0DE154-4BA5-4370-A2F1-89F35B40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968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96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Personal / private Matters – Spread through the church (Matt. 18:15-17)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Expect church relieve individual responsibility (1 Tim. 5:16)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“Church can do what individual can do” (cf. Jas. 1:27; Gal. 6:10)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Social gospel (1 Cor. 11:22,34)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Calling individual matters – “church function”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Treating individual functions – as essential</a:t>
            </a:r>
          </a:p>
          <a:p>
            <a:pPr>
              <a:buFontTx/>
              <a:buAutoNum type="alphaUcPeriod"/>
            </a:pPr>
            <a:r>
              <a:rPr lang="en-US" altLang="en-US">
                <a:latin typeface="Arial Unicode MS"/>
              </a:rPr>
              <a:t> Speak of social matters – as spiritual (“Fellowship”)</a:t>
            </a: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D4B06822-0E78-E0B4-E205-9A990CA0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49263"/>
            <a:ext cx="7886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Arial Black" panose="020B0A04020102020204" pitchFamily="34" charset="0"/>
              </a:rPr>
              <a:t>Blurring The Lines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Print" panose="02000600000000000000" pitchFamily="2" charset="0"/>
              </a:rPr>
              <a:t>Dangers Among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Forget How Apostasy Works (</a:t>
            </a:r>
            <a:r>
              <a:rPr lang="en-US" dirty="0" err="1"/>
              <a:t>Heb</a:t>
            </a:r>
            <a:r>
              <a:rPr lang="en-US" dirty="0"/>
              <a:t> 2:1-3)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Forget The Issues That Divided the Church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Fail To Distinguish- Individual &amp; Church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Focus on Social Is More Important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Argue That Social Builds Faith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Overreaction In Either Direction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Print" pitchFamily="2" charset="0"/>
              </a:rPr>
              <a:t>Lessons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Beware and be steadfast (II Pet 3:17)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Grow in the Grace and Knowledge of Christ (II Pet 3:18)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the old paths (</a:t>
            </a:r>
            <a:r>
              <a:rPr lang="en-US" dirty="0" err="1"/>
              <a:t>Jer</a:t>
            </a:r>
            <a:r>
              <a:rPr lang="en-US" dirty="0"/>
              <a:t> 6:16)</a:t>
            </a:r>
          </a:p>
        </p:txBody>
      </p:sp>
    </p:spTree>
    <p:extLst>
      <p:ext uri="{BB962C8B-B14F-4D97-AF65-F5344CB8AC3E}">
        <p14:creationId xmlns:p14="http://schemas.microsoft.com/office/powerpoint/2010/main" val="38747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DF35-3C00-D16F-3841-4110E4434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Institutional Question</a:t>
            </a:r>
          </a:p>
        </p:txBody>
      </p:sp>
    </p:spTree>
    <p:extLst>
      <p:ext uri="{BB962C8B-B14F-4D97-AF65-F5344CB8AC3E}">
        <p14:creationId xmlns:p14="http://schemas.microsoft.com/office/powerpoint/2010/main" val="45944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07C0-CFCD-B1DE-B882-29C438FB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Church Issues &amp;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7B23B-74F3-0940-971F-8AA3E3AD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334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circumcision essential to salvation (Acts 15)?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From among “yourselves” – perverse things (Acts 20:30)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Doctrine of no resurrection (1 Cor. 15:12)</a:t>
            </a:r>
          </a:p>
          <a:p>
            <a:r>
              <a:rPr lang="en-US" dirty="0"/>
              <a:t> Some will depart giving heed to error (1 Tim. 4:1-3)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Judaism (Hebrews, etc.)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1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History of Institutional Support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1800’s Restoration Movement:</a:t>
            </a:r>
          </a:p>
          <a:p>
            <a:r>
              <a:rPr lang="en-US" dirty="0"/>
              <a:t>Pointing men back to the Bible: “Where the Bible speaks, we speak; where it is silent, we are silent.”</a:t>
            </a:r>
          </a:p>
          <a:p>
            <a:endParaRPr lang="en-US" dirty="0"/>
          </a:p>
          <a:p>
            <a:r>
              <a:rPr lang="en-US" dirty="0"/>
              <a:t>Called for men to lay aside opinions and unite upon the Scriptures</a:t>
            </a:r>
          </a:p>
          <a:p>
            <a:endParaRPr lang="en-US" dirty="0"/>
          </a:p>
          <a:p>
            <a:r>
              <a:rPr lang="en-US" dirty="0"/>
              <a:t>Soon two different mindsets developed:</a:t>
            </a:r>
          </a:p>
          <a:p>
            <a:pPr lvl="1"/>
            <a:r>
              <a:rPr lang="en-US" dirty="0"/>
              <a:t>Church can do only what is positively authorized</a:t>
            </a:r>
          </a:p>
          <a:p>
            <a:pPr lvl="1"/>
            <a:r>
              <a:rPr lang="en-US" dirty="0"/>
              <a:t>Church can do anything not specifically forbidden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History of Institutional Support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1800’s Restoration Movement</a:t>
            </a:r>
          </a:p>
          <a:p>
            <a:r>
              <a:rPr lang="en-US" dirty="0"/>
              <a:t> 1850’s Missionary Society</a:t>
            </a:r>
          </a:p>
          <a:p>
            <a:r>
              <a:rPr lang="en-US" dirty="0"/>
              <a:t>1860 Instrumental Music</a:t>
            </a:r>
          </a:p>
          <a:p>
            <a:r>
              <a:rPr lang="en-US" dirty="0"/>
              <a:t>1906 Disciples of Christ / Christian Church</a:t>
            </a:r>
          </a:p>
          <a:p>
            <a:r>
              <a:rPr lang="en-US" dirty="0"/>
              <a:t>1950 Institutionalism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628B-A51B-42EA-A030-716C0DC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3856"/>
            <a:ext cx="7886700" cy="99417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Institutionalism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17C1-47AF-4B1C-AB9E-830D21984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6090"/>
            <a:ext cx="7886700" cy="4053882"/>
          </a:xfrm>
        </p:spPr>
        <p:txBody>
          <a:bodyPr>
            <a:normAutofit/>
          </a:bodyPr>
          <a:lstStyle/>
          <a:p>
            <a:pPr lvl="1"/>
            <a:r>
              <a:rPr lang="en-US" sz="2100" dirty="0"/>
              <a:t>Sponsoring Church for evangelism efforts (missionary societies)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Institutions to fulfill social outreach</a:t>
            </a:r>
          </a:p>
          <a:p>
            <a:pPr lvl="1"/>
            <a:endParaRPr lang="en-US" sz="2100" dirty="0"/>
          </a:p>
          <a:p>
            <a:pPr lvl="1"/>
            <a:r>
              <a:rPr lang="en-US" sz="2100" dirty="0"/>
              <a:t>Benevolent organizations, Orphan home, Bible colleges, nursing homes</a:t>
            </a:r>
          </a:p>
          <a:p>
            <a:pPr marL="342900" lvl="1" indent="0">
              <a:buNone/>
            </a:pPr>
            <a:endParaRPr lang="en-US" sz="2100" dirty="0"/>
          </a:p>
          <a:p>
            <a:pPr lvl="1"/>
            <a:r>
              <a:rPr lang="en-US" sz="2100" dirty="0"/>
              <a:t>Church assumes responsibility of individual Christians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9DDF-FA75-E041-DCA2-1C770871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ECD1-8043-A0D1-3B38-BFFB7A9D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Evangelism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-  I Thes 1:3-8; Phil 1:3-5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Philippi – Phil 4:15-17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Thessalonica – I Thes 1:3-8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Macedonia – II Cor 11:7-9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Edification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Eph 4:11-16, I Cor 12:14-27, Gal 6:1-2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Worship – Eph 5:19, Col 3:16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Teaching – Col 1:28; Rom 12:6-7,  Acts 11:22-23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Benevolence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Acts 2:44-45; Acts 4:32-35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Antioch – Acts 11:29-30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Macedonia – II Cor 8:1-4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Corinth – II Cor 9:10-12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1387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BD13A61-5A45-3B27-488D-D50252CB44FB}"/>
              </a:ext>
            </a:extLst>
          </p:cNvPr>
          <p:cNvSpPr/>
          <p:nvPr/>
        </p:nvSpPr>
        <p:spPr>
          <a:xfrm>
            <a:off x="3276600" y="2667000"/>
            <a:ext cx="2819400" cy="2057400"/>
          </a:xfrm>
          <a:prstGeom prst="roundRect">
            <a:avLst>
              <a:gd name="adj" fmla="val 209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ADBE55-2CB9-EC70-6831-FAC0C7064719}"/>
              </a:ext>
            </a:extLst>
          </p:cNvPr>
          <p:cNvSpPr/>
          <p:nvPr/>
        </p:nvSpPr>
        <p:spPr>
          <a:xfrm>
            <a:off x="576263" y="1447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8C03D-5029-28FB-E5F2-DA4677E7A619}"/>
              </a:ext>
            </a:extLst>
          </p:cNvPr>
          <p:cNvSpPr/>
          <p:nvPr/>
        </p:nvSpPr>
        <p:spPr>
          <a:xfrm>
            <a:off x="576263" y="2773363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7F76F1-401A-9670-036F-9F9B48508B7A}"/>
              </a:ext>
            </a:extLst>
          </p:cNvPr>
          <p:cNvSpPr/>
          <p:nvPr/>
        </p:nvSpPr>
        <p:spPr>
          <a:xfrm>
            <a:off x="576263" y="4098925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AE83C2-A794-4C50-4387-D8306E6945A5}"/>
              </a:ext>
            </a:extLst>
          </p:cNvPr>
          <p:cNvSpPr/>
          <p:nvPr/>
        </p:nvSpPr>
        <p:spPr>
          <a:xfrm>
            <a:off x="576263" y="5424488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42F2A3-192A-A644-780B-4FB138DD60FE}"/>
              </a:ext>
            </a:extLst>
          </p:cNvPr>
          <p:cNvCxnSpPr/>
          <p:nvPr/>
        </p:nvCxnSpPr>
        <p:spPr>
          <a:xfrm>
            <a:off x="1947863" y="2286000"/>
            <a:ext cx="1176337" cy="9144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E1077B-03BA-3A38-2ED6-B0D0A138BD69}"/>
              </a:ext>
            </a:extLst>
          </p:cNvPr>
          <p:cNvCxnSpPr/>
          <p:nvPr/>
        </p:nvCxnSpPr>
        <p:spPr>
          <a:xfrm>
            <a:off x="1947863" y="3505200"/>
            <a:ext cx="1176337" cy="762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3675F9-2A70-8A5C-E61D-B27EB972E23B}"/>
              </a:ext>
            </a:extLst>
          </p:cNvPr>
          <p:cNvCxnSpPr/>
          <p:nvPr/>
        </p:nvCxnSpPr>
        <p:spPr>
          <a:xfrm flipV="1">
            <a:off x="2057400" y="4098925"/>
            <a:ext cx="1066800" cy="473075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ED0247-FCF1-58A2-DEAE-8ADD10FC750D}"/>
              </a:ext>
            </a:extLst>
          </p:cNvPr>
          <p:cNvCxnSpPr/>
          <p:nvPr/>
        </p:nvCxnSpPr>
        <p:spPr>
          <a:xfrm flipV="1">
            <a:off x="1947863" y="4572000"/>
            <a:ext cx="1328737" cy="10668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26B545-8D41-B2C7-1BE1-7441280FE4F5}"/>
              </a:ext>
            </a:extLst>
          </p:cNvPr>
          <p:cNvSpPr txBox="1"/>
          <p:nvPr/>
        </p:nvSpPr>
        <p:spPr>
          <a:xfrm>
            <a:off x="2438400" y="2286000"/>
            <a:ext cx="22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AB741-DEBF-8872-3783-FF6C4131E6D0}"/>
              </a:ext>
            </a:extLst>
          </p:cNvPr>
          <p:cNvSpPr txBox="1"/>
          <p:nvPr/>
        </p:nvSpPr>
        <p:spPr>
          <a:xfrm>
            <a:off x="2209800" y="2935288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5C8A3-5623-D078-5295-F684D5AE5E45}"/>
              </a:ext>
            </a:extLst>
          </p:cNvPr>
          <p:cNvSpPr txBox="1"/>
          <p:nvPr/>
        </p:nvSpPr>
        <p:spPr>
          <a:xfrm>
            <a:off x="2220913" y="37766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89DB7-1793-A025-79FE-A7BBE50940C7}"/>
              </a:ext>
            </a:extLst>
          </p:cNvPr>
          <p:cNvSpPr txBox="1"/>
          <p:nvPr/>
        </p:nvSpPr>
        <p:spPr>
          <a:xfrm>
            <a:off x="2257425" y="46021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0920EF-1E2F-9D16-0DA3-9F950C482A78}"/>
              </a:ext>
            </a:extLst>
          </p:cNvPr>
          <p:cNvCxnSpPr/>
          <p:nvPr/>
        </p:nvCxnSpPr>
        <p:spPr>
          <a:xfrm>
            <a:off x="6172200" y="3695700"/>
            <a:ext cx="990600" cy="0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TextBox 21">
            <a:extLst>
              <a:ext uri="{FF2B5EF4-FFF2-40B4-BE49-F238E27FC236}">
                <a16:creationId xmlns:a16="http://schemas.microsoft.com/office/drawing/2014/main" id="{437CE189-6B12-6F50-FF40-8F9CD0F82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17863"/>
            <a:ext cx="1828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Preachers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443669-0EEF-42EF-E30E-303C7FDDB29F}"/>
              </a:ext>
            </a:extLst>
          </p:cNvPr>
          <p:cNvSpPr txBox="1"/>
          <p:nvPr/>
        </p:nvSpPr>
        <p:spPr>
          <a:xfrm>
            <a:off x="3610429" y="5200633"/>
            <a:ext cx="4648200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Separate Organization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Church And The Work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93FD91E-591E-7634-2FE6-6869DAAEBE36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Missionary Society </a:t>
            </a:r>
          </a:p>
        </p:txBody>
      </p:sp>
    </p:spTree>
    <p:extLst>
      <p:ext uri="{BB962C8B-B14F-4D97-AF65-F5344CB8AC3E}">
        <p14:creationId xmlns:p14="http://schemas.microsoft.com/office/powerpoint/2010/main" val="39759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DBE55-2CB9-EC70-6831-FAC0C7064719}"/>
              </a:ext>
            </a:extLst>
          </p:cNvPr>
          <p:cNvSpPr/>
          <p:nvPr/>
        </p:nvSpPr>
        <p:spPr>
          <a:xfrm>
            <a:off x="576263" y="1447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Antioch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D8C03D-5029-28FB-E5F2-DA4677E7A619}"/>
              </a:ext>
            </a:extLst>
          </p:cNvPr>
          <p:cNvSpPr/>
          <p:nvPr/>
        </p:nvSpPr>
        <p:spPr>
          <a:xfrm>
            <a:off x="576263" y="2773363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Philippi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7F76F1-401A-9670-036F-9F9B48508B7A}"/>
              </a:ext>
            </a:extLst>
          </p:cNvPr>
          <p:cNvSpPr/>
          <p:nvPr/>
        </p:nvSpPr>
        <p:spPr>
          <a:xfrm>
            <a:off x="576263" y="4098925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lonica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AE83C2-A794-4C50-4387-D8306E6945A5}"/>
              </a:ext>
            </a:extLst>
          </p:cNvPr>
          <p:cNvSpPr/>
          <p:nvPr/>
        </p:nvSpPr>
        <p:spPr>
          <a:xfrm>
            <a:off x="576263" y="5424488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Berea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42F2A3-192A-A644-780B-4FB138DD60FE}"/>
              </a:ext>
            </a:extLst>
          </p:cNvPr>
          <p:cNvCxnSpPr/>
          <p:nvPr/>
        </p:nvCxnSpPr>
        <p:spPr>
          <a:xfrm>
            <a:off x="1947863" y="2286000"/>
            <a:ext cx="1176337" cy="9144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E1077B-03BA-3A38-2ED6-B0D0A138BD69}"/>
              </a:ext>
            </a:extLst>
          </p:cNvPr>
          <p:cNvCxnSpPr/>
          <p:nvPr/>
        </p:nvCxnSpPr>
        <p:spPr>
          <a:xfrm>
            <a:off x="1947863" y="3505200"/>
            <a:ext cx="1176337" cy="762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3675F9-2A70-8A5C-E61D-B27EB972E23B}"/>
              </a:ext>
            </a:extLst>
          </p:cNvPr>
          <p:cNvCxnSpPr/>
          <p:nvPr/>
        </p:nvCxnSpPr>
        <p:spPr>
          <a:xfrm flipV="1">
            <a:off x="2057400" y="4098925"/>
            <a:ext cx="1066800" cy="473075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BED0247-FCF1-58A2-DEAE-8ADD10FC750D}"/>
              </a:ext>
            </a:extLst>
          </p:cNvPr>
          <p:cNvCxnSpPr/>
          <p:nvPr/>
        </p:nvCxnSpPr>
        <p:spPr>
          <a:xfrm flipV="1">
            <a:off x="1947863" y="4572000"/>
            <a:ext cx="1328737" cy="10668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326B545-8D41-B2C7-1BE1-7441280FE4F5}"/>
              </a:ext>
            </a:extLst>
          </p:cNvPr>
          <p:cNvSpPr txBox="1"/>
          <p:nvPr/>
        </p:nvSpPr>
        <p:spPr>
          <a:xfrm>
            <a:off x="2438400" y="2286000"/>
            <a:ext cx="22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AB741-DEBF-8872-3783-FF6C4131E6D0}"/>
              </a:ext>
            </a:extLst>
          </p:cNvPr>
          <p:cNvSpPr txBox="1"/>
          <p:nvPr/>
        </p:nvSpPr>
        <p:spPr>
          <a:xfrm>
            <a:off x="2209800" y="2935288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5C8A3-5623-D078-5295-F684D5AE5E45}"/>
              </a:ext>
            </a:extLst>
          </p:cNvPr>
          <p:cNvSpPr txBox="1"/>
          <p:nvPr/>
        </p:nvSpPr>
        <p:spPr>
          <a:xfrm>
            <a:off x="2220913" y="37766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89DB7-1793-A025-79FE-A7BBE50940C7}"/>
              </a:ext>
            </a:extLst>
          </p:cNvPr>
          <p:cNvSpPr txBox="1"/>
          <p:nvPr/>
        </p:nvSpPr>
        <p:spPr>
          <a:xfrm>
            <a:off x="2257425" y="46021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37906" name="TextBox 21">
            <a:extLst>
              <a:ext uri="{FF2B5EF4-FFF2-40B4-BE49-F238E27FC236}">
                <a16:creationId xmlns:a16="http://schemas.microsoft.com/office/drawing/2014/main" id="{437CE189-6B12-6F50-FF40-8F9CD0F82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88" y="1447800"/>
            <a:ext cx="30749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Barnabas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John 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Silas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93FD91E-591E-7634-2FE6-6869DAAEBE36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8153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Testament Example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C7FCF1B-7A91-D5F6-F597-2E1DA97EBF92}"/>
              </a:ext>
            </a:extLst>
          </p:cNvPr>
          <p:cNvCxnSpPr>
            <a:cxnSpLocks/>
          </p:cNvCxnSpPr>
          <p:nvPr/>
        </p:nvCxnSpPr>
        <p:spPr>
          <a:xfrm flipV="1">
            <a:off x="1947863" y="2230157"/>
            <a:ext cx="1481137" cy="11394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1">
            <a:extLst>
              <a:ext uri="{FF2B5EF4-FFF2-40B4-BE49-F238E27FC236}">
                <a16:creationId xmlns:a16="http://schemas.microsoft.com/office/drawing/2014/main" id="{930D82A3-0A1D-7503-B4E5-4053E5316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407" y="3812242"/>
            <a:ext cx="307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A1822-6EA2-1372-D73F-0FFE94E0CA8E}"/>
              </a:ext>
            </a:extLst>
          </p:cNvPr>
          <p:cNvSpPr/>
          <p:nvPr/>
        </p:nvSpPr>
        <p:spPr>
          <a:xfrm>
            <a:off x="2546350" y="1522413"/>
            <a:ext cx="3686175" cy="4495800"/>
          </a:xfrm>
          <a:prstGeom prst="rect">
            <a:avLst/>
          </a:prstGeom>
          <a:solidFill>
            <a:sysClr val="window" lastClr="FFFFF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prstClr val="black"/>
                </a:solidFill>
                <a:cs typeface="Times New Roman" pitchFamily="18" charset="0"/>
              </a:rPr>
              <a:t>Weekend Gospel Meeting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July 12 - 14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Speaker: </a:t>
            </a:r>
            <a:r>
              <a:rPr lang="en-US" sz="1800" i="1" kern="0" dirty="0" err="1">
                <a:solidFill>
                  <a:prstClr val="black"/>
                </a:solidFill>
                <a:cs typeface="Times New Roman" pitchFamily="18" charset="0"/>
              </a:rPr>
              <a:t>Mr</a:t>
            </a:r>
            <a:r>
              <a:rPr lang="en-US" sz="1800" i="1" kern="0" dirty="0">
                <a:solidFill>
                  <a:prstClr val="black"/>
                </a:solidFill>
                <a:cs typeface="Times New Roman" pitchFamily="18" charset="0"/>
              </a:rPr>
              <a:t> Smith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Time: Friday – Saturday 7:00pm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Sunday 9:30am; 10:30 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123 Main Street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cs typeface="Times New Roman" pitchFamily="18" charset="0"/>
              </a:rPr>
              <a:t>Our Town, KY 42765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C00000"/>
                </a:solidFill>
                <a:cs typeface="Times New Roman" pitchFamily="18" charset="0"/>
              </a:rPr>
              <a:t>Saturday Fun For Teens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rgbClr val="C00000"/>
                </a:solidFill>
                <a:cs typeface="Times New Roman" pitchFamily="18" charset="0"/>
              </a:rPr>
              <a:t>Volleyball, Softball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rgbClr val="C00000"/>
                </a:solidFill>
                <a:cs typeface="Times New Roman" pitchFamily="18" charset="0"/>
              </a:rPr>
              <a:t>Pizza &amp; Hamburgers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rgbClr val="C00000"/>
                </a:solidFill>
                <a:cs typeface="Times New Roman" pitchFamily="18" charset="0"/>
              </a:rPr>
              <a:t>(3:00 pm at home of </a:t>
            </a:r>
            <a:r>
              <a:rPr lang="en-US" sz="1400" i="1" kern="0" dirty="0" err="1">
                <a:solidFill>
                  <a:srgbClr val="C00000"/>
                </a:solidFill>
                <a:cs typeface="Times New Roman" pitchFamily="18" charset="0"/>
              </a:rPr>
              <a:t>Mr</a:t>
            </a:r>
            <a:r>
              <a:rPr lang="en-US" sz="1400" i="1" kern="0" dirty="0">
                <a:solidFill>
                  <a:srgbClr val="C00000"/>
                </a:solidFill>
                <a:cs typeface="Times New Roman" pitchFamily="18" charset="0"/>
              </a:rPr>
              <a:t> Jones427 Maple St.)</a:t>
            </a:r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BA74D210-1B2E-F17F-7280-E9C8931F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49263"/>
            <a:ext cx="7886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>
                <a:latin typeface="Arial Black" panose="020B0A04020102020204" pitchFamily="34" charset="0"/>
              </a:rPr>
              <a:t>Blurring The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E29A-CDA5-4250-BA5B-0DA5EDAD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C2D0C7-76C0-4C7D-B68A-949EDBE82D5F}"/>
              </a:ext>
            </a:extLst>
          </p:cNvPr>
          <p:cNvSpPr/>
          <p:nvPr/>
        </p:nvSpPr>
        <p:spPr>
          <a:xfrm>
            <a:off x="1225868" y="2402332"/>
            <a:ext cx="145732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Collegeview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D95729-A645-4BC2-B13E-0617B0DCBF29}"/>
              </a:ext>
            </a:extLst>
          </p:cNvPr>
          <p:cNvSpPr/>
          <p:nvPr/>
        </p:nvSpPr>
        <p:spPr>
          <a:xfrm>
            <a:off x="1545908" y="4031932"/>
            <a:ext cx="121729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Hebron Lane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B271FB-D142-4274-B808-F4D88504BD10}"/>
              </a:ext>
            </a:extLst>
          </p:cNvPr>
          <p:cNvSpPr/>
          <p:nvPr/>
        </p:nvSpPr>
        <p:spPr>
          <a:xfrm>
            <a:off x="6112193" y="2410301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Eastside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4875C-A5BA-48F1-A655-B393147D0934}"/>
              </a:ext>
            </a:extLst>
          </p:cNvPr>
          <p:cNvSpPr txBox="1"/>
          <p:nvPr/>
        </p:nvSpPr>
        <p:spPr>
          <a:xfrm>
            <a:off x="4122387" y="4724542"/>
            <a:ext cx="1457325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Evangelist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00D97D-775E-4B6A-816B-E6FC6AF49C7C}"/>
              </a:ext>
            </a:extLst>
          </p:cNvPr>
          <p:cNvCxnSpPr>
            <a:cxnSpLocks/>
          </p:cNvCxnSpPr>
          <p:nvPr/>
        </p:nvCxnSpPr>
        <p:spPr>
          <a:xfrm>
            <a:off x="2504155" y="3429001"/>
            <a:ext cx="1761203" cy="1130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600CCB-EF8D-4E5C-AE1E-3158234586CF}"/>
              </a:ext>
            </a:extLst>
          </p:cNvPr>
          <p:cNvCxnSpPr>
            <a:cxnSpLocks/>
          </p:cNvCxnSpPr>
          <p:nvPr/>
        </p:nvCxnSpPr>
        <p:spPr>
          <a:xfrm flipH="1">
            <a:off x="5163503" y="3654743"/>
            <a:ext cx="1331595" cy="10697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3219F-0F86-4A75-9703-C59EAB21D435}"/>
              </a:ext>
            </a:extLst>
          </p:cNvPr>
          <p:cNvCxnSpPr>
            <a:cxnSpLocks/>
          </p:cNvCxnSpPr>
          <p:nvPr/>
        </p:nvCxnSpPr>
        <p:spPr>
          <a:xfrm>
            <a:off x="4461494" y="3654743"/>
            <a:ext cx="110505" cy="904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0F137F-78CB-4B8F-B05C-44D2D83933B5}"/>
              </a:ext>
            </a:extLst>
          </p:cNvPr>
          <p:cNvCxnSpPr>
            <a:cxnSpLocks/>
          </p:cNvCxnSpPr>
          <p:nvPr/>
        </p:nvCxnSpPr>
        <p:spPr>
          <a:xfrm>
            <a:off x="2850801" y="4693935"/>
            <a:ext cx="1129697" cy="260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E701752-6E7A-4687-9E21-C185F76C1873}"/>
              </a:ext>
            </a:extLst>
          </p:cNvPr>
          <p:cNvSpPr/>
          <p:nvPr/>
        </p:nvSpPr>
        <p:spPr>
          <a:xfrm>
            <a:off x="3634764" y="2343095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 Street</a:t>
            </a:r>
          </a:p>
        </p:txBody>
      </p:sp>
    </p:spTree>
    <p:extLst>
      <p:ext uri="{BB962C8B-B14F-4D97-AF65-F5344CB8AC3E}">
        <p14:creationId xmlns:p14="http://schemas.microsoft.com/office/powerpoint/2010/main" val="2812206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E29A-CDA5-4250-BA5B-0DA5EDAD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 This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C2D0C7-76C0-4C7D-B68A-949EDBE82D5F}"/>
              </a:ext>
            </a:extLst>
          </p:cNvPr>
          <p:cNvSpPr/>
          <p:nvPr/>
        </p:nvSpPr>
        <p:spPr>
          <a:xfrm>
            <a:off x="1225868" y="2402332"/>
            <a:ext cx="145732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Collegeview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D95729-A645-4BC2-B13E-0617B0DCBF29}"/>
              </a:ext>
            </a:extLst>
          </p:cNvPr>
          <p:cNvSpPr/>
          <p:nvPr/>
        </p:nvSpPr>
        <p:spPr>
          <a:xfrm>
            <a:off x="1545908" y="4031932"/>
            <a:ext cx="121729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Hebron Lane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B271FB-D142-4274-B808-F4D88504BD10}"/>
              </a:ext>
            </a:extLst>
          </p:cNvPr>
          <p:cNvSpPr/>
          <p:nvPr/>
        </p:nvSpPr>
        <p:spPr>
          <a:xfrm>
            <a:off x="6112193" y="2410301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Eastside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4875C-A5BA-48F1-A655-B393147D0934}"/>
              </a:ext>
            </a:extLst>
          </p:cNvPr>
          <p:cNvSpPr txBox="1"/>
          <p:nvPr/>
        </p:nvSpPr>
        <p:spPr>
          <a:xfrm>
            <a:off x="4122387" y="4724542"/>
            <a:ext cx="1457325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Evangelist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00D97D-775E-4B6A-816B-E6FC6AF49C7C}"/>
              </a:ext>
            </a:extLst>
          </p:cNvPr>
          <p:cNvCxnSpPr>
            <a:cxnSpLocks/>
          </p:cNvCxnSpPr>
          <p:nvPr/>
        </p:nvCxnSpPr>
        <p:spPr>
          <a:xfrm flipV="1">
            <a:off x="2504155" y="3240405"/>
            <a:ext cx="1053433" cy="188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600CCB-EF8D-4E5C-AE1E-3158234586CF}"/>
              </a:ext>
            </a:extLst>
          </p:cNvPr>
          <p:cNvCxnSpPr>
            <a:cxnSpLocks/>
          </p:cNvCxnSpPr>
          <p:nvPr/>
        </p:nvCxnSpPr>
        <p:spPr>
          <a:xfrm flipH="1" flipV="1">
            <a:off x="5092089" y="3240405"/>
            <a:ext cx="951571" cy="94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3219F-0F86-4A75-9703-C59EAB21D435}"/>
              </a:ext>
            </a:extLst>
          </p:cNvPr>
          <p:cNvCxnSpPr>
            <a:cxnSpLocks/>
          </p:cNvCxnSpPr>
          <p:nvPr/>
        </p:nvCxnSpPr>
        <p:spPr>
          <a:xfrm>
            <a:off x="4461494" y="3654743"/>
            <a:ext cx="110505" cy="904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0F137F-78CB-4B8F-B05C-44D2D83933B5}"/>
              </a:ext>
            </a:extLst>
          </p:cNvPr>
          <p:cNvCxnSpPr>
            <a:cxnSpLocks/>
          </p:cNvCxnSpPr>
          <p:nvPr/>
        </p:nvCxnSpPr>
        <p:spPr>
          <a:xfrm flipV="1">
            <a:off x="2800350" y="3548960"/>
            <a:ext cx="1091565" cy="931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E701752-6E7A-4687-9E21-C185F76C1873}"/>
              </a:ext>
            </a:extLst>
          </p:cNvPr>
          <p:cNvSpPr/>
          <p:nvPr/>
        </p:nvSpPr>
        <p:spPr>
          <a:xfrm>
            <a:off x="3634764" y="2343095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 Missionary Society</a:t>
            </a:r>
          </a:p>
        </p:txBody>
      </p:sp>
    </p:spTree>
    <p:extLst>
      <p:ext uri="{BB962C8B-B14F-4D97-AF65-F5344CB8AC3E}">
        <p14:creationId xmlns:p14="http://schemas.microsoft.com/office/powerpoint/2010/main" val="2322872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4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B55C42-ED9C-DDCC-C845-845C14DC935C}"/>
              </a:ext>
            </a:extLst>
          </p:cNvPr>
          <p:cNvSpPr/>
          <p:nvPr/>
        </p:nvSpPr>
        <p:spPr>
          <a:xfrm>
            <a:off x="3276600" y="2667000"/>
            <a:ext cx="2819400" cy="2057400"/>
          </a:xfrm>
          <a:prstGeom prst="roundRect">
            <a:avLst>
              <a:gd name="adj" fmla="val 209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“Christian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School”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Bible College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7485E2-AAF9-589D-6FBD-6732312EF5DF}"/>
              </a:ext>
            </a:extLst>
          </p:cNvPr>
          <p:cNvSpPr/>
          <p:nvPr/>
        </p:nvSpPr>
        <p:spPr>
          <a:xfrm>
            <a:off x="576263" y="1447800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336962-2895-20F1-7056-4E58415A3624}"/>
              </a:ext>
            </a:extLst>
          </p:cNvPr>
          <p:cNvSpPr/>
          <p:nvPr/>
        </p:nvSpPr>
        <p:spPr>
          <a:xfrm>
            <a:off x="576263" y="2773363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AF0B1C-262A-40EA-416C-F20F4A1EA4D1}"/>
              </a:ext>
            </a:extLst>
          </p:cNvPr>
          <p:cNvSpPr/>
          <p:nvPr/>
        </p:nvSpPr>
        <p:spPr>
          <a:xfrm>
            <a:off x="576263" y="4098925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12871E-3E0B-8C39-5C97-D4ED1A9AEF85}"/>
              </a:ext>
            </a:extLst>
          </p:cNvPr>
          <p:cNvSpPr/>
          <p:nvPr/>
        </p:nvSpPr>
        <p:spPr>
          <a:xfrm>
            <a:off x="576263" y="5424488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9D561C-DDD4-1987-B87D-6E5D2D30E03D}"/>
              </a:ext>
            </a:extLst>
          </p:cNvPr>
          <p:cNvCxnSpPr/>
          <p:nvPr/>
        </p:nvCxnSpPr>
        <p:spPr>
          <a:xfrm>
            <a:off x="1947863" y="2286000"/>
            <a:ext cx="1176337" cy="9144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A69666-0A65-30F3-233C-B692AA7692BF}"/>
              </a:ext>
            </a:extLst>
          </p:cNvPr>
          <p:cNvCxnSpPr/>
          <p:nvPr/>
        </p:nvCxnSpPr>
        <p:spPr>
          <a:xfrm>
            <a:off x="1947863" y="3505200"/>
            <a:ext cx="1176337" cy="762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83A5F-3FC4-C4CF-B40B-010FC0CE112A}"/>
              </a:ext>
            </a:extLst>
          </p:cNvPr>
          <p:cNvCxnSpPr/>
          <p:nvPr/>
        </p:nvCxnSpPr>
        <p:spPr>
          <a:xfrm flipV="1">
            <a:off x="2057400" y="4098925"/>
            <a:ext cx="1066800" cy="473075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CF98A8-F92D-D853-F55A-135134D04F54}"/>
              </a:ext>
            </a:extLst>
          </p:cNvPr>
          <p:cNvCxnSpPr/>
          <p:nvPr/>
        </p:nvCxnSpPr>
        <p:spPr>
          <a:xfrm flipV="1">
            <a:off x="1947863" y="4572000"/>
            <a:ext cx="1328737" cy="10668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CC0910-A464-4414-A9CC-EB858C26E4A9}"/>
              </a:ext>
            </a:extLst>
          </p:cNvPr>
          <p:cNvSpPr txBox="1"/>
          <p:nvPr/>
        </p:nvSpPr>
        <p:spPr>
          <a:xfrm>
            <a:off x="2438400" y="2286000"/>
            <a:ext cx="22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6699BC-3475-F32D-D9D1-0A1E77F43DC6}"/>
              </a:ext>
            </a:extLst>
          </p:cNvPr>
          <p:cNvSpPr txBox="1"/>
          <p:nvPr/>
        </p:nvSpPr>
        <p:spPr>
          <a:xfrm>
            <a:off x="2209800" y="2935288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858CCF-6CD1-91E3-8856-19CB36A2BAE8}"/>
              </a:ext>
            </a:extLst>
          </p:cNvPr>
          <p:cNvSpPr txBox="1"/>
          <p:nvPr/>
        </p:nvSpPr>
        <p:spPr>
          <a:xfrm>
            <a:off x="2220913" y="37766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CE4204-9EB1-A875-F67B-AF5FEBCAC980}"/>
              </a:ext>
            </a:extLst>
          </p:cNvPr>
          <p:cNvSpPr txBox="1"/>
          <p:nvPr/>
        </p:nvSpPr>
        <p:spPr>
          <a:xfrm>
            <a:off x="2257425" y="46021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A0C1E4-1D73-4223-22BF-5B0068A23CBD}"/>
              </a:ext>
            </a:extLst>
          </p:cNvPr>
          <p:cNvCxnSpPr/>
          <p:nvPr/>
        </p:nvCxnSpPr>
        <p:spPr>
          <a:xfrm>
            <a:off x="6172200" y="3695700"/>
            <a:ext cx="990600" cy="0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21">
            <a:extLst>
              <a:ext uri="{FF2B5EF4-FFF2-40B4-BE49-F238E27FC236}">
                <a16:creationId xmlns:a16="http://schemas.microsoft.com/office/drawing/2014/main" id="{66A1E006-A7EA-FE25-3B7F-2202BE47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217863"/>
            <a:ext cx="1828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DB9E71-63D1-5D38-8828-2D1ECD9EC3F3}"/>
              </a:ext>
            </a:extLst>
          </p:cNvPr>
          <p:cNvSpPr txBox="1"/>
          <p:nvPr/>
        </p:nvSpPr>
        <p:spPr>
          <a:xfrm>
            <a:off x="3543302" y="5318125"/>
            <a:ext cx="4648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Separate Organization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Church And The Work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FF46D19-A462-E653-E91E-16F93CBB57B7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Bible College</a:t>
            </a:r>
          </a:p>
        </p:txBody>
      </p:sp>
    </p:spTree>
    <p:extLst>
      <p:ext uri="{BB962C8B-B14F-4D97-AF65-F5344CB8AC3E}">
        <p14:creationId xmlns:p14="http://schemas.microsoft.com/office/powerpoint/2010/main" val="1164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D7485E2-AAF9-589D-6FBD-6732312EF5DF}"/>
              </a:ext>
            </a:extLst>
          </p:cNvPr>
          <p:cNvSpPr/>
          <p:nvPr/>
        </p:nvSpPr>
        <p:spPr>
          <a:xfrm>
            <a:off x="576263" y="1447800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336962-2895-20F1-7056-4E58415A3624}"/>
              </a:ext>
            </a:extLst>
          </p:cNvPr>
          <p:cNvSpPr/>
          <p:nvPr/>
        </p:nvSpPr>
        <p:spPr>
          <a:xfrm>
            <a:off x="576263" y="2773363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AF0B1C-262A-40EA-416C-F20F4A1EA4D1}"/>
              </a:ext>
            </a:extLst>
          </p:cNvPr>
          <p:cNvSpPr/>
          <p:nvPr/>
        </p:nvSpPr>
        <p:spPr>
          <a:xfrm>
            <a:off x="576263" y="4098925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12871E-3E0B-8C39-5C97-D4ED1A9AEF85}"/>
              </a:ext>
            </a:extLst>
          </p:cNvPr>
          <p:cNvSpPr/>
          <p:nvPr/>
        </p:nvSpPr>
        <p:spPr>
          <a:xfrm>
            <a:off x="576263" y="5424488"/>
            <a:ext cx="1371600" cy="12192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9D561C-DDD4-1987-B87D-6E5D2D30E03D}"/>
              </a:ext>
            </a:extLst>
          </p:cNvPr>
          <p:cNvCxnSpPr>
            <a:cxnSpLocks/>
          </p:cNvCxnSpPr>
          <p:nvPr/>
        </p:nvCxnSpPr>
        <p:spPr>
          <a:xfrm>
            <a:off x="2010615" y="2043021"/>
            <a:ext cx="1785937" cy="15082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A69666-0A65-30F3-233C-B692AA7692BF}"/>
              </a:ext>
            </a:extLst>
          </p:cNvPr>
          <p:cNvCxnSpPr>
            <a:cxnSpLocks/>
          </p:cNvCxnSpPr>
          <p:nvPr/>
        </p:nvCxnSpPr>
        <p:spPr>
          <a:xfrm>
            <a:off x="1979239" y="3379788"/>
            <a:ext cx="1564063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83A5F-3FC4-C4CF-B40B-010FC0CE112A}"/>
              </a:ext>
            </a:extLst>
          </p:cNvPr>
          <p:cNvCxnSpPr>
            <a:cxnSpLocks/>
          </p:cNvCxnSpPr>
          <p:nvPr/>
        </p:nvCxnSpPr>
        <p:spPr>
          <a:xfrm flipV="1">
            <a:off x="1979239" y="4743450"/>
            <a:ext cx="1564063" cy="17602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CF98A8-F92D-D853-F55A-135134D04F54}"/>
              </a:ext>
            </a:extLst>
          </p:cNvPr>
          <p:cNvCxnSpPr>
            <a:cxnSpLocks/>
          </p:cNvCxnSpPr>
          <p:nvPr/>
        </p:nvCxnSpPr>
        <p:spPr>
          <a:xfrm>
            <a:off x="1979239" y="6011676"/>
            <a:ext cx="1595439" cy="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8FF46D19-A462-E653-E91E-16F93CBB57B7}"/>
              </a:ext>
            </a:extLst>
          </p:cNvPr>
          <p:cNvSpPr txBox="1">
            <a:spLocks/>
          </p:cNvSpPr>
          <p:nvPr/>
        </p:nvSpPr>
        <p:spPr>
          <a:xfrm>
            <a:off x="685800" y="264459"/>
            <a:ext cx="777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Biblical Teaching (Edification)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6A315296-5F81-B410-7FC0-71A3C109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95790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Bible Class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1DF96-DD19-8806-9B56-979455744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3291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Preacher Training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07F9D1-928D-329C-2673-895C352C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46915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Bible Studies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BBC819-5710-4A66-FF32-C61F4C8CA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799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Lecture Series/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Gospel Meeting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9494F1-89F2-612C-DD53-57F758368123}"/>
              </a:ext>
            </a:extLst>
          </p:cNvPr>
          <p:cNvSpPr/>
          <p:nvPr/>
        </p:nvSpPr>
        <p:spPr>
          <a:xfrm>
            <a:off x="3276600" y="2667000"/>
            <a:ext cx="2819400" cy="2057400"/>
          </a:xfrm>
          <a:prstGeom prst="roundRect">
            <a:avLst>
              <a:gd name="adj" fmla="val 209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Benevolent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“Orphan Home”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AB6763-C39F-A6E6-CF58-969D4BF7A406}"/>
              </a:ext>
            </a:extLst>
          </p:cNvPr>
          <p:cNvSpPr/>
          <p:nvPr/>
        </p:nvSpPr>
        <p:spPr>
          <a:xfrm>
            <a:off x="609600" y="1447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334B93-6E05-61C3-A1D9-3D444883BFC5}"/>
              </a:ext>
            </a:extLst>
          </p:cNvPr>
          <p:cNvSpPr/>
          <p:nvPr/>
        </p:nvSpPr>
        <p:spPr>
          <a:xfrm>
            <a:off x="609600" y="2773363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527F8C-E461-C83C-FF30-A98F089C446D}"/>
              </a:ext>
            </a:extLst>
          </p:cNvPr>
          <p:cNvSpPr/>
          <p:nvPr/>
        </p:nvSpPr>
        <p:spPr>
          <a:xfrm>
            <a:off x="609600" y="4098925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130945-F646-8482-CE9A-AA0AC36E9C3C}"/>
              </a:ext>
            </a:extLst>
          </p:cNvPr>
          <p:cNvSpPr/>
          <p:nvPr/>
        </p:nvSpPr>
        <p:spPr>
          <a:xfrm>
            <a:off x="609600" y="5424488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4E85EB-FBA6-5AC3-82AC-430FC95A3982}"/>
              </a:ext>
            </a:extLst>
          </p:cNvPr>
          <p:cNvCxnSpPr/>
          <p:nvPr/>
        </p:nvCxnSpPr>
        <p:spPr>
          <a:xfrm>
            <a:off x="1947863" y="2286000"/>
            <a:ext cx="1176337" cy="9144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FFA5EF-3322-8FE6-57E7-21B634F3E66C}"/>
              </a:ext>
            </a:extLst>
          </p:cNvPr>
          <p:cNvCxnSpPr/>
          <p:nvPr/>
        </p:nvCxnSpPr>
        <p:spPr>
          <a:xfrm>
            <a:off x="1947863" y="3505200"/>
            <a:ext cx="1176337" cy="762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CE7E74-80EB-0D5C-37D0-A76FC52089E2}"/>
              </a:ext>
            </a:extLst>
          </p:cNvPr>
          <p:cNvCxnSpPr/>
          <p:nvPr/>
        </p:nvCxnSpPr>
        <p:spPr>
          <a:xfrm flipV="1">
            <a:off x="2057400" y="4098925"/>
            <a:ext cx="1066800" cy="473075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90AA1-4A66-1D36-3D03-C7411E0FC044}"/>
              </a:ext>
            </a:extLst>
          </p:cNvPr>
          <p:cNvCxnSpPr/>
          <p:nvPr/>
        </p:nvCxnSpPr>
        <p:spPr>
          <a:xfrm flipV="1">
            <a:off x="1947863" y="4572000"/>
            <a:ext cx="1328737" cy="10668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D7CDD7-64A6-4103-10A6-B8A84CF3FF56}"/>
              </a:ext>
            </a:extLst>
          </p:cNvPr>
          <p:cNvSpPr txBox="1"/>
          <p:nvPr/>
        </p:nvSpPr>
        <p:spPr>
          <a:xfrm>
            <a:off x="2438400" y="2286000"/>
            <a:ext cx="22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8FF81-3763-ACCD-9279-9AEDF0B82653}"/>
              </a:ext>
            </a:extLst>
          </p:cNvPr>
          <p:cNvSpPr txBox="1"/>
          <p:nvPr/>
        </p:nvSpPr>
        <p:spPr>
          <a:xfrm>
            <a:off x="2209800" y="2935288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5E5F0-FC66-B23B-59E8-E8B93A9E000D}"/>
              </a:ext>
            </a:extLst>
          </p:cNvPr>
          <p:cNvSpPr txBox="1"/>
          <p:nvPr/>
        </p:nvSpPr>
        <p:spPr>
          <a:xfrm>
            <a:off x="2220913" y="37766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7CE94-1267-17CC-9D63-543E9906AFD5}"/>
              </a:ext>
            </a:extLst>
          </p:cNvPr>
          <p:cNvSpPr txBox="1"/>
          <p:nvPr/>
        </p:nvSpPr>
        <p:spPr>
          <a:xfrm>
            <a:off x="2257425" y="46021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A34AC4-545E-061C-7F75-6FA23FB37F7E}"/>
              </a:ext>
            </a:extLst>
          </p:cNvPr>
          <p:cNvCxnSpPr/>
          <p:nvPr/>
        </p:nvCxnSpPr>
        <p:spPr>
          <a:xfrm>
            <a:off x="6172200" y="3695700"/>
            <a:ext cx="990600" cy="0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4EB4E5-743C-50EE-78CD-4E007E3EF2FB}"/>
              </a:ext>
            </a:extLst>
          </p:cNvPr>
          <p:cNvSpPr txBox="1"/>
          <p:nvPr/>
        </p:nvSpPr>
        <p:spPr>
          <a:xfrm>
            <a:off x="7010400" y="3217863"/>
            <a:ext cx="18288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Care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Needy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90B8A9-715A-5B41-2606-0285C0C378CC}"/>
              </a:ext>
            </a:extLst>
          </p:cNvPr>
          <p:cNvSpPr txBox="1"/>
          <p:nvPr/>
        </p:nvSpPr>
        <p:spPr>
          <a:xfrm>
            <a:off x="3610429" y="5200633"/>
            <a:ext cx="4648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Separate Organization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Church And The Work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0B5460B-E2DC-FB65-28CF-1BE4C5F0C0CD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Benevolent Society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9494F1-89F2-612C-DD53-57F758368123}"/>
              </a:ext>
            </a:extLst>
          </p:cNvPr>
          <p:cNvSpPr/>
          <p:nvPr/>
        </p:nvSpPr>
        <p:spPr>
          <a:xfrm>
            <a:off x="3276600" y="2667000"/>
            <a:ext cx="2819400" cy="2057400"/>
          </a:xfrm>
          <a:prstGeom prst="roundRect">
            <a:avLst>
              <a:gd name="adj" fmla="val 2090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Judea (Jerusalem)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AB6763-C39F-A6E6-CF58-969D4BF7A406}"/>
              </a:ext>
            </a:extLst>
          </p:cNvPr>
          <p:cNvSpPr/>
          <p:nvPr/>
        </p:nvSpPr>
        <p:spPr>
          <a:xfrm>
            <a:off x="609600" y="1447800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334B93-6E05-61C3-A1D9-3D444883BFC5}"/>
              </a:ext>
            </a:extLst>
          </p:cNvPr>
          <p:cNvSpPr/>
          <p:nvPr/>
        </p:nvSpPr>
        <p:spPr>
          <a:xfrm>
            <a:off x="609600" y="2773363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527F8C-E461-C83C-FF30-A98F089C446D}"/>
              </a:ext>
            </a:extLst>
          </p:cNvPr>
          <p:cNvSpPr/>
          <p:nvPr/>
        </p:nvSpPr>
        <p:spPr>
          <a:xfrm>
            <a:off x="609600" y="4098925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130945-F646-8482-CE9A-AA0AC36E9C3C}"/>
              </a:ext>
            </a:extLst>
          </p:cNvPr>
          <p:cNvSpPr/>
          <p:nvPr/>
        </p:nvSpPr>
        <p:spPr>
          <a:xfrm>
            <a:off x="609600" y="5424488"/>
            <a:ext cx="13716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Church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4E85EB-FBA6-5AC3-82AC-430FC95A3982}"/>
              </a:ext>
            </a:extLst>
          </p:cNvPr>
          <p:cNvCxnSpPr/>
          <p:nvPr/>
        </p:nvCxnSpPr>
        <p:spPr>
          <a:xfrm>
            <a:off x="1947863" y="2286000"/>
            <a:ext cx="1176337" cy="9144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FFA5EF-3322-8FE6-57E7-21B634F3E66C}"/>
              </a:ext>
            </a:extLst>
          </p:cNvPr>
          <p:cNvCxnSpPr/>
          <p:nvPr/>
        </p:nvCxnSpPr>
        <p:spPr>
          <a:xfrm>
            <a:off x="1947863" y="3505200"/>
            <a:ext cx="1176337" cy="762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CE7E74-80EB-0D5C-37D0-A76FC52089E2}"/>
              </a:ext>
            </a:extLst>
          </p:cNvPr>
          <p:cNvCxnSpPr/>
          <p:nvPr/>
        </p:nvCxnSpPr>
        <p:spPr>
          <a:xfrm flipV="1">
            <a:off x="2057400" y="4098925"/>
            <a:ext cx="1066800" cy="473075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90AA1-4A66-1D36-3D03-C7411E0FC044}"/>
              </a:ext>
            </a:extLst>
          </p:cNvPr>
          <p:cNvCxnSpPr/>
          <p:nvPr/>
        </p:nvCxnSpPr>
        <p:spPr>
          <a:xfrm flipV="1">
            <a:off x="1947863" y="4572000"/>
            <a:ext cx="1328737" cy="1066800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D7CDD7-64A6-4103-10A6-B8A84CF3FF56}"/>
              </a:ext>
            </a:extLst>
          </p:cNvPr>
          <p:cNvSpPr txBox="1"/>
          <p:nvPr/>
        </p:nvSpPr>
        <p:spPr>
          <a:xfrm>
            <a:off x="2438400" y="2286000"/>
            <a:ext cx="22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8FF81-3763-ACCD-9279-9AEDF0B82653}"/>
              </a:ext>
            </a:extLst>
          </p:cNvPr>
          <p:cNvSpPr txBox="1"/>
          <p:nvPr/>
        </p:nvSpPr>
        <p:spPr>
          <a:xfrm>
            <a:off x="2209800" y="2935288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5E5F0-FC66-B23B-59E8-E8B93A9E000D}"/>
              </a:ext>
            </a:extLst>
          </p:cNvPr>
          <p:cNvSpPr txBox="1"/>
          <p:nvPr/>
        </p:nvSpPr>
        <p:spPr>
          <a:xfrm>
            <a:off x="2220913" y="37766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7CE94-1267-17CC-9D63-543E9906AFD5}"/>
              </a:ext>
            </a:extLst>
          </p:cNvPr>
          <p:cNvSpPr txBox="1"/>
          <p:nvPr/>
        </p:nvSpPr>
        <p:spPr>
          <a:xfrm>
            <a:off x="2257425" y="4602163"/>
            <a:ext cx="228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$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A34AC4-545E-061C-7F75-6FA23FB37F7E}"/>
              </a:ext>
            </a:extLst>
          </p:cNvPr>
          <p:cNvCxnSpPr/>
          <p:nvPr/>
        </p:nvCxnSpPr>
        <p:spPr>
          <a:xfrm>
            <a:off x="6172200" y="3695700"/>
            <a:ext cx="990600" cy="0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4EB4E5-743C-50EE-78CD-4E007E3EF2FB}"/>
              </a:ext>
            </a:extLst>
          </p:cNvPr>
          <p:cNvSpPr txBox="1"/>
          <p:nvPr/>
        </p:nvSpPr>
        <p:spPr>
          <a:xfrm>
            <a:off x="7239000" y="3063172"/>
            <a:ext cx="1828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Care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brethren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0B5460B-E2DC-FB65-28CF-1BE4C5F0C0CD}"/>
              </a:ext>
            </a:extLst>
          </p:cNvPr>
          <p:cNvSpPr txBox="1">
            <a:spLocks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FFFFFF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Benevolence</a:t>
            </a:r>
          </a:p>
        </p:txBody>
      </p:sp>
    </p:spTree>
    <p:extLst>
      <p:ext uri="{BB962C8B-B14F-4D97-AF65-F5344CB8AC3E}">
        <p14:creationId xmlns:p14="http://schemas.microsoft.com/office/powerpoint/2010/main" val="2227068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E29A-CDA5-4250-BA5B-0DA5EDAD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C2D0C7-76C0-4C7D-B68A-949EDBE82D5F}"/>
              </a:ext>
            </a:extLst>
          </p:cNvPr>
          <p:cNvSpPr/>
          <p:nvPr/>
        </p:nvSpPr>
        <p:spPr>
          <a:xfrm>
            <a:off x="1225868" y="2402332"/>
            <a:ext cx="145732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Collegeview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D95729-A645-4BC2-B13E-0617B0DCBF29}"/>
              </a:ext>
            </a:extLst>
          </p:cNvPr>
          <p:cNvSpPr/>
          <p:nvPr/>
        </p:nvSpPr>
        <p:spPr>
          <a:xfrm>
            <a:off x="1545908" y="4031932"/>
            <a:ext cx="121729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Hebron Lane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B271FB-D142-4274-B808-F4D88504BD10}"/>
              </a:ext>
            </a:extLst>
          </p:cNvPr>
          <p:cNvSpPr/>
          <p:nvPr/>
        </p:nvSpPr>
        <p:spPr>
          <a:xfrm>
            <a:off x="6112193" y="2410301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Eastside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4875C-A5BA-48F1-A655-B393147D0934}"/>
              </a:ext>
            </a:extLst>
          </p:cNvPr>
          <p:cNvSpPr txBox="1"/>
          <p:nvPr/>
        </p:nvSpPr>
        <p:spPr>
          <a:xfrm>
            <a:off x="4122387" y="4724541"/>
            <a:ext cx="161261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Dallas Church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00D97D-775E-4B6A-816B-E6FC6AF49C7C}"/>
              </a:ext>
            </a:extLst>
          </p:cNvPr>
          <p:cNvCxnSpPr>
            <a:cxnSpLocks/>
          </p:cNvCxnSpPr>
          <p:nvPr/>
        </p:nvCxnSpPr>
        <p:spPr>
          <a:xfrm>
            <a:off x="2504155" y="3429001"/>
            <a:ext cx="1761203" cy="1130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600CCB-EF8D-4E5C-AE1E-3158234586CF}"/>
              </a:ext>
            </a:extLst>
          </p:cNvPr>
          <p:cNvCxnSpPr>
            <a:cxnSpLocks/>
          </p:cNvCxnSpPr>
          <p:nvPr/>
        </p:nvCxnSpPr>
        <p:spPr>
          <a:xfrm flipH="1">
            <a:off x="5223605" y="3601852"/>
            <a:ext cx="1331595" cy="10697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3219F-0F86-4A75-9703-C59EAB21D435}"/>
              </a:ext>
            </a:extLst>
          </p:cNvPr>
          <p:cNvCxnSpPr>
            <a:cxnSpLocks/>
          </p:cNvCxnSpPr>
          <p:nvPr/>
        </p:nvCxnSpPr>
        <p:spPr>
          <a:xfrm>
            <a:off x="4461494" y="3654743"/>
            <a:ext cx="110505" cy="904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0F137F-78CB-4B8F-B05C-44D2D83933B5}"/>
              </a:ext>
            </a:extLst>
          </p:cNvPr>
          <p:cNvCxnSpPr>
            <a:cxnSpLocks/>
          </p:cNvCxnSpPr>
          <p:nvPr/>
        </p:nvCxnSpPr>
        <p:spPr>
          <a:xfrm>
            <a:off x="2850801" y="4693935"/>
            <a:ext cx="1129697" cy="2609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E701752-6E7A-4687-9E21-C185F76C1873}"/>
              </a:ext>
            </a:extLst>
          </p:cNvPr>
          <p:cNvSpPr/>
          <p:nvPr/>
        </p:nvSpPr>
        <p:spPr>
          <a:xfrm>
            <a:off x="3634764" y="2343095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Mill Street</a:t>
            </a:r>
          </a:p>
        </p:txBody>
      </p:sp>
    </p:spTree>
    <p:extLst>
      <p:ext uri="{BB962C8B-B14F-4D97-AF65-F5344CB8AC3E}">
        <p14:creationId xmlns:p14="http://schemas.microsoft.com/office/powerpoint/2010/main" val="2828872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E29A-CDA5-4250-BA5B-0DA5EDAD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 This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C2D0C7-76C0-4C7D-B68A-949EDBE82D5F}"/>
              </a:ext>
            </a:extLst>
          </p:cNvPr>
          <p:cNvSpPr/>
          <p:nvPr/>
        </p:nvSpPr>
        <p:spPr>
          <a:xfrm>
            <a:off x="1225868" y="2402332"/>
            <a:ext cx="145732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Collegeview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D95729-A645-4BC2-B13E-0617B0DCBF29}"/>
              </a:ext>
            </a:extLst>
          </p:cNvPr>
          <p:cNvSpPr/>
          <p:nvPr/>
        </p:nvSpPr>
        <p:spPr>
          <a:xfrm>
            <a:off x="1545908" y="4031932"/>
            <a:ext cx="1217295" cy="1054418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Hebron Lane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B271FB-D142-4274-B808-F4D88504BD10}"/>
              </a:ext>
            </a:extLst>
          </p:cNvPr>
          <p:cNvSpPr/>
          <p:nvPr/>
        </p:nvSpPr>
        <p:spPr>
          <a:xfrm>
            <a:off x="6112193" y="2410301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Eastside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4875C-A5BA-48F1-A655-B393147D0934}"/>
              </a:ext>
            </a:extLst>
          </p:cNvPr>
          <p:cNvSpPr txBox="1"/>
          <p:nvPr/>
        </p:nvSpPr>
        <p:spPr>
          <a:xfrm>
            <a:off x="4122387" y="4724542"/>
            <a:ext cx="180978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 the Children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00D97D-775E-4B6A-816B-E6FC6AF49C7C}"/>
              </a:ext>
            </a:extLst>
          </p:cNvPr>
          <p:cNvCxnSpPr>
            <a:cxnSpLocks/>
          </p:cNvCxnSpPr>
          <p:nvPr/>
        </p:nvCxnSpPr>
        <p:spPr>
          <a:xfrm flipV="1">
            <a:off x="2504155" y="3240405"/>
            <a:ext cx="1053433" cy="188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600CCB-EF8D-4E5C-AE1E-3158234586CF}"/>
              </a:ext>
            </a:extLst>
          </p:cNvPr>
          <p:cNvCxnSpPr>
            <a:cxnSpLocks/>
          </p:cNvCxnSpPr>
          <p:nvPr/>
        </p:nvCxnSpPr>
        <p:spPr>
          <a:xfrm flipH="1" flipV="1">
            <a:off x="5254943" y="3334703"/>
            <a:ext cx="1240155" cy="32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3219F-0F86-4A75-9703-C59EAB21D435}"/>
              </a:ext>
            </a:extLst>
          </p:cNvPr>
          <p:cNvCxnSpPr>
            <a:cxnSpLocks/>
          </p:cNvCxnSpPr>
          <p:nvPr/>
        </p:nvCxnSpPr>
        <p:spPr>
          <a:xfrm>
            <a:off x="4461494" y="3654743"/>
            <a:ext cx="110505" cy="904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0F137F-78CB-4B8F-B05C-44D2D83933B5}"/>
              </a:ext>
            </a:extLst>
          </p:cNvPr>
          <p:cNvCxnSpPr>
            <a:cxnSpLocks/>
          </p:cNvCxnSpPr>
          <p:nvPr/>
        </p:nvCxnSpPr>
        <p:spPr>
          <a:xfrm flipV="1">
            <a:off x="2800350" y="3548960"/>
            <a:ext cx="1091565" cy="931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E701752-6E7A-4687-9E21-C185F76C1873}"/>
              </a:ext>
            </a:extLst>
          </p:cNvPr>
          <p:cNvSpPr/>
          <p:nvPr/>
        </p:nvSpPr>
        <p:spPr>
          <a:xfrm>
            <a:off x="3634764" y="2343095"/>
            <a:ext cx="1457325" cy="120586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Potter Children’s Home</a:t>
            </a:r>
          </a:p>
        </p:txBody>
      </p:sp>
    </p:spTree>
    <p:extLst>
      <p:ext uri="{BB962C8B-B14F-4D97-AF65-F5344CB8AC3E}">
        <p14:creationId xmlns:p14="http://schemas.microsoft.com/office/powerpoint/2010/main" val="2371022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E222-6AF1-68AA-AF7C-377FD578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9A6D-2046-BDD8-4016-5335AB751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Ties of Fellowship</a:t>
            </a:r>
          </a:p>
          <a:p>
            <a:r>
              <a:rPr lang="en-US" dirty="0"/>
              <a:t>Independency / Autonomy</a:t>
            </a:r>
          </a:p>
          <a:p>
            <a:r>
              <a:rPr lang="en-US" dirty="0"/>
              <a:t>Oversight of Elders</a:t>
            </a:r>
          </a:p>
          <a:p>
            <a:r>
              <a:rPr lang="en-US" dirty="0"/>
              <a:t>Contrary to New Testament Example</a:t>
            </a:r>
          </a:p>
        </p:txBody>
      </p:sp>
    </p:spTree>
    <p:extLst>
      <p:ext uri="{BB962C8B-B14F-4D97-AF65-F5344CB8AC3E}">
        <p14:creationId xmlns:p14="http://schemas.microsoft.com/office/powerpoint/2010/main" val="5057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46350" y="1522413"/>
            <a:ext cx="3686175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Summer Lectures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Saturday July 13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Speaker: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John Doe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Time: 10:00 am; 11:00am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Break 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Lunch to be provided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1:00 pm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123 Main Street</a:t>
            </a:r>
          </a:p>
          <a:p>
            <a:pPr algn="ctr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Somewhere, KY 11111</a:t>
            </a: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Some Brethren – Blurred Lines</a:t>
            </a:r>
          </a:p>
        </p:txBody>
      </p:sp>
    </p:spTree>
    <p:extLst>
      <p:ext uri="{BB962C8B-B14F-4D97-AF65-F5344CB8AC3E}">
        <p14:creationId xmlns:p14="http://schemas.microsoft.com/office/powerpoint/2010/main" val="2388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9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10FCCED8-27FD-77D2-1045-85FFD9EA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F2AB-2016-B765-DB6E-51396833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Lines become blurred – in our own mind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Lines will be gone – to world &amp; next generation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Confused on what is “Church matters” – “Individual”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Give birth to social gospel &amp; youth ministries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Think individual function – equal to assembling (essential)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7B5BBDC-8E41-3C04-409C-5F4214543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/>
              <a:t>Make a Distinction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1F414-5F8D-7979-DDE6-72504A12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Keep Biblical teaching on distinction before us (II Pet. 1:12)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Don’t refer to individual &amp; social matters as “church functions”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Don’t make people feel they have neglected the Lord if they don’t make every individual / social function.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Don’t equate social matters with spiritual matters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Don’t talk about “church group” when speaking of social &amp; recreational matters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9DDF-FA75-E041-DCA2-1C770871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ECD1-8043-A0D1-3B38-BFFB7A9D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Evangelism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-  I Thes 1:3-8; Phil 1:3-5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Philippi – Phil 4:15-17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Thessalonica – I Thes 1:3-8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Macedonia – II Cor 11:7-9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Edification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Eph 4:11-16, I Cor 12:14-27, Gal 6:1-2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Worship – Eph 5:19, Col 3:16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Teaching – Col 1:28; Rom 12:6-7,  Acts 11:22-23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Benevolence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Acts 2:44-45; Acts 4:32-35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Antioch – Acts 11:29-30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Macedonia – II Cor 8:1-4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Corinth – II Cor 9:10-12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903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60F2-3295-438D-A522-67962C14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Command,  Example, Logical 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FDC51-6C16-4125-A22E-53122C10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cs typeface="Arial" panose="020B0604020202020204" pitchFamily="34" charset="0"/>
              </a:rPr>
              <a:t>Command: </a:t>
            </a:r>
            <a:r>
              <a:rPr lang="en-US" sz="4000" dirty="0" err="1">
                <a:cs typeface="Arial" panose="020B0604020202020204" pitchFamily="34" charset="0"/>
              </a:rPr>
              <a:t>Paraggello</a:t>
            </a:r>
            <a:r>
              <a:rPr lang="en-US" sz="4000" dirty="0">
                <a:cs typeface="Arial" panose="020B0604020202020204" pitchFamily="34" charset="0"/>
              </a:rPr>
              <a:t> - Order, charge, declare</a:t>
            </a:r>
          </a:p>
          <a:p>
            <a:pPr marL="0" indent="0">
              <a:buNone/>
            </a:pPr>
            <a:r>
              <a:rPr lang="en-US" sz="2900" dirty="0">
                <a:cs typeface="Calibri" panose="020F0502020204030204" pitchFamily="34" charset="0"/>
              </a:rPr>
              <a:t>II </a:t>
            </a:r>
            <a:r>
              <a:rPr lang="en-US" sz="2900" dirty="0" err="1">
                <a:cs typeface="Calibri" panose="020F0502020204030204" pitchFamily="34" charset="0"/>
              </a:rPr>
              <a:t>Thes</a:t>
            </a:r>
            <a:r>
              <a:rPr lang="en-US" sz="2900" dirty="0">
                <a:cs typeface="Calibri" panose="020F0502020204030204" pitchFamily="34" charset="0"/>
              </a:rPr>
              <a:t> 3:10 – 12: 10 For even when we were with you, we </a:t>
            </a:r>
            <a:r>
              <a:rPr lang="en-US" sz="2900" b="1" u="sng" dirty="0">
                <a:cs typeface="Calibri" panose="020F0502020204030204" pitchFamily="34" charset="0"/>
              </a:rPr>
              <a:t>commanded </a:t>
            </a:r>
            <a:r>
              <a:rPr lang="en-US" sz="2900" dirty="0">
                <a:cs typeface="Calibri" panose="020F0502020204030204" pitchFamily="34" charset="0"/>
              </a:rPr>
              <a:t>you this: If anyone will not work, neither shall he eat. 11 For we hear that there are some who walk among you in a disorderly manner, not working at all, but are busybodies. 12 Now those who are such we command and [c]exhort through our Lord Jesus Christ that they work in quietness and eat their own bread.</a:t>
            </a:r>
          </a:p>
          <a:p>
            <a:pPr marL="0" indent="0">
              <a:buNone/>
            </a:pPr>
            <a:endParaRPr lang="en-US" sz="29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cs typeface="Arial" panose="020B0604020202020204" pitchFamily="34" charset="0"/>
              </a:rPr>
              <a:t>Example: </a:t>
            </a:r>
            <a:r>
              <a:rPr lang="en-US" sz="3600" dirty="0" err="1">
                <a:cs typeface="Arial" panose="020B0604020202020204" pitchFamily="34" charset="0"/>
              </a:rPr>
              <a:t>Tupos</a:t>
            </a:r>
            <a:r>
              <a:rPr lang="en-US" sz="3600" dirty="0">
                <a:cs typeface="Arial" panose="020B0604020202020204" pitchFamily="34" charset="0"/>
              </a:rPr>
              <a:t> – model, pattern, manner</a:t>
            </a:r>
          </a:p>
          <a:p>
            <a:pPr marL="0" indent="0">
              <a:buNone/>
            </a:pPr>
            <a:r>
              <a:rPr lang="en-US" sz="2600" dirty="0">
                <a:cs typeface="Calibri" panose="020F0502020204030204" pitchFamily="34" charset="0"/>
              </a:rPr>
              <a:t>Phil 3:17 Brethren, join in following  my </a:t>
            </a:r>
            <a:r>
              <a:rPr lang="en-US" sz="2600" b="1" u="sng" dirty="0">
                <a:cs typeface="Calibri" panose="020F0502020204030204" pitchFamily="34" charset="0"/>
              </a:rPr>
              <a:t>example</a:t>
            </a:r>
            <a:r>
              <a:rPr lang="en-US" sz="2600" dirty="0">
                <a:cs typeface="Calibri" panose="020F0502020204030204" pitchFamily="34" charset="0"/>
              </a:rPr>
              <a:t>, and note those who so walk, as you have us for a pattern</a:t>
            </a:r>
          </a:p>
          <a:p>
            <a:pPr marL="0" indent="0">
              <a:buNone/>
            </a:pPr>
            <a:r>
              <a:rPr lang="en-US" sz="2600" dirty="0">
                <a:cs typeface="Calibri" panose="020F0502020204030204" pitchFamily="34" charset="0"/>
              </a:rPr>
              <a:t>I Cor 11:1 Be ye followers (</a:t>
            </a:r>
            <a:r>
              <a:rPr lang="en-US" sz="2600" dirty="0" err="1">
                <a:cs typeface="Calibri" panose="020F0502020204030204" pitchFamily="34" charset="0"/>
              </a:rPr>
              <a:t>mimetes</a:t>
            </a:r>
            <a:r>
              <a:rPr lang="en-US" sz="2600" dirty="0">
                <a:cs typeface="Calibri" panose="020F0502020204030204" pitchFamily="34" charset="0"/>
              </a:rPr>
              <a:t>; imitate) of me, even as I also am of Christ.</a:t>
            </a:r>
          </a:p>
          <a:p>
            <a:pPr marL="0" indent="0">
              <a:buNone/>
            </a:pPr>
            <a:endParaRPr lang="en-US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dirty="0">
                <a:cs typeface="Arial" panose="020B0604020202020204" pitchFamily="34" charset="0"/>
              </a:rPr>
              <a:t>Inference: </a:t>
            </a:r>
            <a:r>
              <a:rPr lang="en-US" sz="4000" dirty="0" err="1">
                <a:cs typeface="Arial" panose="020B0604020202020204" pitchFamily="34" charset="0"/>
              </a:rPr>
              <a:t>Krino</a:t>
            </a:r>
            <a:r>
              <a:rPr lang="en-US" sz="4000" dirty="0">
                <a:cs typeface="Arial" panose="020B0604020202020204" pitchFamily="34" charset="0"/>
              </a:rPr>
              <a:t> - determine, be of opinion, deem, think</a:t>
            </a:r>
          </a:p>
          <a:p>
            <a:pPr marL="0" indent="0">
              <a:buNone/>
            </a:pPr>
            <a:r>
              <a:rPr lang="en-US" sz="2900" dirty="0">
                <a:cs typeface="Calibri" panose="020F0502020204030204" pitchFamily="34" charset="0"/>
              </a:rPr>
              <a:t>Acts 15:19 Therefore I </a:t>
            </a:r>
            <a:r>
              <a:rPr lang="en-US" sz="2900" b="1" u="sng" dirty="0">
                <a:cs typeface="Calibri" panose="020F0502020204030204" pitchFamily="34" charset="0"/>
              </a:rPr>
              <a:t>judge</a:t>
            </a:r>
            <a:r>
              <a:rPr lang="en-US" sz="2900" dirty="0">
                <a:cs typeface="Calibri" panose="020F0502020204030204" pitchFamily="34" charset="0"/>
              </a:rPr>
              <a:t> that we should not trouble those from among the Gentiles who are turning to God,</a:t>
            </a:r>
            <a:endParaRPr lang="en-US" sz="29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7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laid design template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id design template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Plaid design template">
  <a:themeElements>
    <a:clrScheme name="Office Theme 13">
      <a:dk1>
        <a:srgbClr val="336600"/>
      </a:dk1>
      <a:lt1>
        <a:srgbClr val="FFFFFF"/>
      </a:lt1>
      <a:dk2>
        <a:srgbClr val="800080"/>
      </a:dk2>
      <a:lt2>
        <a:srgbClr val="969696"/>
      </a:lt2>
      <a:accent1>
        <a:srgbClr val="FDFBBB"/>
      </a:accent1>
      <a:accent2>
        <a:srgbClr val="FF9966"/>
      </a:accent2>
      <a:accent3>
        <a:srgbClr val="FFFFFF"/>
      </a:accent3>
      <a:accent4>
        <a:srgbClr val="2A5600"/>
      </a:accent4>
      <a:accent5>
        <a:srgbClr val="FEFDDA"/>
      </a:accent5>
      <a:accent6>
        <a:srgbClr val="E78A5C"/>
      </a:accent6>
      <a:hlink>
        <a:srgbClr val="FF7C80"/>
      </a:hlink>
      <a:folHlink>
        <a:srgbClr val="99660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8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EF6D6"/>
        </a:accent1>
        <a:accent2>
          <a:srgbClr val="FF9999"/>
        </a:accent2>
        <a:accent3>
          <a:srgbClr val="FFFFFF"/>
        </a:accent3>
        <a:accent4>
          <a:srgbClr val="6C0000"/>
        </a:accent4>
        <a:accent5>
          <a:srgbClr val="F5FAE8"/>
        </a:accent5>
        <a:accent6>
          <a:srgbClr val="E78A8A"/>
        </a:accent6>
        <a:hlink>
          <a:srgbClr val="3333CC"/>
        </a:hlink>
        <a:folHlink>
          <a:srgbClr val="5479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6699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D6EEAA"/>
        </a:accent2>
        <a:accent3>
          <a:srgbClr val="ECFAF7"/>
        </a:accent3>
        <a:accent4>
          <a:srgbClr val="565682"/>
        </a:accent4>
        <a:accent5>
          <a:srgbClr val="FFFFFF"/>
        </a:accent5>
        <a:accent6>
          <a:srgbClr val="C2D89A"/>
        </a:accent6>
        <a:hlink>
          <a:srgbClr val="D07A91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6600"/>
        </a:dk1>
        <a:lt1>
          <a:srgbClr val="FFFFFF"/>
        </a:lt1>
        <a:dk2>
          <a:srgbClr val="000000"/>
        </a:dk2>
        <a:lt2>
          <a:srgbClr val="808080"/>
        </a:lt2>
        <a:accent1>
          <a:srgbClr val="E3CFCD"/>
        </a:accent1>
        <a:accent2>
          <a:srgbClr val="333399"/>
        </a:accent2>
        <a:accent3>
          <a:srgbClr val="FFFFFF"/>
        </a:accent3>
        <a:accent4>
          <a:srgbClr val="2A5600"/>
        </a:accent4>
        <a:accent5>
          <a:srgbClr val="EFE4E3"/>
        </a:accent5>
        <a:accent6>
          <a:srgbClr val="2D2D8A"/>
        </a:accent6>
        <a:hlink>
          <a:srgbClr val="8F8F5D"/>
        </a:hlink>
        <a:folHlink>
          <a:srgbClr val="7173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C1F00"/>
        </a:dk1>
        <a:lt1>
          <a:srgbClr val="CC3300"/>
        </a:lt1>
        <a:dk2>
          <a:srgbClr val="800000"/>
        </a:dk2>
        <a:lt2>
          <a:srgbClr val="DFD293"/>
        </a:lt2>
        <a:accent1>
          <a:srgbClr val="FFD0C1"/>
        </a:accent1>
        <a:accent2>
          <a:srgbClr val="BE7960"/>
        </a:accent2>
        <a:accent3>
          <a:srgbClr val="C0AAAA"/>
        </a:accent3>
        <a:accent4>
          <a:srgbClr val="AE2A00"/>
        </a:accent4>
        <a:accent5>
          <a:srgbClr val="FFE4DD"/>
        </a:accent5>
        <a:accent6>
          <a:srgbClr val="AC6D56"/>
        </a:accent6>
        <a:hlink>
          <a:srgbClr val="FFFFFF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808000"/>
        </a:lt1>
        <a:dk2>
          <a:srgbClr val="523E26"/>
        </a:dk2>
        <a:lt2>
          <a:srgbClr val="DFC08D"/>
        </a:lt2>
        <a:accent1>
          <a:srgbClr val="BEA99C"/>
        </a:accent1>
        <a:accent2>
          <a:srgbClr val="8F5F2F"/>
        </a:accent2>
        <a:accent3>
          <a:srgbClr val="B3AFAC"/>
        </a:accent3>
        <a:accent4>
          <a:srgbClr val="6C6C00"/>
        </a:accent4>
        <a:accent5>
          <a:srgbClr val="DBD1CB"/>
        </a:accent5>
        <a:accent6>
          <a:srgbClr val="81552A"/>
        </a:accent6>
        <a:hlink>
          <a:srgbClr val="CDDEAE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0000"/>
        </a:dk1>
        <a:lt1>
          <a:srgbClr val="A3A46A"/>
        </a:lt1>
        <a:dk2>
          <a:srgbClr val="FFFFFF"/>
        </a:dk2>
        <a:lt2>
          <a:srgbClr val="3E3E5C"/>
        </a:lt2>
        <a:accent1>
          <a:srgbClr val="D3CAA5"/>
        </a:accent1>
        <a:accent2>
          <a:srgbClr val="93AB73"/>
        </a:accent2>
        <a:accent3>
          <a:srgbClr val="CECFB9"/>
        </a:accent3>
        <a:accent4>
          <a:srgbClr val="6C0000"/>
        </a:accent4>
        <a:accent5>
          <a:srgbClr val="E6E1CF"/>
        </a:accent5>
        <a:accent6>
          <a:srgbClr val="859B68"/>
        </a:accent6>
        <a:hlink>
          <a:srgbClr val="A7777C"/>
        </a:hlink>
        <a:folHlink>
          <a:srgbClr val="EEFF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777777"/>
        </a:lt1>
        <a:dk2>
          <a:srgbClr val="5F5F5F"/>
        </a:dk2>
        <a:lt2>
          <a:srgbClr val="E3EBF1"/>
        </a:lt2>
        <a:accent1>
          <a:srgbClr val="A1BD79"/>
        </a:accent1>
        <a:accent2>
          <a:srgbClr val="468A4B"/>
        </a:accent2>
        <a:accent3>
          <a:srgbClr val="B6B6B6"/>
        </a:accent3>
        <a:accent4>
          <a:srgbClr val="656565"/>
        </a:accent4>
        <a:accent5>
          <a:srgbClr val="CDDBBE"/>
        </a:accent5>
        <a:accent6>
          <a:srgbClr val="3F7D43"/>
        </a:accent6>
        <a:hlink>
          <a:srgbClr val="F2D1CA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0B000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09F00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993300"/>
        </a:dk1>
        <a:lt1>
          <a:srgbClr val="E8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8EAC7E"/>
        </a:accent2>
        <a:accent3>
          <a:srgbClr val="F2FFE9"/>
        </a:accent3>
        <a:accent4>
          <a:srgbClr val="822A00"/>
        </a:accent4>
        <a:accent5>
          <a:srgbClr val="FFFFFA"/>
        </a:accent5>
        <a:accent6>
          <a:srgbClr val="809B72"/>
        </a:accent6>
        <a:hlink>
          <a:srgbClr val="FF7C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800000"/>
        </a:dk1>
        <a:lt1>
          <a:srgbClr val="666633"/>
        </a:lt1>
        <a:dk2>
          <a:srgbClr val="FFFFFF"/>
        </a:dk2>
        <a:lt2>
          <a:srgbClr val="3E3E5C"/>
        </a:lt2>
        <a:accent1>
          <a:srgbClr val="D8C0B8"/>
        </a:accent1>
        <a:accent2>
          <a:srgbClr val="C2BF3A"/>
        </a:accent2>
        <a:accent3>
          <a:srgbClr val="B8B8AD"/>
        </a:accent3>
        <a:accent4>
          <a:srgbClr val="6C0000"/>
        </a:accent4>
        <a:accent5>
          <a:srgbClr val="E9DCD8"/>
        </a:accent5>
        <a:accent6>
          <a:srgbClr val="B0AD34"/>
        </a:accent6>
        <a:hlink>
          <a:srgbClr val="E9F2D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993300"/>
        </a:dk1>
        <a:lt1>
          <a:srgbClr val="336600"/>
        </a:lt1>
        <a:dk2>
          <a:srgbClr val="CCFFFF"/>
        </a:dk2>
        <a:lt2>
          <a:srgbClr val="003366"/>
        </a:lt2>
        <a:accent1>
          <a:srgbClr val="94AB73"/>
        </a:accent1>
        <a:accent2>
          <a:srgbClr val="01793D"/>
        </a:accent2>
        <a:accent3>
          <a:srgbClr val="ADB8AA"/>
        </a:accent3>
        <a:accent4>
          <a:srgbClr val="822A00"/>
        </a:accent4>
        <a:accent5>
          <a:srgbClr val="C8D2BC"/>
        </a:accent5>
        <a:accent6>
          <a:srgbClr val="016D36"/>
        </a:accent6>
        <a:hlink>
          <a:srgbClr val="FFCC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36600"/>
        </a:dk1>
        <a:lt1>
          <a:srgbClr val="FFFFFF"/>
        </a:lt1>
        <a:dk2>
          <a:srgbClr val="800080"/>
        </a:dk2>
        <a:lt2>
          <a:srgbClr val="969696"/>
        </a:lt2>
        <a:accent1>
          <a:srgbClr val="FDFBBB"/>
        </a:accent1>
        <a:accent2>
          <a:srgbClr val="FF9966"/>
        </a:accent2>
        <a:accent3>
          <a:srgbClr val="FFFFFF"/>
        </a:accent3>
        <a:accent4>
          <a:srgbClr val="2A5600"/>
        </a:accent4>
        <a:accent5>
          <a:srgbClr val="FEFDDA"/>
        </a:accent5>
        <a:accent6>
          <a:srgbClr val="E78A5C"/>
        </a:accent6>
        <a:hlink>
          <a:srgbClr val="FF7C8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2236</Words>
  <Application>Microsoft Office PowerPoint</Application>
  <PresentationFormat>On-screen Show (4:3)</PresentationFormat>
  <Paragraphs>558</Paragraphs>
  <Slides>50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Arial Black</vt:lpstr>
      <vt:lpstr>Arial Narrow</vt:lpstr>
      <vt:lpstr>Arial Unicode MS</vt:lpstr>
      <vt:lpstr>Calibri</vt:lpstr>
      <vt:lpstr>Georgia</vt:lpstr>
      <vt:lpstr>Segoe Print</vt:lpstr>
      <vt:lpstr>Times New Roman</vt:lpstr>
      <vt:lpstr>Wingdings</vt:lpstr>
      <vt:lpstr>Office Theme</vt:lpstr>
      <vt:lpstr>4_Plaid design template</vt:lpstr>
      <vt:lpstr>2_Plaid design template</vt:lpstr>
      <vt:lpstr>6_Plaid design template</vt:lpstr>
      <vt:lpstr>1_Office Theme</vt:lpstr>
      <vt:lpstr>Drawing</vt:lpstr>
      <vt:lpstr>PowerPoint Presentation</vt:lpstr>
      <vt:lpstr>PowerPoint Presentation</vt:lpstr>
      <vt:lpstr>PowerPoint Presentation</vt:lpstr>
      <vt:lpstr>PowerPoint Presentation</vt:lpstr>
      <vt:lpstr>Some Brethren – Blurred Lines</vt:lpstr>
      <vt:lpstr>Why Does it Matter?</vt:lpstr>
      <vt:lpstr>Make a Distinction</vt:lpstr>
      <vt:lpstr>WORK OF THE CHURCH</vt:lpstr>
      <vt:lpstr>Command,  Example, Logical Conclusion </vt:lpstr>
      <vt:lpstr>Specific Authority</vt:lpstr>
      <vt:lpstr>General Authority</vt:lpstr>
      <vt:lpstr>Expediency </vt:lpstr>
      <vt:lpstr>Expediency </vt:lpstr>
      <vt:lpstr>PowerPoint Presentation</vt:lpstr>
      <vt:lpstr>History of the Social Gospel Movement</vt:lpstr>
      <vt:lpstr>PowerPoint Presentation</vt:lpstr>
      <vt:lpstr>History of the Social Gospel Movement</vt:lpstr>
      <vt:lpstr>Christians Have Spiritual Needs</vt:lpstr>
      <vt:lpstr>Edify</vt:lpstr>
      <vt:lpstr>Edification </vt:lpstr>
      <vt:lpstr>Don’t Confuse Edification with That Which You Enjoy</vt:lpstr>
      <vt:lpstr>Fellowship  </vt:lpstr>
      <vt:lpstr>Social Gospel based on Feelings </vt:lpstr>
      <vt:lpstr>Feelings Are Result of our Spiritual Growth </vt:lpstr>
      <vt:lpstr>Dangers Among Us</vt:lpstr>
      <vt:lpstr>PowerPoint Presentation</vt:lpstr>
      <vt:lpstr>PowerPoint Presentation</vt:lpstr>
      <vt:lpstr>PowerPoint Presentation</vt:lpstr>
      <vt:lpstr>PowerPoint Presentation</vt:lpstr>
      <vt:lpstr>Dangers Among Us</vt:lpstr>
      <vt:lpstr>Lessons Today</vt:lpstr>
      <vt:lpstr>The Institutional Question</vt:lpstr>
      <vt:lpstr>Early Church Issues &amp; Problems</vt:lpstr>
      <vt:lpstr>History of Institutional Support</vt:lpstr>
      <vt:lpstr>History of Institutional Support</vt:lpstr>
      <vt:lpstr>Institutionalism</vt:lpstr>
      <vt:lpstr>WORK OF THE CHURCH</vt:lpstr>
      <vt:lpstr>PowerPoint Presentation</vt:lpstr>
      <vt:lpstr>PowerPoint Presentation</vt:lpstr>
      <vt:lpstr>This </vt:lpstr>
      <vt:lpstr>Not This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</vt:lpstr>
      <vt:lpstr>Not This </vt:lpstr>
      <vt:lpstr>Problems</vt:lpstr>
      <vt:lpstr>PowerPoint Presentation</vt:lpstr>
    </vt:vector>
  </TitlesOfParts>
  <Company>AGC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APOSTLE PETER</dc:title>
  <dc:creator>tsullivan</dc:creator>
  <cp:lastModifiedBy>College View church of Christ</cp:lastModifiedBy>
  <cp:revision>176</cp:revision>
  <cp:lastPrinted>2023-08-03T14:35:04Z</cp:lastPrinted>
  <dcterms:created xsi:type="dcterms:W3CDTF">2014-08-19T18:29:28Z</dcterms:created>
  <dcterms:modified xsi:type="dcterms:W3CDTF">2023-08-27T14:17:26Z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500289-1a9c-442f-923d-4f95209608d2_Enabled">
    <vt:lpwstr>true</vt:lpwstr>
  </property>
  <property fmtid="{D5CDD505-2E9C-101B-9397-08002B2CF9AE}" pid="3" name="MSIP_Label_9b500289-1a9c-442f-923d-4f95209608d2_SetDate">
    <vt:lpwstr>2023-07-31T12:41:59Z</vt:lpwstr>
  </property>
  <property fmtid="{D5CDD505-2E9C-101B-9397-08002B2CF9AE}" pid="4" name="MSIP_Label_9b500289-1a9c-442f-923d-4f95209608d2_Method">
    <vt:lpwstr>Privileged</vt:lpwstr>
  </property>
  <property fmtid="{D5CDD505-2E9C-101B-9397-08002B2CF9AE}" pid="5" name="MSIP_Label_9b500289-1a9c-442f-923d-4f95209608d2_Name">
    <vt:lpwstr>GCEP2 - Others</vt:lpwstr>
  </property>
  <property fmtid="{D5CDD505-2E9C-101B-9397-08002B2CF9AE}" pid="6" name="MSIP_Label_9b500289-1a9c-442f-923d-4f95209608d2_SiteId">
    <vt:lpwstr>90c56ca2-d892-45ce-810d-6cf368facdb3</vt:lpwstr>
  </property>
  <property fmtid="{D5CDD505-2E9C-101B-9397-08002B2CF9AE}" pid="7" name="MSIP_Label_9b500289-1a9c-442f-923d-4f95209608d2_ActionId">
    <vt:lpwstr>9ea6a212-c4b6-4780-a915-20afc0da8a48</vt:lpwstr>
  </property>
  <property fmtid="{D5CDD505-2E9C-101B-9397-08002B2CF9AE}" pid="8" name="MSIP_Label_9b500289-1a9c-442f-923d-4f95209608d2_ContentBits">
    <vt:lpwstr>0</vt:lpwstr>
  </property>
</Properties>
</file>