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56"/>
  </p:notesMasterIdLst>
  <p:sldIdLst>
    <p:sldId id="350" r:id="rId6"/>
    <p:sldId id="345" r:id="rId7"/>
    <p:sldId id="346" r:id="rId8"/>
    <p:sldId id="347" r:id="rId9"/>
    <p:sldId id="352" r:id="rId10"/>
    <p:sldId id="348" r:id="rId11"/>
    <p:sldId id="349" r:id="rId12"/>
    <p:sldId id="351" r:id="rId13"/>
    <p:sldId id="303" r:id="rId14"/>
    <p:sldId id="292" r:id="rId15"/>
    <p:sldId id="299" r:id="rId16"/>
    <p:sldId id="304" r:id="rId17"/>
    <p:sldId id="305" r:id="rId18"/>
    <p:sldId id="355" r:id="rId19"/>
    <p:sldId id="315" r:id="rId20"/>
    <p:sldId id="316" r:id="rId21"/>
    <p:sldId id="317" r:id="rId22"/>
    <p:sldId id="320" r:id="rId23"/>
    <p:sldId id="321" r:id="rId24"/>
    <p:sldId id="353" r:id="rId25"/>
    <p:sldId id="322" r:id="rId26"/>
    <p:sldId id="264" r:id="rId27"/>
    <p:sldId id="354" r:id="rId28"/>
    <p:sldId id="323" r:id="rId29"/>
    <p:sldId id="324" r:id="rId30"/>
    <p:sldId id="327" r:id="rId31"/>
    <p:sldId id="328" r:id="rId32"/>
    <p:sldId id="329" r:id="rId33"/>
    <p:sldId id="330" r:id="rId34"/>
    <p:sldId id="331" r:id="rId35"/>
    <p:sldId id="332" r:id="rId36"/>
    <p:sldId id="263" r:id="rId37"/>
    <p:sldId id="356" r:id="rId38"/>
    <p:sldId id="391" r:id="rId39"/>
    <p:sldId id="392" r:id="rId40"/>
    <p:sldId id="393" r:id="rId41"/>
    <p:sldId id="270" r:id="rId42"/>
    <p:sldId id="389" r:id="rId43"/>
    <p:sldId id="358" r:id="rId44"/>
    <p:sldId id="337" r:id="rId45"/>
    <p:sldId id="394" r:id="rId46"/>
    <p:sldId id="325" r:id="rId47"/>
    <p:sldId id="359" r:id="rId48"/>
    <p:sldId id="338" r:id="rId49"/>
    <p:sldId id="388" r:id="rId50"/>
    <p:sldId id="390" r:id="rId51"/>
    <p:sldId id="395" r:id="rId52"/>
    <p:sldId id="396" r:id="rId53"/>
    <p:sldId id="357" r:id="rId54"/>
    <p:sldId id="33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00" autoAdjust="0"/>
  </p:normalViewPr>
  <p:slideViewPr>
    <p:cSldViewPr>
      <p:cViewPr varScale="1">
        <p:scale>
          <a:sx n="51" d="100"/>
          <a:sy n="51" d="100"/>
        </p:scale>
        <p:origin x="19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9013F1BA-CD45-4DE3-8020-9DA3B7D1E53E}"/>
    <pc:docChg chg="modSld sldOrd">
      <pc:chgData name="College View church of Christ" userId="66daf72c15de8306" providerId="LiveId" clId="{9013F1BA-CD45-4DE3-8020-9DA3B7D1E53E}" dt="2023-08-13T14:16:18.413" v="5"/>
      <pc:docMkLst>
        <pc:docMk/>
      </pc:docMkLst>
      <pc:sldChg chg="ord">
        <pc:chgData name="College View church of Christ" userId="66daf72c15de8306" providerId="LiveId" clId="{9013F1BA-CD45-4DE3-8020-9DA3B7D1E53E}" dt="2023-08-13T14:16:18.413" v="5"/>
        <pc:sldMkLst>
          <pc:docMk/>
          <pc:sldMk cId="340184789"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28" tIns="45714" rIns="91428" bIns="45714" rtlCol="0"/>
          <a:lstStyle>
            <a:lvl1pPr algn="r">
              <a:defRPr sz="1200"/>
            </a:lvl1pPr>
          </a:lstStyle>
          <a:p>
            <a:fld id="{537F648C-AAEB-47E7-9537-44CADD5CD09B}" type="datetimeFigureOut">
              <a:rPr lang="en-US" smtClean="0"/>
              <a:t>8/13/2023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8" tIns="45714" rIns="91428" bIns="45714" rtlCol="0" anchor="b"/>
          <a:lstStyle>
            <a:lvl1pPr algn="r">
              <a:defRPr sz="1200"/>
            </a:lvl1pPr>
          </a:lstStyle>
          <a:p>
            <a:fld id="{F0227C0F-125F-4CA1-929F-1F799047E70F}" type="slidenum">
              <a:rPr lang="en-US" smtClean="0"/>
              <a:t>‹#›</a:t>
            </a:fld>
            <a:endParaRPr lang="en-US"/>
          </a:p>
        </p:txBody>
      </p:sp>
    </p:spTree>
    <p:extLst>
      <p:ext uri="{BB962C8B-B14F-4D97-AF65-F5344CB8AC3E}">
        <p14:creationId xmlns:p14="http://schemas.microsoft.com/office/powerpoint/2010/main" val="339419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1</a:t>
            </a:fld>
            <a:endParaRPr lang="en-US"/>
          </a:p>
        </p:txBody>
      </p:sp>
    </p:spTree>
    <p:extLst>
      <p:ext uri="{BB962C8B-B14F-4D97-AF65-F5344CB8AC3E}">
        <p14:creationId xmlns:p14="http://schemas.microsoft.com/office/powerpoint/2010/main" val="58160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70E9ED-24A8-4416-9B3D-305147313521}" type="slidenum">
              <a:rPr lang="en-US" smtClean="0"/>
              <a:t>10</a:t>
            </a:fld>
            <a:endParaRPr lang="en-US"/>
          </a:p>
        </p:txBody>
      </p:sp>
    </p:spTree>
    <p:extLst>
      <p:ext uri="{BB962C8B-B14F-4D97-AF65-F5344CB8AC3E}">
        <p14:creationId xmlns:p14="http://schemas.microsoft.com/office/powerpoint/2010/main" val="48571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0E9ED-24A8-4416-9B3D-305147313521}" type="slidenum">
              <a:rPr lang="en-US" smtClean="0"/>
              <a:t>11</a:t>
            </a:fld>
            <a:endParaRPr lang="en-US"/>
          </a:p>
        </p:txBody>
      </p:sp>
    </p:spTree>
    <p:extLst>
      <p:ext uri="{BB962C8B-B14F-4D97-AF65-F5344CB8AC3E}">
        <p14:creationId xmlns:p14="http://schemas.microsoft.com/office/powerpoint/2010/main" val="260312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0094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752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70E9ED-24A8-4416-9B3D-305147313521}" type="slidenum">
              <a:rPr lang="en-US" smtClean="0"/>
              <a:t>14</a:t>
            </a:fld>
            <a:endParaRPr lang="en-US"/>
          </a:p>
        </p:txBody>
      </p:sp>
    </p:spTree>
    <p:extLst>
      <p:ext uri="{BB962C8B-B14F-4D97-AF65-F5344CB8AC3E}">
        <p14:creationId xmlns:p14="http://schemas.microsoft.com/office/powerpoint/2010/main" val="4166540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0227C0F-125F-4CA1-929F-1F799047E70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2848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19</a:t>
            </a:fld>
            <a:endParaRPr lang="en-US"/>
          </a:p>
        </p:txBody>
      </p:sp>
    </p:spTree>
    <p:extLst>
      <p:ext uri="{BB962C8B-B14F-4D97-AF65-F5344CB8AC3E}">
        <p14:creationId xmlns:p14="http://schemas.microsoft.com/office/powerpoint/2010/main" val="156513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81478CF-B219-49F0-C824-A1AB47277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EAB568-E183-8B7E-9C7A-163640FBC864}"/>
              </a:ext>
            </a:extLst>
          </p:cNvPr>
          <p:cNvSpPr>
            <a:spLocks noGrp="1"/>
          </p:cNvSpPr>
          <p:nvPr>
            <p:ph type="body" idx="1"/>
          </p:nvPr>
        </p:nvSpPr>
        <p:spPr/>
        <p:txBody>
          <a:bodyPr>
            <a:normAutofit/>
          </a:bodyPr>
          <a:lstStyle/>
          <a:p>
            <a:pPr>
              <a:defRPr/>
            </a:pPr>
            <a:endParaRPr lang="en-US" dirty="0"/>
          </a:p>
        </p:txBody>
      </p:sp>
      <p:sp>
        <p:nvSpPr>
          <p:cNvPr id="33796" name="Slide Number Placeholder 3">
            <a:extLst>
              <a:ext uri="{FF2B5EF4-FFF2-40B4-BE49-F238E27FC236}">
                <a16:creationId xmlns:a16="http://schemas.microsoft.com/office/drawing/2014/main" id="{FA3AA36C-BF96-FE87-99A6-C0CE544C91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4C46A78E-250E-4FFF-AF17-C9E573CFAB2A}"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br>
              <a:rPr lang="en-US" dirty="0"/>
            </a:br>
            <a:endParaRPr lang="en-US" b="1"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23525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21</a:t>
            </a:fld>
            <a:endParaRPr lang="en-US"/>
          </a:p>
        </p:txBody>
      </p:sp>
    </p:spTree>
    <p:extLst>
      <p:ext uri="{BB962C8B-B14F-4D97-AF65-F5344CB8AC3E}">
        <p14:creationId xmlns:p14="http://schemas.microsoft.com/office/powerpoint/2010/main" val="253671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22</a:t>
            </a:fld>
            <a:endParaRPr lang="en-US"/>
          </a:p>
        </p:txBody>
      </p:sp>
    </p:spTree>
    <p:extLst>
      <p:ext uri="{BB962C8B-B14F-4D97-AF65-F5344CB8AC3E}">
        <p14:creationId xmlns:p14="http://schemas.microsoft.com/office/powerpoint/2010/main" val="2520946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p>
        </p:txBody>
      </p:sp>
      <p:sp>
        <p:nvSpPr>
          <p:cNvPr id="4" name="Slide Number Placeholder 3"/>
          <p:cNvSpPr>
            <a:spLocks noGrp="1"/>
          </p:cNvSpPr>
          <p:nvPr>
            <p:ph type="sldNum" sz="quarter" idx="5"/>
          </p:nvPr>
        </p:nvSpPr>
        <p:spPr/>
        <p:txBody>
          <a:bodyPr/>
          <a:lstStyle/>
          <a:p>
            <a:pPr defTabSz="904159">
              <a:defRPr/>
            </a:pPr>
            <a:fld id="{CD70E9ED-24A8-4416-9B3D-305147313521}" type="slidenum">
              <a:rPr lang="en-US">
                <a:solidFill>
                  <a:prstClr val="black"/>
                </a:solidFill>
                <a:latin typeface="Calibri" panose="020F0502020204030204"/>
              </a:rPr>
              <a:pPr defTabSz="904159">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04225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24</a:t>
            </a:fld>
            <a:endParaRPr lang="en-US"/>
          </a:p>
        </p:txBody>
      </p:sp>
    </p:spTree>
    <p:extLst>
      <p:ext uri="{BB962C8B-B14F-4D97-AF65-F5344CB8AC3E}">
        <p14:creationId xmlns:p14="http://schemas.microsoft.com/office/powerpoint/2010/main" val="270124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25</a:t>
            </a:fld>
            <a:endParaRPr lang="en-US"/>
          </a:p>
        </p:txBody>
      </p:sp>
    </p:spTree>
    <p:extLst>
      <p:ext uri="{BB962C8B-B14F-4D97-AF65-F5344CB8AC3E}">
        <p14:creationId xmlns:p14="http://schemas.microsoft.com/office/powerpoint/2010/main" val="1653478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26</a:t>
            </a:fld>
            <a:endParaRPr lang="en-US"/>
          </a:p>
        </p:txBody>
      </p:sp>
    </p:spTree>
    <p:extLst>
      <p:ext uri="{BB962C8B-B14F-4D97-AF65-F5344CB8AC3E}">
        <p14:creationId xmlns:p14="http://schemas.microsoft.com/office/powerpoint/2010/main" val="340820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27</a:t>
            </a:fld>
            <a:endParaRPr lang="en-US"/>
          </a:p>
        </p:txBody>
      </p:sp>
    </p:spTree>
    <p:extLst>
      <p:ext uri="{BB962C8B-B14F-4D97-AF65-F5344CB8AC3E}">
        <p14:creationId xmlns:p14="http://schemas.microsoft.com/office/powerpoint/2010/main" val="1260850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28</a:t>
            </a:fld>
            <a:endParaRPr lang="en-US"/>
          </a:p>
        </p:txBody>
      </p:sp>
    </p:spTree>
    <p:extLst>
      <p:ext uri="{BB962C8B-B14F-4D97-AF65-F5344CB8AC3E}">
        <p14:creationId xmlns:p14="http://schemas.microsoft.com/office/powerpoint/2010/main" val="174081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27C0F-125F-4CA1-929F-1F799047E70F}" type="slidenum">
              <a:rPr lang="en-US" smtClean="0"/>
              <a:t>29</a:t>
            </a:fld>
            <a:endParaRPr lang="en-US"/>
          </a:p>
        </p:txBody>
      </p:sp>
    </p:spTree>
    <p:extLst>
      <p:ext uri="{BB962C8B-B14F-4D97-AF65-F5344CB8AC3E}">
        <p14:creationId xmlns:p14="http://schemas.microsoft.com/office/powerpoint/2010/main" val="73458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E459AA0-4BBA-EBD4-6317-D9255E9D54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C59DA64-AF02-2A75-DB48-2C26C9B30C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a:extLst>
              <a:ext uri="{FF2B5EF4-FFF2-40B4-BE49-F238E27FC236}">
                <a16:creationId xmlns:a16="http://schemas.microsoft.com/office/drawing/2014/main" id="{AD9CFE98-4663-8AD9-ECDE-952C01DE2E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776DC28F-6D22-4A2F-82F6-5A509E036C47}"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30</a:t>
            </a:fld>
            <a:endParaRPr lang="en-US"/>
          </a:p>
        </p:txBody>
      </p:sp>
    </p:spTree>
    <p:extLst>
      <p:ext uri="{BB962C8B-B14F-4D97-AF65-F5344CB8AC3E}">
        <p14:creationId xmlns:p14="http://schemas.microsoft.com/office/powerpoint/2010/main" val="1064070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31</a:t>
            </a:fld>
            <a:endParaRPr lang="en-US"/>
          </a:p>
        </p:txBody>
      </p:sp>
    </p:spTree>
    <p:extLst>
      <p:ext uri="{BB962C8B-B14F-4D97-AF65-F5344CB8AC3E}">
        <p14:creationId xmlns:p14="http://schemas.microsoft.com/office/powerpoint/2010/main" val="340820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0227C0F-125F-4CA1-929F-1F799047E70F}" type="slidenum">
              <a:rPr lang="en-US" smtClean="0"/>
              <a:t>32</a:t>
            </a:fld>
            <a:endParaRPr lang="en-US"/>
          </a:p>
        </p:txBody>
      </p:sp>
    </p:spTree>
    <p:extLst>
      <p:ext uri="{BB962C8B-B14F-4D97-AF65-F5344CB8AC3E}">
        <p14:creationId xmlns:p14="http://schemas.microsoft.com/office/powerpoint/2010/main" val="570134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51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188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482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952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318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032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5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A5EBE6E-F729-ED6C-4237-DDD35C17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A4437C2-4EBC-A839-D020-D673780940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a:extLst>
              <a:ext uri="{FF2B5EF4-FFF2-40B4-BE49-F238E27FC236}">
                <a16:creationId xmlns:a16="http://schemas.microsoft.com/office/drawing/2014/main" id="{22F9C212-4E52-CF0C-FC19-C75850003A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4DC14C26-B629-4727-B4CB-5B54874892C9}"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535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309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Clearly it is not authorized</a:t>
            </a:r>
          </a:p>
          <a:p>
            <a:endParaRPr lang="en-US"/>
          </a:p>
          <a:p>
            <a:r>
              <a:rPr lang="en-US"/>
              <a:t>What are the dangers of a support structure like this?</a:t>
            </a:r>
          </a:p>
          <a:p>
            <a:endParaRPr lang="en-US"/>
          </a:p>
          <a:p>
            <a:r>
              <a:rPr lang="en-US"/>
              <a:t>Argument:</a:t>
            </a:r>
          </a:p>
          <a:p>
            <a:r>
              <a:rPr lang="en-US"/>
              <a:t>Missionary Society is just an expedient therefore, it is authorized. </a:t>
            </a:r>
          </a:p>
          <a:p>
            <a:endParaRPr lang="en-US"/>
          </a:p>
          <a:p>
            <a:endParaRPr lang="en-US"/>
          </a:p>
          <a:p>
            <a:endParaRPr lang="en-US"/>
          </a:p>
          <a:p>
            <a:endParaRPr lang="en-US"/>
          </a:p>
          <a:p>
            <a:r>
              <a:rPr lang="en-US"/>
              <a:t>Not scriptural; it is a substitution – therefore false teaching</a:t>
            </a:r>
          </a:p>
          <a:p>
            <a:endParaRPr lang="en-US"/>
          </a:p>
          <a:p>
            <a:r>
              <a:rPr lang="en-US"/>
              <a:t>Why?  </a:t>
            </a:r>
          </a:p>
          <a:p>
            <a:r>
              <a:rPr lang="en-US"/>
              <a:t>Influence the evangelist on what to teach</a:t>
            </a:r>
          </a:p>
          <a:p>
            <a:br>
              <a:rPr lang="en-US"/>
            </a:br>
            <a:r>
              <a:rPr lang="en-US"/>
              <a:t>Society may declare where to go rather than the congregation</a:t>
            </a:r>
          </a:p>
          <a:p>
            <a:endParaRPr lang="en-US"/>
          </a:p>
          <a:p>
            <a:r>
              <a:rPr lang="en-US"/>
              <a:t>Autonomy of the church to support the individual;  If teaching error, has no control.  </a:t>
            </a:r>
          </a:p>
          <a:p>
            <a:endParaRPr lang="en-US"/>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986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196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Pattern: </a:t>
            </a:r>
          </a:p>
          <a:p>
            <a:endParaRPr lang="en-US" dirty="0"/>
          </a:p>
          <a:p>
            <a:r>
              <a:rPr lang="en-US" dirty="0"/>
              <a:t>Teaching: </a:t>
            </a:r>
          </a:p>
          <a:p>
            <a:endParaRPr lang="en-US" dirty="0"/>
          </a:p>
          <a:p>
            <a:r>
              <a:rPr lang="en-US" dirty="0"/>
              <a:t>Eph 4: 11-16 Paul indicates that one of the ways that we can be edified is through teaching.  It is through teaching God’s word that man can be perfected or “complete” that he can come to the knowledge of the Son of God.  </a:t>
            </a:r>
          </a:p>
          <a:p>
            <a:endParaRPr lang="en-US" dirty="0"/>
          </a:p>
          <a:p>
            <a:r>
              <a:rPr lang="en-US" dirty="0"/>
              <a:t>Eph 4:11 And he gave some, apostles; and some, prophets; and some, evangelists; and some, pastors and teachers;</a:t>
            </a:r>
          </a:p>
          <a:p>
            <a:r>
              <a:rPr lang="en-US" dirty="0"/>
              <a:t>12 For the perfecting of the saints, for the work of the ministry, for the edifying of the body of Christ:</a:t>
            </a:r>
          </a:p>
          <a:p>
            <a:r>
              <a:rPr lang="en-US" dirty="0"/>
              <a:t>13 </a:t>
            </a:r>
            <a:r>
              <a:rPr lang="en-US" b="1" dirty="0"/>
              <a:t>Till we all come </a:t>
            </a:r>
            <a:r>
              <a:rPr lang="en-US" dirty="0"/>
              <a:t>in the unity of the faith, and of the </a:t>
            </a:r>
            <a:r>
              <a:rPr lang="en-US" b="1" dirty="0"/>
              <a:t>knowledge of the Son of God</a:t>
            </a:r>
            <a:r>
              <a:rPr lang="en-US" dirty="0"/>
              <a:t>, unto a perfect man, unto the measure of the stature of the fulness of Christ:</a:t>
            </a:r>
          </a:p>
          <a:p>
            <a:r>
              <a:rPr lang="en-US" dirty="0"/>
              <a:t>14 That we henceforth be no more children, tossed to and </a:t>
            </a:r>
            <a:r>
              <a:rPr lang="en-US" dirty="0" err="1"/>
              <a:t>fro</a:t>
            </a:r>
            <a:r>
              <a:rPr lang="en-US" dirty="0"/>
              <a:t>, and carried about with every wind of doctrine, by the sleight of men, and cunning craftiness, whereby they lie in wait to deceive;</a:t>
            </a:r>
          </a:p>
          <a:p>
            <a:r>
              <a:rPr lang="en-US" dirty="0"/>
              <a:t>15 But speaking the truth in love, may </a:t>
            </a:r>
            <a:r>
              <a:rPr lang="en-US" b="1" dirty="0"/>
              <a:t>grow up into him </a:t>
            </a:r>
            <a:r>
              <a:rPr lang="en-US" dirty="0"/>
              <a:t>in all things, which is the head, even Christ:</a:t>
            </a:r>
          </a:p>
          <a:p>
            <a:r>
              <a:rPr lang="en-US" dirty="0"/>
              <a:t>16 From whom the whole body fitly joined together and compacted by that which every joint </a:t>
            </a:r>
            <a:r>
              <a:rPr lang="en-US" dirty="0" err="1"/>
              <a:t>supplieth</a:t>
            </a:r>
            <a:r>
              <a:rPr lang="en-US" dirty="0"/>
              <a:t>, according to the effectual working in the measure of every part, </a:t>
            </a:r>
            <a:r>
              <a:rPr lang="en-US" dirty="0" err="1"/>
              <a:t>maketh</a:t>
            </a:r>
            <a:r>
              <a:rPr lang="en-US" dirty="0"/>
              <a:t> increase of the body unto the </a:t>
            </a:r>
            <a:r>
              <a:rPr lang="en-US" b="1" dirty="0"/>
              <a:t>edifying of itself </a:t>
            </a:r>
            <a:r>
              <a:rPr lang="en-US" dirty="0"/>
              <a:t>in love.</a:t>
            </a:r>
          </a:p>
          <a:p>
            <a:endParaRPr lang="en-US" dirty="0"/>
          </a:p>
          <a:p>
            <a:endParaRPr lang="en-US" dirty="0"/>
          </a:p>
          <a:p>
            <a:r>
              <a:rPr lang="en-US" dirty="0"/>
              <a:t>Individually:</a:t>
            </a:r>
          </a:p>
          <a:p>
            <a:r>
              <a:rPr lang="en-US" dirty="0"/>
              <a:t>Acts 18:24 And a certain Jew named Apollos, born at Alexandria, an eloquent man, and mighty in the scriptures, came to Ephesus.</a:t>
            </a:r>
          </a:p>
          <a:p>
            <a:r>
              <a:rPr lang="en-US" dirty="0"/>
              <a:t>25 This man was instructed in the way of the Lord; and being fervent in the spirit, he </a:t>
            </a:r>
            <a:r>
              <a:rPr lang="en-US" dirty="0" err="1"/>
              <a:t>spake</a:t>
            </a:r>
            <a:r>
              <a:rPr lang="en-US" dirty="0"/>
              <a:t> and taught diligently the things of the Lord, knowing only the baptism of John.</a:t>
            </a:r>
          </a:p>
          <a:p>
            <a:r>
              <a:rPr lang="en-US" dirty="0"/>
              <a:t>26 And he began to speak boldly in the synagogue: whom when Aquila and Priscilla had heard, they took him unto them, and expounded unto him the way of God more perfectly.</a:t>
            </a:r>
          </a:p>
          <a:p>
            <a:endParaRPr lang="en-US" dirty="0"/>
          </a:p>
          <a:p>
            <a:endParaRPr lang="en-US" dirty="0"/>
          </a:p>
          <a:p>
            <a:r>
              <a:rPr lang="en-US" dirty="0"/>
              <a:t>Barnabas taught Saul: </a:t>
            </a:r>
          </a:p>
          <a:p>
            <a:r>
              <a:rPr lang="en-US" dirty="0"/>
              <a:t>Acts 11:25 Then departed Barnabas to Tarsus, for to seek Saul:</a:t>
            </a:r>
          </a:p>
          <a:p>
            <a:r>
              <a:rPr lang="en-US" dirty="0"/>
              <a:t>26 And when he had found him, he brought him unto Antioch. And it came to pass, that a whole year they assembled themselves with the church, and taught much people. And the disciples were called Christians first in Antioch.</a:t>
            </a:r>
          </a:p>
          <a:p>
            <a:endParaRPr lang="en-US" dirty="0"/>
          </a:p>
          <a:p>
            <a:r>
              <a:rPr lang="en-US" dirty="0"/>
              <a:t>Study (Acts 20:32; II Tim 3:15-17; I Peter 2:2)</a:t>
            </a:r>
          </a:p>
          <a:p>
            <a:endParaRPr lang="en-US" dirty="0"/>
          </a:p>
          <a:p>
            <a:r>
              <a:rPr lang="en-US" dirty="0"/>
              <a:t>Paul when he was talking to the Ephesian elders in Acts 20:32 said “And now brethren, I commend you to God, and to the word of his grace, which is able to build you up, and give you an inheritance among all them which are sanctified” </a:t>
            </a:r>
          </a:p>
          <a:p>
            <a:r>
              <a:rPr lang="en-US" dirty="0"/>
              <a:t>Paul said God’s word is able to build you up.  We must give attention to the word of God in order that we may grow.  </a:t>
            </a:r>
          </a:p>
          <a:p>
            <a:r>
              <a:rPr lang="en-US" dirty="0"/>
              <a:t>II Tim 3:15 when Paul was writing to Timothy he said in verse 15  “And that from a child thou has known the holy scriptures, which are able to make thee wise unto salvation, through faith in Christ Jesus.  All scripture is given by inspiration of God and is profitable for doctrine, for reproof, for correction, for instruction in righteousness: That the man of God may be perfect, thoroughly furnished unto all good works”   From the time he was a child Timothy was studying God’s word.  </a:t>
            </a:r>
          </a:p>
          <a:p>
            <a:endParaRPr lang="en-US" dirty="0"/>
          </a:p>
          <a:p>
            <a:r>
              <a:rPr lang="en-US" dirty="0"/>
              <a:t>Back in chapter 2:15 Paul says to “study to show thyself approved unto God, a workman that </a:t>
            </a:r>
            <a:r>
              <a:rPr lang="en-US" dirty="0" err="1"/>
              <a:t>needeth</a:t>
            </a:r>
            <a:r>
              <a:rPr lang="en-US" dirty="0"/>
              <a:t> not be ashamed, rightly dividing the word of truth.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504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848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937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227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E9ED-24A8-4416-9B3D-3051473135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73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27C0F-125F-4CA1-929F-1F799047E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71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27C0F-125F-4CA1-929F-1F799047E70F}" type="slidenum">
              <a:rPr lang="en-US" smtClean="0"/>
              <a:t>5</a:t>
            </a:fld>
            <a:endParaRPr lang="en-US"/>
          </a:p>
        </p:txBody>
      </p:sp>
    </p:spTree>
    <p:extLst>
      <p:ext uri="{BB962C8B-B14F-4D97-AF65-F5344CB8AC3E}">
        <p14:creationId xmlns:p14="http://schemas.microsoft.com/office/powerpoint/2010/main" val="1533045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27C0F-125F-4CA1-929F-1F799047E70F}" type="slidenum">
              <a:rPr lang="en-US" smtClean="0"/>
              <a:t>50</a:t>
            </a:fld>
            <a:endParaRPr lang="en-US"/>
          </a:p>
        </p:txBody>
      </p:sp>
    </p:spTree>
    <p:extLst>
      <p:ext uri="{BB962C8B-B14F-4D97-AF65-F5344CB8AC3E}">
        <p14:creationId xmlns:p14="http://schemas.microsoft.com/office/powerpoint/2010/main" val="241017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27C0F-125F-4CA1-929F-1F799047E70F}" type="slidenum">
              <a:rPr lang="en-US" smtClean="0"/>
              <a:t>6</a:t>
            </a:fld>
            <a:endParaRPr lang="en-US"/>
          </a:p>
        </p:txBody>
      </p:sp>
    </p:spTree>
    <p:extLst>
      <p:ext uri="{BB962C8B-B14F-4D97-AF65-F5344CB8AC3E}">
        <p14:creationId xmlns:p14="http://schemas.microsoft.com/office/powerpoint/2010/main" val="379942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E82A1B5-3452-C08E-BDEE-6CBF842F6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0FD4A78-B437-313E-A11E-BD86454801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198DE53B-74AD-6D6B-1AE0-8C2E22BF7E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629" indent="-282550">
              <a:defRPr sz="2400">
                <a:solidFill>
                  <a:schemeClr val="tx1"/>
                </a:solidFill>
                <a:latin typeface="Times New Roman" panose="02020603050405020304" pitchFamily="18" charset="0"/>
              </a:defRPr>
            </a:lvl2pPr>
            <a:lvl3pPr marL="1130198" indent="-226040">
              <a:defRPr sz="2400">
                <a:solidFill>
                  <a:schemeClr val="tx1"/>
                </a:solidFill>
                <a:latin typeface="Times New Roman" panose="02020603050405020304" pitchFamily="18" charset="0"/>
              </a:defRPr>
            </a:lvl3pPr>
            <a:lvl4pPr marL="1582278" indent="-226040">
              <a:defRPr sz="2400">
                <a:solidFill>
                  <a:schemeClr val="tx1"/>
                </a:solidFill>
                <a:latin typeface="Times New Roman" panose="02020603050405020304" pitchFamily="18" charset="0"/>
              </a:defRPr>
            </a:lvl4pPr>
            <a:lvl5pPr marL="2034357" indent="-226040">
              <a:defRPr sz="2400">
                <a:solidFill>
                  <a:schemeClr val="tx1"/>
                </a:solidFill>
                <a:latin typeface="Times New Roman" panose="02020603050405020304" pitchFamily="18" charset="0"/>
              </a:defRPr>
            </a:lvl5pPr>
            <a:lvl6pPr marL="2486436" indent="-226040" eaLnBrk="0" fontAlgn="base" hangingPunct="0">
              <a:spcBef>
                <a:spcPct val="0"/>
              </a:spcBef>
              <a:spcAft>
                <a:spcPct val="0"/>
              </a:spcAft>
              <a:defRPr sz="2400">
                <a:solidFill>
                  <a:schemeClr val="tx1"/>
                </a:solidFill>
                <a:latin typeface="Times New Roman" panose="02020603050405020304" pitchFamily="18" charset="0"/>
              </a:defRPr>
            </a:lvl6pPr>
            <a:lvl7pPr marL="2938516" indent="-226040" eaLnBrk="0" fontAlgn="base" hangingPunct="0">
              <a:spcBef>
                <a:spcPct val="0"/>
              </a:spcBef>
              <a:spcAft>
                <a:spcPct val="0"/>
              </a:spcAft>
              <a:defRPr sz="2400">
                <a:solidFill>
                  <a:schemeClr val="tx1"/>
                </a:solidFill>
                <a:latin typeface="Times New Roman" panose="02020603050405020304" pitchFamily="18" charset="0"/>
              </a:defRPr>
            </a:lvl7pPr>
            <a:lvl8pPr marL="3390595" indent="-226040" eaLnBrk="0" fontAlgn="base" hangingPunct="0">
              <a:spcBef>
                <a:spcPct val="0"/>
              </a:spcBef>
              <a:spcAft>
                <a:spcPct val="0"/>
              </a:spcAft>
              <a:defRPr sz="2400">
                <a:solidFill>
                  <a:schemeClr val="tx1"/>
                </a:solidFill>
                <a:latin typeface="Times New Roman" panose="02020603050405020304" pitchFamily="18" charset="0"/>
              </a:defRPr>
            </a:lvl8pPr>
            <a:lvl9pPr marL="3842675" indent="-226040" eaLnBrk="0" fontAlgn="base" hangingPunct="0">
              <a:spcBef>
                <a:spcPct val="0"/>
              </a:spcBef>
              <a:spcAft>
                <a:spcPct val="0"/>
              </a:spcAft>
              <a:defRPr sz="2400">
                <a:solidFill>
                  <a:schemeClr val="tx1"/>
                </a:solidFill>
                <a:latin typeface="Times New Roman" panose="02020603050405020304" pitchFamily="18" charset="0"/>
              </a:defRPr>
            </a:lvl9pPr>
          </a:lstStyle>
          <a:p>
            <a:fld id="{8EB3417F-A40E-4B88-9EA0-79DBD92D1EAB}"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27C0F-125F-4CA1-929F-1F799047E70F}" type="slidenum">
              <a:rPr lang="en-US" smtClean="0"/>
              <a:t>8</a:t>
            </a:fld>
            <a:endParaRPr lang="en-US"/>
          </a:p>
        </p:txBody>
      </p:sp>
    </p:spTree>
    <p:extLst>
      <p:ext uri="{BB962C8B-B14F-4D97-AF65-F5344CB8AC3E}">
        <p14:creationId xmlns:p14="http://schemas.microsoft.com/office/powerpoint/2010/main" val="53703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0E9ED-24A8-4416-9B3D-305147313521}" type="slidenum">
              <a:rPr lang="en-US" smtClean="0"/>
              <a:t>9</a:t>
            </a:fld>
            <a:endParaRPr lang="en-US"/>
          </a:p>
        </p:txBody>
      </p:sp>
    </p:spTree>
    <p:extLst>
      <p:ext uri="{BB962C8B-B14F-4D97-AF65-F5344CB8AC3E}">
        <p14:creationId xmlns:p14="http://schemas.microsoft.com/office/powerpoint/2010/main" val="321880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BAFA0E-07F6-4062-8761-551EA0747C5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360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233821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75775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smtClean="0"/>
            </a:lvl1pPr>
          </a:lstStyle>
          <a:p>
            <a:pPr>
              <a:defRPr/>
            </a:pPr>
            <a:fld id="{2A5B97D4-8B2B-4E30-A0A3-2DCA4A523337}"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dirty="0"/>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smtClean="0"/>
            </a:lvl1pPr>
          </a:lstStyle>
          <a:p>
            <a:pPr>
              <a:defRPr/>
            </a:pPr>
            <a:fld id="{D48AB120-FFDA-459C-AD3E-8756765FF1B2}"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23220675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118282-BB77-45F8-9070-83CB06427559}"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4CE0EB-A2F9-44DE-B343-65E658C7C58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308165059"/>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0BCEB-37B2-4813-BA22-8E915B0F62BD}"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7A8C36-EB6D-4E43-976E-EBE21F882DED}"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213803378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FD3B9C0-3899-4DF5-A048-EF66668ABF3A}" type="datetimeFigureOut">
              <a:rPr lang="en-US">
                <a:solidFill>
                  <a:srgbClr val="336600"/>
                </a:solidFill>
              </a:rPr>
              <a:pPr>
                <a:defRPr/>
              </a:pPr>
              <a:t>8/13/2023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41C02D-CBF6-4EFB-AED3-AA59FA08E8D7}"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274834667"/>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6645F65-994D-4DF9-BEE7-EDB8ACD806AD}" type="datetimeFigureOut">
              <a:rPr lang="en-US">
                <a:solidFill>
                  <a:srgbClr val="336600"/>
                </a:solidFill>
              </a:rPr>
              <a:pPr>
                <a:defRPr/>
              </a:pPr>
              <a:t>8/13/2023</a:t>
            </a:fld>
            <a:endParaRPr lang="en-US" dirty="0">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43A2CE-7EED-4916-8B4A-555CBAE50A2A}"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722523107"/>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89FFA4D-1332-43E6-98FC-2E57BE004DEB}" type="datetimeFigureOut">
              <a:rPr lang="en-US">
                <a:solidFill>
                  <a:srgbClr val="336600"/>
                </a:solidFill>
              </a:rPr>
              <a:pPr>
                <a:defRPr/>
              </a:pPr>
              <a:t>8/13/2023</a:t>
            </a:fld>
            <a:endParaRPr lang="en-US" dirty="0">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72E40-5EBE-4FF8-BC72-FBC4104420BB}"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38967285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EA3EC0-6E03-46A5-9A94-07C5B237902C}" type="datetimeFigureOut">
              <a:rPr lang="en-US">
                <a:solidFill>
                  <a:srgbClr val="336600"/>
                </a:solidFill>
              </a:rPr>
              <a:pPr>
                <a:defRPr/>
              </a:pPr>
              <a:t>8/13/2023</a:t>
            </a:fld>
            <a:endParaRPr lang="en-US" dirty="0">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4D318B-5FE1-4310-B804-1C6C88D1974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888668191"/>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B5A283-D4AF-401D-ABCB-66BD1E1238CD}" type="datetimeFigureOut">
              <a:rPr lang="en-US">
                <a:solidFill>
                  <a:srgbClr val="336600"/>
                </a:solidFill>
              </a:rPr>
              <a:pPr>
                <a:defRPr/>
              </a:pPr>
              <a:t>8/13/2023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7E1129-1A97-47DC-90F6-4EA08871F4BB}"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77366970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210879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A11716-A70B-4A89-9F45-90B6ECD52D9C}" type="datetimeFigureOut">
              <a:rPr lang="en-US">
                <a:solidFill>
                  <a:srgbClr val="336600"/>
                </a:solidFill>
              </a:rPr>
              <a:pPr>
                <a:defRPr/>
              </a:pPr>
              <a:t>8/13/2023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716008-5A0C-478D-8D5A-36F4BC3D374A}"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207381860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FC93DEA-1197-4AB5-ACFF-72FE752467D3}"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88CF48-CF71-4886-AF07-287FBEDDF7A2}"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35622918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F93FDCD-CB5C-4354-8893-6DBA47417D20}"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ED588C-8DC2-4FDC-A777-6256029272A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922249063"/>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smtClean="0"/>
            </a:lvl1pPr>
          </a:lstStyle>
          <a:p>
            <a:pPr>
              <a:defRPr/>
            </a:pPr>
            <a:fld id="{075430EB-6BEF-4E30-A7D4-03798BEDE0D0}"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dirty="0"/>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smtClean="0"/>
            </a:lvl1pPr>
          </a:lstStyle>
          <a:p>
            <a:pPr>
              <a:defRPr/>
            </a:pPr>
            <a:fld id="{7BF3340F-9C4F-4D5F-A4A9-C6E19B819118}"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843664858"/>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13D9C4-7A96-4958-9DD8-03505E456F8A}"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9856A-024A-4BC0-B408-4C3BD689ED44}"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14903334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BEB2B22-F984-4D76-85F7-E6FD851E1B46}"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BBFF1E-3931-4BEA-B4A3-30D39ABB137C}"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62839410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E0AD632-82D3-4398-A612-E91E23ADCC52}" type="datetimeFigureOut">
              <a:rPr lang="en-US">
                <a:solidFill>
                  <a:srgbClr val="336600"/>
                </a:solidFill>
              </a:rPr>
              <a:pPr>
                <a:defRPr/>
              </a:pPr>
              <a:t>8/13/2023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6FF8E-267A-48D7-8C71-7DFFD9D45E50}"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2786673860"/>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D74CB40-93CA-45EA-B8DB-A4D0166BAE51}" type="datetimeFigureOut">
              <a:rPr lang="en-US">
                <a:solidFill>
                  <a:srgbClr val="336600"/>
                </a:solidFill>
              </a:rPr>
              <a:pPr>
                <a:defRPr/>
              </a:pPr>
              <a:t>8/13/2023</a:t>
            </a:fld>
            <a:endParaRPr lang="en-US" dirty="0">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FBE51D-2750-4C8A-8B32-182C3885F09B}"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88199333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6C2C4E6-AF1C-4D3F-9B17-7396C3158FFD}" type="datetimeFigureOut">
              <a:rPr lang="en-US">
                <a:solidFill>
                  <a:srgbClr val="336600"/>
                </a:solidFill>
              </a:rPr>
              <a:pPr>
                <a:defRPr/>
              </a:pPr>
              <a:t>8/13/2023</a:t>
            </a:fld>
            <a:endParaRPr lang="en-US" dirty="0">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66CB78-306C-4E7A-9449-65A4CAD81DE9}"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54579314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08EB30-986E-419B-8921-39600006D68C}" type="datetimeFigureOut">
              <a:rPr lang="en-US">
                <a:solidFill>
                  <a:srgbClr val="336600"/>
                </a:solidFill>
              </a:rPr>
              <a:pPr>
                <a:defRPr/>
              </a:pPr>
              <a:t>8/13/2023</a:t>
            </a:fld>
            <a:endParaRPr lang="en-US" dirty="0">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E96AB9-D59D-42E9-8958-B6C727973FBD}"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09878076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AFA0E-07F6-4062-8761-551EA0747C5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54850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9ABDB3-F65A-49AC-AB67-010CEC6F09E8}" type="datetimeFigureOut">
              <a:rPr lang="en-US">
                <a:solidFill>
                  <a:srgbClr val="336600"/>
                </a:solidFill>
              </a:rPr>
              <a:pPr>
                <a:defRPr/>
              </a:pPr>
              <a:t>8/13/2023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DF96B-6839-4D5A-B0E8-616F5BAA39EA}"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6832303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1F68E7-C473-42CC-9BEB-D4E1E57FEC1B}" type="datetimeFigureOut">
              <a:rPr lang="en-US">
                <a:solidFill>
                  <a:srgbClr val="336600"/>
                </a:solidFill>
              </a:rPr>
              <a:pPr>
                <a:defRPr/>
              </a:pPr>
              <a:t>8/13/2023</a:t>
            </a:fld>
            <a:endParaRPr lang="en-US" dirty="0">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FBBA8-4507-4653-96C1-C89F905FF3D9}"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46622798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83B5B3-AEE1-48E0-B8A1-B80DFFCBFF20}"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F01E28-B673-40F2-A69D-07F6DF00C1AC}"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3050101489"/>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CCA37FD-976C-4976-BF7F-600A47DA48D5}" type="datetimeFigureOut">
              <a:rPr lang="en-US">
                <a:solidFill>
                  <a:srgbClr val="336600"/>
                </a:solidFill>
              </a:rPr>
              <a:pPr>
                <a:defRPr/>
              </a:pPr>
              <a:t>8/13/2023</a:t>
            </a:fld>
            <a:endParaRPr lang="en-US" dirty="0">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BCE3-73D6-4C34-9807-5EC5D733FE77}"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479752804"/>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fld id="{2DB0C6B1-CB34-489E-B48C-89E52054F276}" type="datetimeFigureOut">
              <a:rPr lang="en-US"/>
              <a:pPr>
                <a:defRPr/>
              </a:pPr>
              <a:t>8/13/2023</a:t>
            </a:fld>
            <a:endParaRPr lang="en-US" dirty="0"/>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EA314397-4A87-49A4-A77C-5C678560C6B4}" type="slidenum">
              <a:rPr lang="en-US"/>
              <a:pPr>
                <a:defRPr/>
              </a:pPr>
              <a:t>‹#›</a:t>
            </a:fld>
            <a:endParaRPr lang="en-US" dirty="0"/>
          </a:p>
        </p:txBody>
      </p:sp>
    </p:spTree>
    <p:extLst>
      <p:ext uri="{BB962C8B-B14F-4D97-AF65-F5344CB8AC3E}">
        <p14:creationId xmlns:p14="http://schemas.microsoft.com/office/powerpoint/2010/main" val="4229595326"/>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75D78D-AE60-4596-84E0-BA4B013BC6A0}" type="datetimeFigureOut">
              <a:rPr lang="en-US"/>
              <a:pPr>
                <a:defRPr/>
              </a:pPr>
              <a:t>8/13/2023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15A4-3F5D-40D7-87F6-7242D0E81077}" type="slidenum">
              <a:rPr lang="en-US"/>
              <a:pPr>
                <a:defRPr/>
              </a:pPr>
              <a:t>‹#›</a:t>
            </a:fld>
            <a:endParaRPr lang="en-US" dirty="0"/>
          </a:p>
        </p:txBody>
      </p:sp>
    </p:spTree>
    <p:extLst>
      <p:ext uri="{BB962C8B-B14F-4D97-AF65-F5344CB8AC3E}">
        <p14:creationId xmlns:p14="http://schemas.microsoft.com/office/powerpoint/2010/main" val="910199969"/>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CDE9FB-1CCE-4492-9545-27B333AAD480}" type="datetimeFigureOut">
              <a:rPr lang="en-US"/>
              <a:pPr>
                <a:defRPr/>
              </a:pPr>
              <a:t>8/13/2023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1D63E9-A36D-4D8E-8A4E-62E4E566AE0C}" type="slidenum">
              <a:rPr lang="en-US"/>
              <a:pPr>
                <a:defRPr/>
              </a:pPr>
              <a:t>‹#›</a:t>
            </a:fld>
            <a:endParaRPr lang="en-US" dirty="0"/>
          </a:p>
        </p:txBody>
      </p:sp>
    </p:spTree>
    <p:extLst>
      <p:ext uri="{BB962C8B-B14F-4D97-AF65-F5344CB8AC3E}">
        <p14:creationId xmlns:p14="http://schemas.microsoft.com/office/powerpoint/2010/main" val="2418486287"/>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65A48CE-EEA7-4EA4-8FE9-D084C2DA3BE0}" type="datetimeFigureOut">
              <a:rPr lang="en-US"/>
              <a:pPr>
                <a:defRPr/>
              </a:pPr>
              <a:t>8/13/2023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75659-87DF-40AB-AC25-74004E52B9A8}" type="slidenum">
              <a:rPr lang="en-US"/>
              <a:pPr>
                <a:defRPr/>
              </a:pPr>
              <a:t>‹#›</a:t>
            </a:fld>
            <a:endParaRPr lang="en-US" dirty="0"/>
          </a:p>
        </p:txBody>
      </p:sp>
    </p:spTree>
    <p:extLst>
      <p:ext uri="{BB962C8B-B14F-4D97-AF65-F5344CB8AC3E}">
        <p14:creationId xmlns:p14="http://schemas.microsoft.com/office/powerpoint/2010/main" val="2737061899"/>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3102485-C1A4-4B22-9E51-396373B5C6F3}" type="datetimeFigureOut">
              <a:rPr lang="en-US"/>
              <a:pPr>
                <a:defRPr/>
              </a:pPr>
              <a:t>8/13/2023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83F600-3960-4684-975B-0156E8BE6A85}" type="slidenum">
              <a:rPr lang="en-US"/>
              <a:pPr>
                <a:defRPr/>
              </a:pPr>
              <a:t>‹#›</a:t>
            </a:fld>
            <a:endParaRPr lang="en-US" dirty="0"/>
          </a:p>
        </p:txBody>
      </p:sp>
    </p:spTree>
    <p:extLst>
      <p:ext uri="{BB962C8B-B14F-4D97-AF65-F5344CB8AC3E}">
        <p14:creationId xmlns:p14="http://schemas.microsoft.com/office/powerpoint/2010/main" val="4292024974"/>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53BED7F-41A2-4714-920D-7869D2775500}" type="datetimeFigureOut">
              <a:rPr lang="en-US"/>
              <a:pPr>
                <a:defRPr/>
              </a:pPr>
              <a:t>8/13/2023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A24B0C-9278-4D57-989D-84E84EF42047}" type="slidenum">
              <a:rPr lang="en-US"/>
              <a:pPr>
                <a:defRPr/>
              </a:pPr>
              <a:t>‹#›</a:t>
            </a:fld>
            <a:endParaRPr lang="en-US" dirty="0"/>
          </a:p>
        </p:txBody>
      </p:sp>
    </p:spTree>
    <p:extLst>
      <p:ext uri="{BB962C8B-B14F-4D97-AF65-F5344CB8AC3E}">
        <p14:creationId xmlns:p14="http://schemas.microsoft.com/office/powerpoint/2010/main" val="169199999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BAFA0E-07F6-4062-8761-551EA0747C5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22349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7F187F-B6B8-4EE6-B841-DE4D595611EE}" type="datetimeFigureOut">
              <a:rPr lang="en-US"/>
              <a:pPr>
                <a:defRPr/>
              </a:pPr>
              <a:t>8/13/2023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EB9F7E-178C-43B5-850F-11010B62CE27}" type="slidenum">
              <a:rPr lang="en-US"/>
              <a:pPr>
                <a:defRPr/>
              </a:pPr>
              <a:t>‹#›</a:t>
            </a:fld>
            <a:endParaRPr lang="en-US" dirty="0"/>
          </a:p>
        </p:txBody>
      </p:sp>
    </p:spTree>
    <p:extLst>
      <p:ext uri="{BB962C8B-B14F-4D97-AF65-F5344CB8AC3E}">
        <p14:creationId xmlns:p14="http://schemas.microsoft.com/office/powerpoint/2010/main" val="2039205567"/>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AA2B92-525B-4AC0-8A55-B4CABD2B2D2C}" type="datetimeFigureOut">
              <a:rPr lang="en-US"/>
              <a:pPr>
                <a:defRPr/>
              </a:pPr>
              <a:t>8/13/2023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F8867F-3639-4B2F-8A86-663AFA9CA168}" type="slidenum">
              <a:rPr lang="en-US"/>
              <a:pPr>
                <a:defRPr/>
              </a:pPr>
              <a:t>‹#›</a:t>
            </a:fld>
            <a:endParaRPr lang="en-US" dirty="0"/>
          </a:p>
        </p:txBody>
      </p:sp>
    </p:spTree>
    <p:extLst>
      <p:ext uri="{BB962C8B-B14F-4D97-AF65-F5344CB8AC3E}">
        <p14:creationId xmlns:p14="http://schemas.microsoft.com/office/powerpoint/2010/main" val="1738019668"/>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F9E826-0426-46E0-A734-AA178CC38E88}" type="datetimeFigureOut">
              <a:rPr lang="en-US"/>
              <a:pPr>
                <a:defRPr/>
              </a:pPr>
              <a:t>8/13/2023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94D9C2-23F5-4370-B878-F374DE139428}" type="slidenum">
              <a:rPr lang="en-US"/>
              <a:pPr>
                <a:defRPr/>
              </a:pPr>
              <a:t>‹#›</a:t>
            </a:fld>
            <a:endParaRPr lang="en-US" dirty="0"/>
          </a:p>
        </p:txBody>
      </p:sp>
    </p:spTree>
    <p:extLst>
      <p:ext uri="{BB962C8B-B14F-4D97-AF65-F5344CB8AC3E}">
        <p14:creationId xmlns:p14="http://schemas.microsoft.com/office/powerpoint/2010/main" val="62175387"/>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27BE4A-C0F0-4873-976A-250E66141C45}" type="datetimeFigureOut">
              <a:rPr lang="en-US"/>
              <a:pPr>
                <a:defRPr/>
              </a:pPr>
              <a:t>8/13/2023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D358A-C045-4F10-AC94-1F0FE2AED005}" type="slidenum">
              <a:rPr lang="en-US"/>
              <a:pPr>
                <a:defRPr/>
              </a:pPr>
              <a:t>‹#›</a:t>
            </a:fld>
            <a:endParaRPr lang="en-US" dirty="0"/>
          </a:p>
        </p:txBody>
      </p:sp>
    </p:spTree>
    <p:extLst>
      <p:ext uri="{BB962C8B-B14F-4D97-AF65-F5344CB8AC3E}">
        <p14:creationId xmlns:p14="http://schemas.microsoft.com/office/powerpoint/2010/main" val="2236425522"/>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7DB05E-ED58-424F-818C-012E504E15EF}" type="datetimeFigureOut">
              <a:rPr lang="en-US"/>
              <a:pPr>
                <a:defRPr/>
              </a:pPr>
              <a:t>8/13/2023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83394A-DA84-40FF-886C-8388672D2B8E}" type="slidenum">
              <a:rPr lang="en-US"/>
              <a:pPr>
                <a:defRPr/>
              </a:pPr>
              <a:t>‹#›</a:t>
            </a:fld>
            <a:endParaRPr lang="en-US" dirty="0"/>
          </a:p>
        </p:txBody>
      </p:sp>
    </p:spTree>
    <p:extLst>
      <p:ext uri="{BB962C8B-B14F-4D97-AF65-F5344CB8AC3E}">
        <p14:creationId xmlns:p14="http://schemas.microsoft.com/office/powerpoint/2010/main" val="2007395096"/>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34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596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94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4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6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BAFA0E-07F6-4062-8761-551EA0747C58}"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2444468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799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696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027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240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222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68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BAFA0E-07F6-4062-8761-551EA0747C58}"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360775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AFA0E-07F6-4062-8761-551EA0747C58}"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56418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160180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AFA0E-07F6-4062-8761-551EA0747C5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83F25-E5AC-4C12-B372-62C238687C27}" type="slidenum">
              <a:rPr lang="en-US" smtClean="0"/>
              <a:t>‹#›</a:t>
            </a:fld>
            <a:endParaRPr lang="en-US"/>
          </a:p>
        </p:txBody>
      </p:sp>
    </p:spTree>
    <p:extLst>
      <p:ext uri="{BB962C8B-B14F-4D97-AF65-F5344CB8AC3E}">
        <p14:creationId xmlns:p14="http://schemas.microsoft.com/office/powerpoint/2010/main" val="93552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AFA0E-07F6-4062-8761-551EA0747C58}" type="datetimeFigureOut">
              <a:rPr lang="en-US" smtClean="0"/>
              <a:t>8/13/2023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83F25-E5AC-4C12-B372-62C238687C27}" type="slidenum">
              <a:rPr lang="en-US" smtClean="0"/>
              <a:t>‹#›</a:t>
            </a:fld>
            <a:endParaRPr lang="en-US"/>
          </a:p>
        </p:txBody>
      </p:sp>
    </p:spTree>
    <p:extLst>
      <p:ext uri="{BB962C8B-B14F-4D97-AF65-F5344CB8AC3E}">
        <p14:creationId xmlns:p14="http://schemas.microsoft.com/office/powerpoint/2010/main" val="406607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smtClean="0">
                <a:latin typeface="+mn-lt"/>
                <a:cs typeface="+mn-cs"/>
              </a:defRPr>
            </a:lvl1pPr>
          </a:lstStyle>
          <a:p>
            <a:pPr>
              <a:defRPr/>
            </a:pPr>
            <a:fld id="{1A75DF57-8DAC-41A3-9FA7-9EA16CBCDA74}" type="datetimeFigureOut">
              <a:rPr lang="en-US">
                <a:solidFill>
                  <a:srgbClr val="336600"/>
                </a:solidFill>
              </a:rPr>
              <a:pPr>
                <a:defRPr/>
              </a:pPr>
              <a:t>8/13/2023</a:t>
            </a:fld>
            <a:endParaRPr lang="en-US" dirty="0">
              <a:solidFill>
                <a:srgbClr val="336600"/>
              </a:solidFill>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dirty="0">
                <a:latin typeface="+mn-lt"/>
                <a:cs typeface="+mn-cs"/>
              </a:defRPr>
            </a:lvl1pPr>
          </a:lstStyle>
          <a:p>
            <a:pPr>
              <a:defRPr/>
            </a:pPr>
            <a:endParaRPr lang="en-US">
              <a:solidFill>
                <a:srgbClr val="336600"/>
              </a:solidFill>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smtClean="0">
                <a:latin typeface="+mn-lt"/>
                <a:cs typeface="+mn-cs"/>
              </a:defRPr>
            </a:lvl1pPr>
          </a:lstStyle>
          <a:p>
            <a:pPr>
              <a:defRPr/>
            </a:pPr>
            <a:fld id="{B4069E3C-E4B2-44B1-8DEE-88F665409638}" type="slidenum">
              <a:rPr lang="en-US">
                <a:solidFill>
                  <a:srgbClr val="336600"/>
                </a:solidFill>
              </a:rPr>
              <a:pPr>
                <a:defRPr/>
              </a:pPr>
              <a:t>‹#›</a:t>
            </a:fld>
            <a:endParaRPr lang="en-US" dirty="0">
              <a:solidFill>
                <a:srgbClr val="336600"/>
              </a:solidFill>
            </a:endParaRPr>
          </a:p>
        </p:txBody>
      </p:sp>
    </p:spTree>
    <p:extLst>
      <p:ext uri="{BB962C8B-B14F-4D97-AF65-F5344CB8AC3E}">
        <p14:creationId xmlns:p14="http://schemas.microsoft.com/office/powerpoint/2010/main" val="1143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smtClean="0">
                <a:latin typeface="+mn-lt"/>
                <a:cs typeface="+mn-cs"/>
              </a:defRPr>
            </a:lvl1pPr>
          </a:lstStyle>
          <a:p>
            <a:pPr>
              <a:defRPr/>
            </a:pPr>
            <a:fld id="{31C60C87-A775-4179-872B-1A4B89461DCF}" type="datetimeFigureOut">
              <a:rPr lang="en-US">
                <a:solidFill>
                  <a:srgbClr val="336600"/>
                </a:solidFill>
              </a:rPr>
              <a:pPr>
                <a:defRPr/>
              </a:pPr>
              <a:t>8/13/2023</a:t>
            </a:fld>
            <a:endParaRPr lang="en-US" dirty="0">
              <a:solidFill>
                <a:srgbClr val="336600"/>
              </a:solidFill>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dirty="0">
                <a:latin typeface="+mn-lt"/>
                <a:cs typeface="+mn-cs"/>
              </a:defRPr>
            </a:lvl1pPr>
          </a:lstStyle>
          <a:p>
            <a:pPr>
              <a:defRPr/>
            </a:pPr>
            <a:endParaRPr lang="en-US">
              <a:solidFill>
                <a:srgbClr val="336600"/>
              </a:solidFill>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smtClean="0">
                <a:latin typeface="+mn-lt"/>
                <a:cs typeface="+mn-cs"/>
              </a:defRPr>
            </a:lvl1pPr>
          </a:lstStyle>
          <a:p>
            <a:pPr>
              <a:defRPr/>
            </a:pPr>
            <a:fld id="{3F1CE97F-88E0-40E3-A10E-156FC2D9B2D5}" type="slidenum">
              <a:rPr lang="en-US">
                <a:solidFill>
                  <a:srgbClr val="336600"/>
                </a:solidFill>
              </a:rPr>
              <a:pPr>
                <a:defRPr/>
              </a:pPr>
              <a:t>‹#›</a:t>
            </a:fld>
            <a:endParaRPr lang="en-US" dirty="0">
              <a:solidFill>
                <a:srgbClr val="336600"/>
              </a:solidFill>
            </a:endParaRPr>
          </a:p>
        </p:txBody>
      </p:sp>
      <p:pic>
        <p:nvPicPr>
          <p:cNvPr id="2055" name="Picture 4" descr="http://www.medsschoolofministry.com/img/Open-Bible-Pic.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18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solidFill>
                  <a:srgbClr val="336600"/>
                </a:solidFill>
                <a:latin typeface="+mn-lt"/>
                <a:cs typeface="+mn-cs"/>
              </a:defRPr>
            </a:lvl1pPr>
          </a:lstStyle>
          <a:p>
            <a:pPr>
              <a:defRPr/>
            </a:pPr>
            <a:fld id="{4791D804-D39A-447A-809C-A9220E716B2D}" type="datetimeFigureOut">
              <a:rPr lang="en-US"/>
              <a:pPr>
                <a:defRPr/>
              </a:pPr>
              <a:t>8/13/2023</a:t>
            </a:fld>
            <a:endParaRPr lang="en-US" dirty="0"/>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solidFill>
                  <a:srgbClr val="3366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solidFill>
                  <a:srgbClr val="336600"/>
                </a:solidFill>
                <a:latin typeface="+mn-lt"/>
                <a:cs typeface="+mn-cs"/>
              </a:defRPr>
            </a:lvl1pPr>
          </a:lstStyle>
          <a:p>
            <a:pPr>
              <a:defRPr/>
            </a:pPr>
            <a:fld id="{00C22643-05BF-4E7D-9F21-D1AE767C7B03}" type="slidenum">
              <a:rPr lang="en-US"/>
              <a:pPr>
                <a:defRPr/>
              </a:pPr>
              <a:t>‹#›</a:t>
            </a:fld>
            <a:endParaRPr lang="en-US" dirty="0"/>
          </a:p>
        </p:txBody>
      </p:sp>
    </p:spTree>
    <p:extLst>
      <p:ext uri="{BB962C8B-B14F-4D97-AF65-F5344CB8AC3E}">
        <p14:creationId xmlns:p14="http://schemas.microsoft.com/office/powerpoint/2010/main" val="351862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r"/>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AFA0E-07F6-4062-8761-551EA0747C58}" type="datetimeFigureOut">
              <a:rPr lang="en-US" smtClean="0">
                <a:solidFill>
                  <a:prstClr val="black">
                    <a:tint val="75000"/>
                  </a:prstClr>
                </a:solidFill>
              </a:rPr>
              <a:pPr/>
              <a:t>8/13/2023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83F25-E5AC-4C12-B372-62C238687C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7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0"/>
          <p:cNvGrpSpPr>
            <a:grpSpLocks/>
          </p:cNvGrpSpPr>
          <p:nvPr/>
        </p:nvGrpSpPr>
        <p:grpSpPr bwMode="auto">
          <a:xfrm>
            <a:off x="381000" y="1600200"/>
            <a:ext cx="8458200" cy="4953000"/>
            <a:chOff x="381000" y="1600200"/>
            <a:chExt cx="8458200" cy="4953000"/>
          </a:xfrm>
          <a:noFill/>
        </p:grpSpPr>
        <p:sp>
          <p:nvSpPr>
            <p:cNvPr id="5" name="Rectangle 4"/>
            <p:cNvSpPr/>
            <p:nvPr/>
          </p:nvSpPr>
          <p:spPr>
            <a:xfrm>
              <a:off x="381000" y="1600200"/>
              <a:ext cx="4114800" cy="4953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u="sng" dirty="0">
                  <a:solidFill>
                    <a:prstClr val="black"/>
                  </a:solidFill>
                  <a:effectLst>
                    <a:outerShdw blurRad="38100" dist="38100" dir="2700000" algn="tl">
                      <a:srgbClr val="000000">
                        <a:alpha val="43137"/>
                      </a:srgbClr>
                    </a:outerShdw>
                  </a:effectLst>
                </a:rPr>
                <a:t>Individual</a:t>
              </a: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p:txBody>
        </p:sp>
        <p:sp>
          <p:nvSpPr>
            <p:cNvPr id="6" name="Rectangle 5"/>
            <p:cNvSpPr/>
            <p:nvPr/>
          </p:nvSpPr>
          <p:spPr>
            <a:xfrm>
              <a:off x="4724400" y="1600200"/>
              <a:ext cx="4114800" cy="4953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u="sng" dirty="0">
                  <a:solidFill>
                    <a:prstClr val="black"/>
                  </a:solidFill>
                  <a:effectLst>
                    <a:outerShdw blurRad="38100" dist="38100" dir="2700000" algn="tl">
                      <a:srgbClr val="000000">
                        <a:alpha val="43137"/>
                      </a:srgbClr>
                    </a:outerShdw>
                  </a:effectLst>
                </a:rPr>
                <a:t>Church</a:t>
              </a: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a:p>
              <a:pPr algn="ctr">
                <a:defRPr/>
              </a:pPr>
              <a:endParaRPr lang="en-US" sz="2400" u="sng" dirty="0">
                <a:solidFill>
                  <a:prstClr val="black"/>
                </a:solidFill>
                <a:effectLst>
                  <a:outerShdw blurRad="38100" dist="38100" dir="2700000" algn="tl">
                    <a:srgbClr val="000000">
                      <a:alpha val="43137"/>
                    </a:srgbClr>
                  </a:outerShdw>
                </a:effectLst>
              </a:endParaRPr>
            </a:p>
          </p:txBody>
        </p:sp>
        <p:pic>
          <p:nvPicPr>
            <p:cNvPr id="40968" name="Picture 11" descr="C:\Documents and Settings\Donnie\Local Settings\Temporary Internet Files\Content.IE5\TNDCW2JQ\MCj043262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914400" cy="914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40969" name="Group 29"/>
            <p:cNvGrpSpPr>
              <a:grpSpLocks/>
            </p:cNvGrpSpPr>
            <p:nvPr/>
          </p:nvGrpSpPr>
          <p:grpSpPr bwMode="auto">
            <a:xfrm>
              <a:off x="4800600" y="1752600"/>
              <a:ext cx="1371600" cy="1143000"/>
              <a:chOff x="4114800" y="914400"/>
              <a:chExt cx="4648200" cy="4114800"/>
            </a:xfrm>
            <a:grpFill/>
          </p:grpSpPr>
          <p:grpSp>
            <p:nvGrpSpPr>
              <p:cNvPr id="40970" name="Group 20"/>
              <p:cNvGrpSpPr>
                <a:grpSpLocks/>
              </p:cNvGrpSpPr>
              <p:nvPr/>
            </p:nvGrpSpPr>
            <p:grpSpPr bwMode="auto">
              <a:xfrm>
                <a:off x="4495800" y="914400"/>
                <a:ext cx="4267200" cy="2514600"/>
                <a:chOff x="4876800" y="1295400"/>
                <a:chExt cx="4267200" cy="2514600"/>
              </a:xfrm>
              <a:grpFill/>
            </p:grpSpPr>
            <p:pic>
              <p:nvPicPr>
                <p:cNvPr id="40980" name="Picture 12" descr="C:\Documents and Settings\Donnie\Local Settings\Temporary Internet Files\Content.IE5\7ZVCNS1P\MCj0432609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2954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1" name="Picture 11" descr="C:\Documents and Settings\Donnie\Local Settings\Temporary Internet Files\Content.IE5\TNDCW2JQ\MCj0432625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447800"/>
                  <a:ext cx="1600200" cy="1600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2" name="Picture 13" descr="C:\Documents and Settings\Donnie\Local Settings\Temporary Internet Files\Content.IE5\L1V11MNQ\MCj04316140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7475"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3" name="Picture 14" descr="C:\Documents and Settings\Donnie\Local Settings\Temporary Internet Files\Content.IE5\7ZVCNS1P\MCj043160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4" name="Picture 15" descr="C:\Documents and Settings\Donnie\Local Settings\Temporary Internet Files\Content.IE5\1ZRCUT1B\MCj043164100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429500" y="2057400"/>
                  <a:ext cx="1714500" cy="1714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5" name="Picture 16" descr="C:\Documents and Settings\Donnie\Local Settings\Temporary Internet Files\Content.IE5\3J0W0GQY\MCj0432623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9812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6" name="Picture 17" descr="C:\Documents and Settings\Donnie\Local Settings\Temporary Internet Files\Content.IE5\TNDCW2JQ\MCj0432612000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057400"/>
                  <a:ext cx="1725612" cy="1725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7" name="Picture 18" descr="C:\Documents and Settings\Donnie\Local Settings\Temporary Internet Files\Content.IE5\E51G5CIU\MCj0432622000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81799" y="2133600"/>
                  <a:ext cx="1676400" cy="167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0971" name="Group 21"/>
              <p:cNvGrpSpPr>
                <a:grpSpLocks/>
              </p:cNvGrpSpPr>
              <p:nvPr/>
            </p:nvGrpSpPr>
            <p:grpSpPr bwMode="auto">
              <a:xfrm flipH="1">
                <a:off x="4114800" y="2514600"/>
                <a:ext cx="4267200" cy="2514600"/>
                <a:chOff x="4876800" y="1295400"/>
                <a:chExt cx="4267200" cy="2514600"/>
              </a:xfrm>
              <a:grpFill/>
            </p:grpSpPr>
            <p:pic>
              <p:nvPicPr>
                <p:cNvPr id="40972" name="Picture 12" descr="C:\Documents and Settings\Donnie\Local Settings\Temporary Internet Files\Content.IE5\7ZVCNS1P\MCj0432609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2954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3" name="Picture 11" descr="C:\Documents and Settings\Donnie\Local Settings\Temporary Internet Files\Content.IE5\TNDCW2JQ\MCj0432625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447800"/>
                  <a:ext cx="1600200" cy="1600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4" name="Picture 13" descr="C:\Documents and Settings\Donnie\Local Settings\Temporary Internet Files\Content.IE5\L1V11MNQ\MCj04316140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7475"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5" name="Picture 14" descr="C:\Documents and Settings\Donnie\Local Settings\Temporary Internet Files\Content.IE5\7ZVCNS1P\MCj043160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3716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6" name="Picture 15" descr="C:\Documents and Settings\Donnie\Local Settings\Temporary Internet Files\Content.IE5\1ZRCUT1B\MCj043164100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429500" y="2057400"/>
                  <a:ext cx="1714500" cy="1714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7" name="Picture 16" descr="C:\Documents and Settings\Donnie\Local Settings\Temporary Internet Files\Content.IE5\3J0W0GQY\MCj0432623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981200"/>
                  <a:ext cx="1828800"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8" name="Picture 17" descr="C:\Documents and Settings\Donnie\Local Settings\Temporary Internet Files\Content.IE5\TNDCW2JQ\MCj0432612000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057400"/>
                  <a:ext cx="1725612" cy="1725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79" name="Picture 18" descr="C:\Documents and Settings\Donnie\Local Settings\Temporary Internet Files\Content.IE5\E51G5CIU\MCj0432622000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81799" y="2133600"/>
                  <a:ext cx="1676400" cy="1676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sp>
        <p:nvSpPr>
          <p:cNvPr id="40963" name="TextBox 29"/>
          <p:cNvSpPr txBox="1">
            <a:spLocks noChangeArrowheads="1"/>
          </p:cNvSpPr>
          <p:nvPr/>
        </p:nvSpPr>
        <p:spPr bwMode="auto">
          <a:xfrm>
            <a:off x="990600" y="2967038"/>
            <a:ext cx="2971800" cy="193899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i="1" dirty="0">
                <a:solidFill>
                  <a:srgbClr val="35385A"/>
                </a:solidFill>
                <a:latin typeface="Arial Unicode MS" pitchFamily="34" charset="-128"/>
                <a:cs typeface="Arial" charset="0"/>
              </a:rPr>
              <a:t>Member</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Care of Own</a:t>
            </a:r>
          </a:p>
          <a:p>
            <a:pPr algn="ctr" fontAlgn="base">
              <a:spcBef>
                <a:spcPct val="0"/>
              </a:spcBef>
              <a:spcAft>
                <a:spcPct val="0"/>
              </a:spcAft>
            </a:pPr>
            <a:r>
              <a:rPr lang="en-US" altLang="en-US" sz="2400" i="1" dirty="0" err="1">
                <a:solidFill>
                  <a:srgbClr val="35385A"/>
                </a:solidFill>
                <a:latin typeface="Arial Unicode MS" pitchFamily="34" charset="-128"/>
                <a:cs typeface="Arial" charset="0"/>
              </a:rPr>
              <a:t>Individ</a:t>
            </a:r>
            <a:r>
              <a:rPr lang="en-US" altLang="en-US" sz="2400" i="1" dirty="0">
                <a:solidFill>
                  <a:srgbClr val="35385A"/>
                </a:solidFill>
                <a:latin typeface="Arial Unicode MS" pitchFamily="34" charset="-128"/>
                <a:cs typeface="Arial" charset="0"/>
              </a:rPr>
              <a:t>. Kept Private</a:t>
            </a:r>
          </a:p>
          <a:p>
            <a:pPr algn="ctr" fontAlgn="base">
              <a:spcBef>
                <a:spcPct val="0"/>
              </a:spcBef>
              <a:spcAft>
                <a:spcPct val="0"/>
              </a:spcAft>
            </a:pPr>
            <a:r>
              <a:rPr lang="en-US" altLang="en-US" sz="2400" i="1" dirty="0">
                <a:solidFill>
                  <a:srgbClr val="35385A"/>
                </a:solidFill>
                <a:latin typeface="Arial Unicode MS" pitchFamily="34" charset="-128"/>
                <a:cs typeface="Arial" charset="0"/>
              </a:rPr>
              <a:t>Buy &amp; Sell</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Christian</a:t>
            </a:r>
          </a:p>
        </p:txBody>
      </p:sp>
      <p:sp>
        <p:nvSpPr>
          <p:cNvPr id="40964" name="TextBox 30"/>
          <p:cNvSpPr txBox="1">
            <a:spLocks noChangeArrowheads="1"/>
          </p:cNvSpPr>
          <p:nvPr/>
        </p:nvSpPr>
        <p:spPr bwMode="auto">
          <a:xfrm>
            <a:off x="4876800" y="2971800"/>
            <a:ext cx="3733800" cy="193899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i="1" dirty="0">
                <a:solidFill>
                  <a:srgbClr val="35385A"/>
                </a:solidFill>
                <a:latin typeface="Arial Unicode MS" pitchFamily="34" charset="-128"/>
                <a:cs typeface="Arial" charset="0"/>
              </a:rPr>
              <a:t>Many Members</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Church Not Burdened</a:t>
            </a:r>
          </a:p>
          <a:p>
            <a:pPr algn="ctr" fontAlgn="base">
              <a:spcBef>
                <a:spcPct val="0"/>
              </a:spcBef>
              <a:spcAft>
                <a:spcPct val="0"/>
              </a:spcAft>
            </a:pPr>
            <a:r>
              <a:rPr lang="en-US" altLang="en-US" sz="2400" i="1" dirty="0" err="1">
                <a:solidFill>
                  <a:srgbClr val="35385A"/>
                </a:solidFill>
                <a:latin typeface="Arial Unicode MS" pitchFamily="34" charset="-128"/>
                <a:cs typeface="Arial" charset="0"/>
              </a:rPr>
              <a:t>Individ</a:t>
            </a:r>
            <a:r>
              <a:rPr lang="en-US" altLang="en-US" sz="2400" i="1" dirty="0">
                <a:solidFill>
                  <a:srgbClr val="35385A"/>
                </a:solidFill>
                <a:latin typeface="Arial Unicode MS" pitchFamily="34" charset="-128"/>
                <a:cs typeface="Arial" charset="0"/>
              </a:rPr>
              <a:t>. Matters to Church</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Contribution</a:t>
            </a:r>
          </a:p>
          <a:p>
            <a:pPr algn="ctr" fontAlgn="base">
              <a:spcBef>
                <a:spcPct val="0"/>
              </a:spcBef>
              <a:spcAft>
                <a:spcPct val="0"/>
              </a:spcAft>
            </a:pPr>
            <a:r>
              <a:rPr lang="en-US" altLang="en-US" sz="2400" i="1" dirty="0">
                <a:solidFill>
                  <a:srgbClr val="35385A"/>
                </a:solidFill>
                <a:latin typeface="Arial Unicode MS" pitchFamily="34" charset="-128"/>
                <a:cs typeface="Arial" charset="0"/>
              </a:rPr>
              <a:t>“church of Christ”</a:t>
            </a:r>
          </a:p>
        </p:txBody>
      </p:sp>
      <p:sp>
        <p:nvSpPr>
          <p:cNvPr id="3" name="TextBox 2">
            <a:extLst>
              <a:ext uri="{FF2B5EF4-FFF2-40B4-BE49-F238E27FC236}">
                <a16:creationId xmlns:a16="http://schemas.microsoft.com/office/drawing/2014/main" id="{890F7580-808E-378C-E0FB-9A0A80F00996}"/>
              </a:ext>
            </a:extLst>
          </p:cNvPr>
          <p:cNvSpPr txBox="1"/>
          <p:nvPr/>
        </p:nvSpPr>
        <p:spPr>
          <a:xfrm>
            <a:off x="1066800" y="470354"/>
            <a:ext cx="7391400" cy="584775"/>
          </a:xfrm>
          <a:prstGeom prst="rect">
            <a:avLst/>
          </a:prstGeom>
          <a:noFill/>
        </p:spPr>
        <p:txBody>
          <a:bodyPr wrap="square">
            <a:spAutoFit/>
          </a:bodyPr>
          <a:lstStyle/>
          <a:p>
            <a:r>
              <a:rPr lang="en-US" sz="3200" b="1" dirty="0"/>
              <a:t>Individual &amp; Church Are Not The Same</a:t>
            </a:r>
          </a:p>
        </p:txBody>
      </p:sp>
    </p:spTree>
    <p:extLst>
      <p:ext uri="{BB962C8B-B14F-4D97-AF65-F5344CB8AC3E}">
        <p14:creationId xmlns:p14="http://schemas.microsoft.com/office/powerpoint/2010/main" val="122203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p:txBody>
          <a:bodyPr/>
          <a:lstStyle/>
          <a:p>
            <a:r>
              <a:rPr lang="en-US" dirty="0">
                <a:latin typeface="Arial Black" panose="020B0A04020102020204" pitchFamily="34" charset="0"/>
              </a:rPr>
              <a:t>Specific Authority</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417638"/>
            <a:ext cx="7886700" cy="4906962"/>
          </a:xfrm>
        </p:spPr>
        <p:txBody>
          <a:bodyPr>
            <a:noAutofit/>
          </a:bodyPr>
          <a:lstStyle/>
          <a:p>
            <a:r>
              <a:rPr lang="en-US" sz="2400" dirty="0">
                <a:cs typeface="Arial" panose="020B0604020202020204" pitchFamily="34" charset="0"/>
              </a:rPr>
              <a:t>Limited to the specifications</a:t>
            </a:r>
          </a:p>
          <a:p>
            <a:r>
              <a:rPr lang="en-US" sz="2400" dirty="0">
                <a:cs typeface="Arial" panose="020B0604020202020204" pitchFamily="34" charset="0"/>
              </a:rPr>
              <a:t>Exclusive – excludes anything not specified</a:t>
            </a:r>
          </a:p>
          <a:p>
            <a:pPr marL="0" indent="0">
              <a:buNone/>
            </a:pPr>
            <a:endParaRPr lang="en-US" sz="2400" dirty="0">
              <a:cs typeface="Arial" panose="020B0604020202020204" pitchFamily="34" charset="0"/>
            </a:endParaRPr>
          </a:p>
          <a:p>
            <a:pPr marL="0" indent="0">
              <a:buNone/>
            </a:pPr>
            <a:r>
              <a:rPr lang="en-US" sz="2400" dirty="0">
                <a:cs typeface="Arial" panose="020B0604020202020204" pitchFamily="34" charset="0"/>
              </a:rPr>
              <a:t>Acts 20:7  And upon the first day of the week, when the disciples came together to break bread, Paul preached unto them, ready to depart on the morrow; and continued his speech until midnight.</a:t>
            </a:r>
          </a:p>
          <a:p>
            <a:pPr marL="0" indent="0">
              <a:buNone/>
            </a:pPr>
            <a:endParaRPr lang="en-US" sz="2400" dirty="0">
              <a:cs typeface="Arial" panose="020B0604020202020204" pitchFamily="34" charset="0"/>
            </a:endParaRPr>
          </a:p>
          <a:p>
            <a:pPr marL="0" indent="0">
              <a:buNone/>
            </a:pPr>
            <a:r>
              <a:rPr lang="en-US" sz="2400" dirty="0">
                <a:cs typeface="Arial" panose="020B0604020202020204" pitchFamily="34" charset="0"/>
              </a:rPr>
              <a:t>Specific or limited to first day of the week (Sunday)  </a:t>
            </a:r>
          </a:p>
          <a:p>
            <a:pPr marL="0" indent="0">
              <a:buNone/>
            </a:pPr>
            <a:endParaRPr lang="en-US" sz="2400" dirty="0">
              <a:cs typeface="Arial" panose="020B0604020202020204" pitchFamily="34" charset="0"/>
            </a:endParaRPr>
          </a:p>
          <a:p>
            <a:pPr marL="0" indent="0">
              <a:buNone/>
            </a:pPr>
            <a:r>
              <a:rPr lang="en-US" sz="2400" dirty="0">
                <a:cs typeface="Arial" panose="020B0604020202020204" pitchFamily="34" charset="0"/>
              </a:rPr>
              <a:t>Excludes all other days (Mon – Sat)</a:t>
            </a:r>
          </a:p>
        </p:txBody>
      </p:sp>
    </p:spTree>
    <p:extLst>
      <p:ext uri="{BB962C8B-B14F-4D97-AF65-F5344CB8AC3E}">
        <p14:creationId xmlns:p14="http://schemas.microsoft.com/office/powerpoint/2010/main" val="117425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457200" y="0"/>
            <a:ext cx="8229600" cy="1143000"/>
          </a:xfrm>
        </p:spPr>
        <p:txBody>
          <a:bodyPr/>
          <a:lstStyle/>
          <a:p>
            <a:r>
              <a:rPr lang="en-US" dirty="0">
                <a:latin typeface="Arial Black" panose="020B0A04020102020204" pitchFamily="34" charset="0"/>
              </a:rPr>
              <a:t>General Authority</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066800"/>
            <a:ext cx="7886700" cy="5638800"/>
          </a:xfrm>
        </p:spPr>
        <p:txBody>
          <a:bodyPr>
            <a:noAutofit/>
          </a:bodyPr>
          <a:lstStyle/>
          <a:p>
            <a:r>
              <a:rPr lang="en-US" sz="2400" dirty="0">
                <a:latin typeface="Arial" panose="020B0604020202020204" pitchFamily="34" charset="0"/>
                <a:cs typeface="Arial" panose="020B0604020202020204" pitchFamily="34" charset="0"/>
              </a:rPr>
              <a:t>Not specified</a:t>
            </a:r>
          </a:p>
          <a:p>
            <a:r>
              <a:rPr lang="en-US" sz="2400" dirty="0">
                <a:latin typeface="Arial" panose="020B0604020202020204" pitchFamily="34" charset="0"/>
                <a:cs typeface="Arial" panose="020B0604020202020204" pitchFamily="34" charset="0"/>
              </a:rPr>
              <a:t>Inclusive – includes everything falling into a class or order</a:t>
            </a:r>
          </a:p>
          <a:p>
            <a:pPr marL="0" indent="0">
              <a:buNone/>
            </a:pPr>
            <a:endParaRPr lang="en-US" sz="2400" dirty="0">
              <a:latin typeface="Georgia" panose="02040502050405020303" pitchFamily="18"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Acts 20:7  And upon the first day of the week, when the disciples came together to break bread, Paul preached unto them, ready to depart on the morrow; and continued his speech until midnight.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Time of day not specified – All hours in Sunday included</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Location not specified – anywhere </a:t>
            </a:r>
          </a:p>
        </p:txBody>
      </p:sp>
    </p:spTree>
    <p:extLst>
      <p:ext uri="{BB962C8B-B14F-4D97-AF65-F5344CB8AC3E}">
        <p14:creationId xmlns:p14="http://schemas.microsoft.com/office/powerpoint/2010/main" val="102101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p:txBody>
          <a:bodyPr/>
          <a:lstStyle/>
          <a:p>
            <a:r>
              <a:rPr lang="en-US" dirty="0">
                <a:latin typeface="Arial Black" panose="020B0A04020102020204" pitchFamily="34" charset="0"/>
              </a:rPr>
              <a:t>Expediency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937386"/>
            <a:ext cx="7886700" cy="3552587"/>
          </a:xfrm>
        </p:spPr>
        <p:txBody>
          <a:bodyPr>
            <a:normAutofit fontScale="92500" lnSpcReduction="20000"/>
          </a:bodyPr>
          <a:lstStyle/>
          <a:p>
            <a:pPr marL="0" indent="0">
              <a:buNone/>
            </a:pPr>
            <a:r>
              <a:rPr lang="en-US" dirty="0" err="1">
                <a:latin typeface="Arial" panose="020B0604020202020204" pitchFamily="34" charset="0"/>
                <a:cs typeface="Arial" panose="020B0604020202020204" pitchFamily="34" charset="0"/>
              </a:rPr>
              <a:t>Sumphero</a:t>
            </a:r>
            <a:r>
              <a:rPr lang="en-US" dirty="0">
                <a:latin typeface="Arial" panose="020B0604020202020204" pitchFamily="34" charset="0"/>
                <a:cs typeface="Arial" panose="020B0604020202020204" pitchFamily="34" charset="0"/>
              </a:rPr>
              <a:t> - to be an advantage, profitable, expedient</a:t>
            </a:r>
          </a:p>
          <a:p>
            <a:pPr marL="0" indent="0">
              <a:buNone/>
            </a:pPr>
            <a:endParaRPr lang="en-US" dirty="0">
              <a:latin typeface="Georgia" panose="02040502050405020303" pitchFamily="18" charset="0"/>
              <a:cs typeface="Arial" panose="020B0604020202020204" pitchFamily="34" charset="0"/>
            </a:endParaRPr>
          </a:p>
          <a:p>
            <a:pPr marL="0" indent="0">
              <a:buNone/>
            </a:pPr>
            <a:endParaRPr lang="en-US" dirty="0">
              <a:latin typeface="Georgia" panose="02040502050405020303" pitchFamily="18"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John 16:7 Nevertheless I tell you the truth; It is </a:t>
            </a:r>
            <a:r>
              <a:rPr lang="en-US" b="1" dirty="0">
                <a:latin typeface="Arial" panose="020B0604020202020204" pitchFamily="34" charset="0"/>
                <a:cs typeface="Arial" panose="020B0604020202020204" pitchFamily="34" charset="0"/>
              </a:rPr>
              <a:t>expedient</a:t>
            </a:r>
            <a:r>
              <a:rPr lang="en-US" dirty="0">
                <a:latin typeface="Arial" panose="020B0604020202020204" pitchFamily="34" charset="0"/>
                <a:cs typeface="Arial" panose="020B0604020202020204" pitchFamily="34" charset="0"/>
              </a:rPr>
              <a:t> for you that I go away: for if I go not away, the Comforter will not come unto you; but if I depart, I will send him unto you.</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7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p:txBody>
          <a:bodyPr/>
          <a:lstStyle/>
          <a:p>
            <a:r>
              <a:rPr lang="en-US" dirty="0">
                <a:latin typeface="Arial Black" panose="020B0A04020102020204" pitchFamily="34" charset="0"/>
              </a:rPr>
              <a:t>Expediency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676400"/>
            <a:ext cx="7886700" cy="3813573"/>
          </a:xfrm>
        </p:spPr>
        <p:txBody>
          <a:bodyPr>
            <a:normAutofit fontScale="92500" lnSpcReduction="20000"/>
          </a:bodyPr>
          <a:lstStyle/>
          <a:p>
            <a:r>
              <a:rPr lang="en-US" sz="3800" dirty="0">
                <a:latin typeface="Arial" panose="020B0604020202020204" pitchFamily="34" charset="0"/>
                <a:cs typeface="Arial" panose="020B0604020202020204" pitchFamily="34" charset="0"/>
              </a:rPr>
              <a:t>Must be lawful</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Generic – not specified</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Aid vs Addition</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Edify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6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E542060-C705-4779-A48B-B25A5AA763B5}"/>
              </a:ext>
            </a:extLst>
          </p:cNvPr>
          <p:cNvGraphicFramePr>
            <a:graphicFrameLocks noGrp="1"/>
          </p:cNvGraphicFramePr>
          <p:nvPr>
            <p:extLst>
              <p:ext uri="{D42A27DB-BD31-4B8C-83A1-F6EECF244321}">
                <p14:modId xmlns:p14="http://schemas.microsoft.com/office/powerpoint/2010/main" val="1929411845"/>
              </p:ext>
            </p:extLst>
          </p:nvPr>
        </p:nvGraphicFramePr>
        <p:xfrm>
          <a:off x="183593" y="381000"/>
          <a:ext cx="8776813" cy="5862467"/>
        </p:xfrm>
        <a:graphic>
          <a:graphicData uri="http://schemas.openxmlformats.org/drawingml/2006/table">
            <a:tbl>
              <a:tblPr firstRow="1" firstCol="1" bandRow="1"/>
              <a:tblGrid>
                <a:gridCol w="2218849">
                  <a:extLst>
                    <a:ext uri="{9D8B030D-6E8A-4147-A177-3AD203B41FA5}">
                      <a16:colId xmlns:a16="http://schemas.microsoft.com/office/drawing/2014/main" val="4229134120"/>
                    </a:ext>
                  </a:extLst>
                </a:gridCol>
                <a:gridCol w="1928813">
                  <a:extLst>
                    <a:ext uri="{9D8B030D-6E8A-4147-A177-3AD203B41FA5}">
                      <a16:colId xmlns:a16="http://schemas.microsoft.com/office/drawing/2014/main" val="642702080"/>
                    </a:ext>
                  </a:extLst>
                </a:gridCol>
                <a:gridCol w="2221945">
                  <a:extLst>
                    <a:ext uri="{9D8B030D-6E8A-4147-A177-3AD203B41FA5}">
                      <a16:colId xmlns:a16="http://schemas.microsoft.com/office/drawing/2014/main" val="2203080472"/>
                    </a:ext>
                  </a:extLst>
                </a:gridCol>
                <a:gridCol w="2407206">
                  <a:extLst>
                    <a:ext uri="{9D8B030D-6E8A-4147-A177-3AD203B41FA5}">
                      <a16:colId xmlns:a16="http://schemas.microsoft.com/office/drawing/2014/main" val="1056292648"/>
                    </a:ext>
                  </a:extLst>
                </a:gridCol>
              </a:tblGrid>
              <a:tr h="335698">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General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Aid/Expedient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Addition/Substitution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1720019"/>
                  </a:ext>
                </a:extLst>
              </a:tr>
              <a:tr h="6869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Build Ark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Tools - Hammer, Saw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Gopher Wood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 6:14)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Pine, Oak, Maple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5994333"/>
                  </a:ext>
                </a:extLst>
              </a:tr>
              <a:tr h="6869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Baptism</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Acts 2:38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River, Lake, Pool, Baptistry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Burial (Immersion)</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Rom 6:4; Col 2:12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Pouring, Sprinkling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7533973"/>
                  </a:ext>
                </a:extLst>
              </a:tr>
              <a:tr h="1038213">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Lords Supper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Trays, cups, container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Unleavened Bread</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Fruit of the vine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Luke 22:15-20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Muffins, cookies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Coffee, Tea, Soda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639066"/>
                  </a:ext>
                </a:extLst>
              </a:tr>
              <a:tr h="686957">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Lord’s Supper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Location, time, seats, lights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day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Acts 20:7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Mon-Sat, “special” days, yearly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1043167"/>
                  </a:ext>
                </a:extLst>
              </a:tr>
              <a:tr h="1038213">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Speak in psalms, hymns, spiritual songs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Teach &amp; admonish…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Sheet music, harmony, unison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Sing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Eph 5:19; Col 3:16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Piano, organ, guitar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7165901"/>
                  </a:ext>
                </a:extLst>
              </a:tr>
              <a:tr h="138947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 Preach / Teach</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Walk, Ride, Sail, Fly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Observe what I commanded, Gospel</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Matt 28:19, 29; Mark 16:15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Law of Moses, circumcision, another gospel Gal 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4166846"/>
                  </a:ext>
                </a:extLst>
              </a:tr>
            </a:tbl>
          </a:graphicData>
        </a:graphic>
      </p:graphicFrame>
    </p:spTree>
    <p:extLst>
      <p:ext uri="{BB962C8B-B14F-4D97-AF65-F5344CB8AC3E}">
        <p14:creationId xmlns:p14="http://schemas.microsoft.com/office/powerpoint/2010/main" val="422862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Segoe Print" pitchFamily="2" charset="0"/>
              </a:rPr>
              <a:t>History of the Social Gospel Movement</a:t>
            </a:r>
            <a:endParaRPr lang="en-US" sz="3200" dirty="0"/>
          </a:p>
        </p:txBody>
      </p:sp>
      <p:sp>
        <p:nvSpPr>
          <p:cNvPr id="3" name="Content Placeholder 2"/>
          <p:cNvSpPr>
            <a:spLocks noGrp="1"/>
          </p:cNvSpPr>
          <p:nvPr>
            <p:ph idx="1"/>
          </p:nvPr>
        </p:nvSpPr>
        <p:spPr/>
        <p:txBody>
          <a:bodyPr>
            <a:normAutofit/>
          </a:bodyPr>
          <a:lstStyle/>
          <a:p>
            <a:r>
              <a:rPr lang="en-US" dirty="0"/>
              <a:t>Started in America</a:t>
            </a:r>
          </a:p>
          <a:p>
            <a:r>
              <a:rPr lang="en-US" dirty="0"/>
              <a:t> Roots in Modernism</a:t>
            </a:r>
          </a:p>
          <a:p>
            <a:r>
              <a:rPr lang="en-US" dirty="0"/>
              <a:t>Years following the Civil War</a:t>
            </a:r>
          </a:p>
          <a:p>
            <a:r>
              <a:rPr lang="en-US" dirty="0"/>
              <a:t>Social Gospel Concept</a:t>
            </a:r>
          </a:p>
          <a:p>
            <a:pPr marL="0" indent="0">
              <a:buNone/>
            </a:pPr>
            <a:endParaRPr lang="en-US" dirty="0"/>
          </a:p>
        </p:txBody>
      </p:sp>
    </p:spTree>
    <p:extLst>
      <p:ext uri="{BB962C8B-B14F-4D97-AF65-F5344CB8AC3E}">
        <p14:creationId xmlns:p14="http://schemas.microsoft.com/office/powerpoint/2010/main" val="40569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7439" y="457200"/>
            <a:ext cx="3613361"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solidFill>
                  <a:srgbClr val="969696">
                    <a:lumMod val="10000"/>
                  </a:srgbClr>
                </a:solidFill>
                <a:effectLst>
                  <a:outerShdw blurRad="50800" dist="39000" dir="5460000" algn="tl">
                    <a:srgbClr val="000000">
                      <a:alpha val="38000"/>
                    </a:srgbClr>
                  </a:outerShdw>
                </a:effectLst>
                <a:cs typeface="Arial" charset="0"/>
              </a:rPr>
              <a:t>A Great Shift</a:t>
            </a:r>
          </a:p>
        </p:txBody>
      </p:sp>
      <p:sp>
        <p:nvSpPr>
          <p:cNvPr id="10" name="Rectangle 9"/>
          <p:cNvSpPr/>
          <p:nvPr/>
        </p:nvSpPr>
        <p:spPr bwMode="auto">
          <a:xfrm>
            <a:off x="838200" y="16764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fontAlgn="base" hangingPunct="0">
              <a:spcBef>
                <a:spcPct val="0"/>
              </a:spcBef>
              <a:spcAft>
                <a:spcPct val="0"/>
              </a:spcAft>
              <a:defRPr/>
            </a:pPr>
            <a:endParaRPr lang="en-US">
              <a:solidFill>
                <a:srgbClr val="336600"/>
              </a:solidFill>
              <a:latin typeface="Arial"/>
              <a:cs typeface="Arial" charset="0"/>
            </a:endParaRPr>
          </a:p>
        </p:txBody>
      </p:sp>
      <p:sp>
        <p:nvSpPr>
          <p:cNvPr id="11" name="Rectangle 10"/>
          <p:cNvSpPr/>
          <p:nvPr/>
        </p:nvSpPr>
        <p:spPr>
          <a:xfrm>
            <a:off x="1143000" y="3192959"/>
            <a:ext cx="2443298"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cs typeface="Arial" charset="0"/>
              </a:rPr>
              <a:t>Spiritual</a:t>
            </a:r>
          </a:p>
        </p:txBody>
      </p:sp>
      <p:sp>
        <p:nvSpPr>
          <p:cNvPr id="12" name="Rectangle 11"/>
          <p:cNvSpPr/>
          <p:nvPr/>
        </p:nvSpPr>
        <p:spPr bwMode="auto">
          <a:xfrm>
            <a:off x="5410200" y="16764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36600"/>
              </a:solidFill>
              <a:effectLst/>
              <a:uLnTx/>
              <a:uFillTx/>
              <a:latin typeface="Arial"/>
              <a:cs typeface="Arial" charset="0"/>
            </a:endParaRPr>
          </a:p>
        </p:txBody>
      </p:sp>
      <p:sp>
        <p:nvSpPr>
          <p:cNvPr id="13" name="Right Arrow 12"/>
          <p:cNvSpPr/>
          <p:nvPr/>
        </p:nvSpPr>
        <p:spPr bwMode="auto">
          <a:xfrm>
            <a:off x="3810000" y="25146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fontAlgn="base" hangingPunct="0">
              <a:spcBef>
                <a:spcPct val="0"/>
              </a:spcBef>
              <a:spcAft>
                <a:spcPct val="0"/>
              </a:spcAft>
              <a:defRPr/>
            </a:pPr>
            <a:endParaRPr lang="en-US">
              <a:solidFill>
                <a:srgbClr val="336600"/>
              </a:solidFill>
              <a:latin typeface="Arial"/>
              <a:cs typeface="Arial" charset="0"/>
            </a:endParaRPr>
          </a:p>
        </p:txBody>
      </p:sp>
      <p:sp>
        <p:nvSpPr>
          <p:cNvPr id="14" name="Rectangle 13"/>
          <p:cNvSpPr/>
          <p:nvPr/>
        </p:nvSpPr>
        <p:spPr>
          <a:xfrm>
            <a:off x="6012358" y="3192959"/>
            <a:ext cx="1848583"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cs typeface="Arial" charset="0"/>
              </a:rPr>
              <a:t>Social</a:t>
            </a:r>
          </a:p>
        </p:txBody>
      </p:sp>
    </p:spTree>
    <p:extLst>
      <p:ext uri="{BB962C8B-B14F-4D97-AF65-F5344CB8AC3E}">
        <p14:creationId xmlns:p14="http://schemas.microsoft.com/office/powerpoint/2010/main" val="177668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Segoe Print" pitchFamily="2" charset="0"/>
              </a:rPr>
              <a:t>History of the Social Gospel Movement</a:t>
            </a:r>
            <a:endParaRPr lang="en-US" sz="3200" dirty="0"/>
          </a:p>
        </p:txBody>
      </p:sp>
      <p:sp>
        <p:nvSpPr>
          <p:cNvPr id="3" name="Content Placeholder 2"/>
          <p:cNvSpPr>
            <a:spLocks noGrp="1"/>
          </p:cNvSpPr>
          <p:nvPr>
            <p:ph idx="1"/>
          </p:nvPr>
        </p:nvSpPr>
        <p:spPr/>
        <p:txBody>
          <a:bodyPr>
            <a:normAutofit/>
          </a:bodyPr>
          <a:lstStyle/>
          <a:p>
            <a:r>
              <a:rPr lang="en-US" dirty="0"/>
              <a:t>Started in America</a:t>
            </a:r>
          </a:p>
          <a:p>
            <a:r>
              <a:rPr lang="en-US" dirty="0"/>
              <a:t> Roots in Modernism</a:t>
            </a:r>
          </a:p>
          <a:p>
            <a:r>
              <a:rPr lang="en-US" dirty="0"/>
              <a:t>Years following the Civil War</a:t>
            </a:r>
          </a:p>
          <a:p>
            <a:r>
              <a:rPr lang="en-US" dirty="0"/>
              <a:t>Social Gospel Concept</a:t>
            </a:r>
          </a:p>
          <a:p>
            <a:r>
              <a:rPr lang="en-US" dirty="0"/>
              <a:t>Impact on Denominations</a:t>
            </a:r>
          </a:p>
          <a:p>
            <a:r>
              <a:rPr lang="en-US" dirty="0"/>
              <a:t>Impact on the Church</a:t>
            </a:r>
          </a:p>
          <a:p>
            <a:pPr marL="0" indent="0">
              <a:buNone/>
            </a:pPr>
            <a:endParaRPr lang="en-US" dirty="0"/>
          </a:p>
        </p:txBody>
      </p:sp>
    </p:spTree>
    <p:extLst>
      <p:ext uri="{BB962C8B-B14F-4D97-AF65-F5344CB8AC3E}">
        <p14:creationId xmlns:p14="http://schemas.microsoft.com/office/powerpoint/2010/main" val="31219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Bef>
                <a:spcPts val="0"/>
              </a:spcBef>
              <a:spcAft>
                <a:spcPts val="0"/>
              </a:spcAft>
              <a:defRPr/>
            </a:pPr>
            <a:r>
              <a:rPr lang="en-US" sz="3200" b="1" dirty="0">
                <a:solidFill>
                  <a:schemeClr val="accent1">
                    <a:lumMod val="75000"/>
                  </a:schemeClr>
                </a:solidFill>
                <a:latin typeface="Segoe Print" panose="02000600000000000000" pitchFamily="2" charset="0"/>
              </a:rPr>
              <a:t>Christians Have Spiritual Needs</a:t>
            </a:r>
          </a:p>
        </p:txBody>
      </p:sp>
      <p:sp>
        <p:nvSpPr>
          <p:cNvPr id="3" name="Content Placeholder 2"/>
          <p:cNvSpPr>
            <a:spLocks noGrp="1"/>
          </p:cNvSpPr>
          <p:nvPr>
            <p:ph idx="1"/>
          </p:nvPr>
        </p:nvSpPr>
        <p:spPr>
          <a:xfrm>
            <a:off x="457200" y="1021307"/>
            <a:ext cx="8229600" cy="1981200"/>
          </a:xfrm>
        </p:spPr>
        <p:txBody>
          <a:bodyPr>
            <a:normAutofit/>
          </a:bodyPr>
          <a:lstStyle/>
          <a:p>
            <a:r>
              <a:rPr lang="en-US" dirty="0"/>
              <a:t> Grow (2 Pet. 3:18)</a:t>
            </a:r>
          </a:p>
          <a:p>
            <a:r>
              <a:rPr lang="en-US" dirty="0"/>
              <a:t> Edified (1 Cor. 14:26)</a:t>
            </a:r>
          </a:p>
          <a:p>
            <a:r>
              <a:rPr lang="en-US" dirty="0"/>
              <a:t> Faith Increased (2 Thess. 1:3)</a:t>
            </a:r>
          </a:p>
          <a:p>
            <a:pPr marL="0" indent="0">
              <a:buNone/>
            </a:pPr>
            <a:endParaRPr lang="en-US" dirty="0"/>
          </a:p>
        </p:txBody>
      </p:sp>
      <p:sp>
        <p:nvSpPr>
          <p:cNvPr id="4" name="Rounded Rectangle 3"/>
          <p:cNvSpPr/>
          <p:nvPr/>
        </p:nvSpPr>
        <p:spPr bwMode="auto">
          <a:xfrm>
            <a:off x="914400" y="3962400"/>
            <a:ext cx="2819400" cy="2743200"/>
          </a:xfrm>
          <a:prstGeom prst="roundRect">
            <a:avLst>
              <a:gd name="adj" fmla="val 6990"/>
            </a:avLst>
          </a:prstGeom>
          <a:solidFill>
            <a:srgbClr val="FFFFFF"/>
          </a:solidFill>
          <a:ln w="9525" cap="flat" cmpd="sng" algn="ctr">
            <a:solidFill>
              <a:srgbClr val="336600"/>
            </a:solidFill>
            <a:prstDash val="solid"/>
            <a:round/>
            <a:headEnd type="none" w="med" len="med"/>
            <a:tailEnd type="none" w="med" len="med"/>
          </a:ln>
          <a:effectLst>
            <a:innerShdw blurRad="63500" dist="50800" dir="13500000">
              <a:prstClr val="black">
                <a:alpha val="50000"/>
              </a:prstClr>
            </a:inn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Regular attendance?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Acts of worship?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Preaching?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Study of word?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rPr>
              <a:t>Fellowship?</a:t>
            </a:r>
          </a:p>
        </p:txBody>
      </p:sp>
      <p:sp>
        <p:nvSpPr>
          <p:cNvPr id="5" name="TextBox 4"/>
          <p:cNvSpPr txBox="1"/>
          <p:nvPr/>
        </p:nvSpPr>
        <p:spPr>
          <a:xfrm>
            <a:off x="3709916" y="3200400"/>
            <a:ext cx="1752600" cy="584775"/>
          </a:xfrm>
          <a:prstGeom prst="rect">
            <a:avLst/>
          </a:prstGeom>
          <a:noFill/>
        </p:spPr>
        <p:txBody>
          <a:bodyPr wrap="square" rtlCol="0">
            <a:spAutoFit/>
          </a:bodyPr>
          <a:lstStyle/>
          <a:p>
            <a:r>
              <a:rPr lang="en-US" sz="3200" b="1" dirty="0">
                <a:latin typeface="Segoe Print" panose="02000600000000000000" pitchFamily="2" charset="0"/>
              </a:rPr>
              <a:t>How?</a:t>
            </a:r>
          </a:p>
        </p:txBody>
      </p:sp>
      <p:sp>
        <p:nvSpPr>
          <p:cNvPr id="7" name="Rounded Rectangle 6"/>
          <p:cNvSpPr/>
          <p:nvPr/>
        </p:nvSpPr>
        <p:spPr bwMode="auto">
          <a:xfrm>
            <a:off x="5029200" y="3963537"/>
            <a:ext cx="2795516" cy="2743200"/>
          </a:xfrm>
          <a:prstGeom prst="roundRect">
            <a:avLst>
              <a:gd name="adj" fmla="val 6990"/>
            </a:avLst>
          </a:prstGeom>
          <a:solidFill>
            <a:srgbClr val="FFFFFF"/>
          </a:solidFill>
          <a:ln w="9525" cap="flat" cmpd="sng" algn="ctr">
            <a:solidFill>
              <a:srgbClr val="336600"/>
            </a:solidFill>
            <a:prstDash val="solid"/>
            <a:round/>
            <a:headEnd type="none" w="med" len="med"/>
            <a:tailEnd type="none" w="med" len="med"/>
          </a:ln>
          <a:effectLst>
            <a:innerShdw blurRad="63500" dist="50800" dir="13500000">
              <a:prstClr val="black">
                <a:alpha val="50000"/>
              </a:prstClr>
            </a:inn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Narrow" pitchFamily="34" charset="0"/>
                <a:cs typeface="Arial" pitchFamily="34" charset="0"/>
              </a:rPr>
              <a:t>Some Think:</a:t>
            </a:r>
            <a:endParaRPr kumimoji="0" lang="en-US" sz="2400" b="0" i="0" u="none" strike="noStrike" kern="0" cap="none" spc="0" normalizeH="0" baseline="0" noProof="0" dirty="0">
              <a:ln>
                <a:noFill/>
              </a:ln>
              <a:solidFill>
                <a:srgbClr val="000000"/>
              </a:solidFill>
              <a:effectLst/>
              <a:uLnTx/>
              <a:uFillTx/>
              <a:latin typeface="Arial Narrow"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sng" strike="noStrike" kern="0" cap="none" spc="0" normalizeH="0" baseline="0" noProof="0" dirty="0">
                <a:ln>
                  <a:noFill/>
                </a:ln>
                <a:solidFill>
                  <a:srgbClr val="000000"/>
                </a:solidFill>
                <a:effectLst/>
                <a:uLnTx/>
                <a:uFillTx/>
                <a:latin typeface="Arial Narrow" pitchFamily="34" charset="0"/>
                <a:cs typeface="Arial" pitchFamily="34" charset="0"/>
              </a:rPr>
              <a:t>Social Activities</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sng" strike="noStrike" kern="0" cap="none" spc="0" normalizeH="0" baseline="0" noProof="0" dirty="0">
              <a:ln>
                <a:noFill/>
              </a:ln>
              <a:solidFill>
                <a:srgbClr val="000000"/>
              </a:solidFill>
              <a:effectLst/>
              <a:uLnTx/>
              <a:uFillTx/>
              <a:latin typeface="Arial Narrow" pitchFamily="34" charset="0"/>
              <a:cs typeface="Arial"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Eat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Be together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Games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Narrow" pitchFamily="34" charset="0"/>
                <a:cs typeface="Arial" pitchFamily="34" charset="0"/>
              </a:rPr>
              <a:t>Activities</a:t>
            </a:r>
          </a:p>
        </p:txBody>
      </p:sp>
    </p:spTree>
    <p:extLst>
      <p:ext uri="{BB962C8B-B14F-4D97-AF65-F5344CB8AC3E}">
        <p14:creationId xmlns:p14="http://schemas.microsoft.com/office/powerpoint/2010/main" val="60285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Print" panose="02000600000000000000" pitchFamily="2" charset="0"/>
              </a:rPr>
              <a:t>Edify</a:t>
            </a:r>
          </a:p>
        </p:txBody>
      </p:sp>
      <p:sp>
        <p:nvSpPr>
          <p:cNvPr id="4" name="TextBox 3"/>
          <p:cNvSpPr txBox="1">
            <a:spLocks noChangeArrowheads="1"/>
          </p:cNvSpPr>
          <p:nvPr/>
        </p:nvSpPr>
        <p:spPr bwMode="auto">
          <a:xfrm>
            <a:off x="228600" y="1905000"/>
            <a:ext cx="3810000" cy="2370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Edify</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NT:3619</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1. (the act of) building, building up, 2. equivalent to </a:t>
            </a:r>
            <a:r>
              <a:rPr kumimoji="0" lang="en-US" altLang="en-US" sz="20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oikodomeema</a:t>
            </a:r>
            <a:r>
              <a:rPr kumimoji="0" lang="en-US" altLang="en-US" sz="20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a:t>
            </a: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 building (</a:t>
            </a:r>
            <a:r>
              <a:rPr kumimoji="0" lang="en-US" altLang="en-US" sz="2000" b="0"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i</a:t>
            </a: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 e., thing built, edifice): Mark 13:1 f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(Thayer)</a:t>
            </a:r>
          </a:p>
        </p:txBody>
      </p:sp>
      <p:graphicFrame>
        <p:nvGraphicFramePr>
          <p:cNvPr id="5" name="Object 4"/>
          <p:cNvGraphicFramePr>
            <a:graphicFrameLocks noChangeAspect="1"/>
          </p:cNvGraphicFramePr>
          <p:nvPr>
            <p:extLst>
              <p:ext uri="{D42A27DB-BD31-4B8C-83A1-F6EECF244321}">
                <p14:modId xmlns:p14="http://schemas.microsoft.com/office/powerpoint/2010/main" val="1979617792"/>
              </p:ext>
            </p:extLst>
          </p:nvPr>
        </p:nvGraphicFramePr>
        <p:xfrm>
          <a:off x="5105400" y="1878842"/>
          <a:ext cx="3505200" cy="3962400"/>
        </p:xfrm>
        <a:graphic>
          <a:graphicData uri="http://schemas.openxmlformats.org/presentationml/2006/ole">
            <mc:AlternateContent xmlns:mc="http://schemas.openxmlformats.org/markup-compatibility/2006">
              <mc:Choice xmlns:v="urn:schemas-microsoft-com:vml" Requires="v">
                <p:oleObj name="Drawing" r:id="rId3" imgW="3990975" imgH="4695825" progId="WPDraw30.Drawing">
                  <p:embed/>
                </p:oleObj>
              </mc:Choice>
              <mc:Fallback>
                <p:oleObj name="Drawing" r:id="rId3" imgW="3990975" imgH="4695825" progId="WPDraw30.Drawing">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78842"/>
                        <a:ext cx="3505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46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29A0F8-6D37-6248-0442-8013F20B3FFD}"/>
              </a:ext>
            </a:extLst>
          </p:cNvPr>
          <p:cNvSpPr txBox="1">
            <a:spLocks noChangeArrowheads="1"/>
          </p:cNvSpPr>
          <p:nvPr/>
        </p:nvSpPr>
        <p:spPr bwMode="auto">
          <a:xfrm>
            <a:off x="762000" y="1114425"/>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396875">
              <a:defRPr sz="2400">
                <a:solidFill>
                  <a:schemeClr val="tx1"/>
                </a:solidFill>
                <a:latin typeface="Times New Roman" panose="02020603050405020304" pitchFamily="18" charset="0"/>
              </a:defRPr>
            </a:lvl1pPr>
            <a:lvl2pPr marL="742950" indent="-285750" defTabSz="396875">
              <a:defRPr sz="2400">
                <a:solidFill>
                  <a:schemeClr val="tx1"/>
                </a:solidFill>
                <a:latin typeface="Times New Roman" panose="02020603050405020304" pitchFamily="18" charset="0"/>
              </a:defRPr>
            </a:lvl2pPr>
            <a:lvl3pPr marL="1143000" indent="-228600" defTabSz="396875">
              <a:defRPr sz="2400">
                <a:solidFill>
                  <a:schemeClr val="tx1"/>
                </a:solidFill>
                <a:latin typeface="Times New Roman" panose="02020603050405020304" pitchFamily="18" charset="0"/>
              </a:defRPr>
            </a:lvl3pPr>
            <a:lvl4pPr marL="1600200" indent="-228600" defTabSz="396875">
              <a:defRPr sz="2400">
                <a:solidFill>
                  <a:schemeClr val="tx1"/>
                </a:solidFill>
                <a:latin typeface="Times New Roman" panose="02020603050405020304" pitchFamily="18" charset="0"/>
              </a:defRPr>
            </a:lvl4pPr>
            <a:lvl5pPr marL="2057400" indent="-228600" defTabSz="396875">
              <a:defRPr sz="2400">
                <a:solidFill>
                  <a:schemeClr val="tx1"/>
                </a:solidFill>
                <a:latin typeface="Times New Roman" panose="02020603050405020304" pitchFamily="18" charset="0"/>
              </a:defRPr>
            </a:lvl5pPr>
            <a:lvl6pPr marL="2514600" indent="-228600" defTabSz="3968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3968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3968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396875"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lphaUcPeriod"/>
            </a:pPr>
            <a:r>
              <a:rPr lang="en-US" altLang="en-US">
                <a:latin typeface="Arial Unicode MS"/>
              </a:rPr>
              <a:t>Personal / private Matters – Spread through the church (Matt. 18:15-17)</a:t>
            </a:r>
          </a:p>
          <a:p>
            <a:pPr>
              <a:buFontTx/>
              <a:buAutoNum type="alphaUcPeriod"/>
            </a:pPr>
            <a:r>
              <a:rPr lang="en-US" altLang="en-US">
                <a:latin typeface="Arial Unicode MS"/>
              </a:rPr>
              <a:t> Expect church relieve individual responsibility (1 Tim. 5:16)</a:t>
            </a:r>
          </a:p>
          <a:p>
            <a:pPr>
              <a:buFontTx/>
              <a:buAutoNum type="alphaUcPeriod"/>
            </a:pPr>
            <a:r>
              <a:rPr lang="en-US" altLang="en-US">
                <a:latin typeface="Arial Unicode MS"/>
              </a:rPr>
              <a:t> “Church can do what individual can do” (cf. Jas. 1:27; Gal. 6:10)</a:t>
            </a:r>
          </a:p>
          <a:p>
            <a:pPr>
              <a:buFontTx/>
              <a:buAutoNum type="alphaUcPeriod"/>
            </a:pPr>
            <a:r>
              <a:rPr lang="en-US" altLang="en-US">
                <a:latin typeface="Arial Unicode MS"/>
              </a:rPr>
              <a:t> Social gospel (1 Cor. 11:22,34)</a:t>
            </a:r>
          </a:p>
        </p:txBody>
      </p:sp>
      <p:sp>
        <p:nvSpPr>
          <p:cNvPr id="5" name="TextBox 4">
            <a:extLst>
              <a:ext uri="{FF2B5EF4-FFF2-40B4-BE49-F238E27FC236}">
                <a16:creationId xmlns:a16="http://schemas.microsoft.com/office/drawing/2014/main" id="{EB38B187-CA81-714E-7A7C-DBF1AA664506}"/>
              </a:ext>
            </a:extLst>
          </p:cNvPr>
          <p:cNvSpPr txBox="1">
            <a:spLocks noChangeArrowheads="1"/>
          </p:cNvSpPr>
          <p:nvPr/>
        </p:nvSpPr>
        <p:spPr bwMode="auto">
          <a:xfrm>
            <a:off x="1143000" y="3933825"/>
            <a:ext cx="701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altLang="en-US" sz="2000">
                <a:solidFill>
                  <a:srgbClr val="000000"/>
                </a:solidFill>
                <a:latin typeface="Arial Unicode MS"/>
              </a:rPr>
              <a:t>Social Meals (fellowship halls)</a:t>
            </a:r>
          </a:p>
          <a:p>
            <a:pPr>
              <a:buFontTx/>
              <a:buAutoNum type="arabicPeriod"/>
            </a:pPr>
            <a:r>
              <a:rPr lang="en-US" altLang="en-US" sz="2000">
                <a:solidFill>
                  <a:srgbClr val="000000"/>
                </a:solidFill>
                <a:latin typeface="Arial Unicode MS"/>
              </a:rPr>
              <a:t>Recreation (Games, entertainment, family life centers)</a:t>
            </a:r>
          </a:p>
          <a:p>
            <a:pPr>
              <a:buFontTx/>
              <a:buAutoNum type="arabicPeriod"/>
            </a:pPr>
            <a:r>
              <a:rPr lang="en-US" altLang="en-US" sz="2000">
                <a:solidFill>
                  <a:srgbClr val="000000"/>
                </a:solidFill>
                <a:latin typeface="Arial Unicode MS"/>
              </a:rPr>
              <a:t>Ball teams (Gyms)</a:t>
            </a:r>
          </a:p>
          <a:p>
            <a:pPr>
              <a:buFontTx/>
              <a:buAutoNum type="arabicPeriod"/>
            </a:pPr>
            <a:r>
              <a:rPr lang="en-US" altLang="en-US" sz="2000">
                <a:solidFill>
                  <a:srgbClr val="000000"/>
                </a:solidFill>
                <a:latin typeface="Arial Unicode MS"/>
              </a:rPr>
              <a:t>Making social activities essential to spiritual growth</a:t>
            </a:r>
          </a:p>
        </p:txBody>
      </p:sp>
      <p:sp>
        <p:nvSpPr>
          <p:cNvPr id="32772" name="Title 1">
            <a:extLst>
              <a:ext uri="{FF2B5EF4-FFF2-40B4-BE49-F238E27FC236}">
                <a16:creationId xmlns:a16="http://schemas.microsoft.com/office/drawing/2014/main" id="{8DCAA768-C1FF-53C9-9A75-B983A8FAC352}"/>
              </a:ext>
            </a:extLst>
          </p:cNvPr>
          <p:cNvSpPr txBox="1">
            <a:spLocks noChangeArrowheads="1"/>
          </p:cNvSpPr>
          <p:nvPr/>
        </p:nvSpPr>
        <p:spPr bwMode="auto">
          <a:xfrm>
            <a:off x="628650" y="120650"/>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Arial Black" panose="020B0A04020102020204" pitchFamily="34" charset="0"/>
              </a:rPr>
              <a:t>Blurring The Lines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551498" y="685324"/>
            <a:ext cx="7886700" cy="994172"/>
          </a:xfrm>
        </p:spPr>
        <p:txBody>
          <a:bodyPr/>
          <a:lstStyle/>
          <a:p>
            <a:r>
              <a:rPr lang="en-US" dirty="0">
                <a:latin typeface="Arial Black" panose="020B0A04020102020204" pitchFamily="34" charset="0"/>
              </a:rPr>
              <a:t>Edification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911668"/>
            <a:ext cx="7886700" cy="3578305"/>
          </a:xfrm>
        </p:spPr>
        <p:txBody>
          <a:bodyPr>
            <a:normAutofit fontScale="62500" lnSpcReduction="20000"/>
          </a:bodyPr>
          <a:lstStyle/>
          <a:p>
            <a:r>
              <a:rPr lang="en-US" dirty="0">
                <a:latin typeface="Arial" panose="020B0604020202020204" pitchFamily="34" charset="0"/>
                <a:cs typeface="Arial" panose="020B0604020202020204" pitchFamily="34" charset="0"/>
              </a:rPr>
              <a:t>Come together – I Cor 14:26; Acts 2:42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Worship – Heb 10:25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Teaching – Acts 16:5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Good Works – Phil 4:15-17; II Cor 9:1-8</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Love – Eph 4:2-4; I Cor 12:22-26</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Discipline – II </a:t>
            </a:r>
            <a:r>
              <a:rPr lang="en-US" dirty="0" err="1">
                <a:latin typeface="Arial" panose="020B0604020202020204" pitchFamily="34" charset="0"/>
                <a:cs typeface="Arial" panose="020B0604020202020204" pitchFamily="34" charset="0"/>
              </a:rPr>
              <a:t>Thes</a:t>
            </a:r>
            <a:r>
              <a:rPr lang="en-US" dirty="0">
                <a:latin typeface="Arial" panose="020B0604020202020204" pitchFamily="34" charset="0"/>
                <a:cs typeface="Arial" panose="020B0604020202020204" pitchFamily="34" charset="0"/>
              </a:rPr>
              <a:t> 3:6; Rom 16:16</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7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200" dirty="0">
                <a:latin typeface="Segoe Print" panose="02000600000000000000" pitchFamily="2" charset="0"/>
              </a:rPr>
              <a:t>Don’t Confuse Edification</a:t>
            </a:r>
            <a:br>
              <a:rPr lang="en-US" sz="3200" dirty="0">
                <a:latin typeface="Segoe Print" panose="02000600000000000000" pitchFamily="2" charset="0"/>
              </a:rPr>
            </a:br>
            <a:r>
              <a:rPr lang="en-US" sz="3200" dirty="0">
                <a:latin typeface="Segoe Print" panose="02000600000000000000" pitchFamily="2" charset="0"/>
              </a:rPr>
              <a:t>with</a:t>
            </a:r>
            <a:br>
              <a:rPr lang="en-US" sz="3200" dirty="0">
                <a:latin typeface="Segoe Print" panose="02000600000000000000" pitchFamily="2" charset="0"/>
              </a:rPr>
            </a:br>
            <a:r>
              <a:rPr lang="en-US" sz="3200" dirty="0">
                <a:latin typeface="Segoe Print" panose="02000600000000000000" pitchFamily="2" charset="0"/>
              </a:rPr>
              <a:t>That Which You Enjoy</a:t>
            </a:r>
          </a:p>
        </p:txBody>
      </p:sp>
      <p:sp>
        <p:nvSpPr>
          <p:cNvPr id="6" name="TextBox 5"/>
          <p:cNvSpPr txBox="1">
            <a:spLocks noChangeArrowheads="1"/>
          </p:cNvSpPr>
          <p:nvPr/>
        </p:nvSpPr>
        <p:spPr bwMode="auto">
          <a:xfrm>
            <a:off x="169460" y="1765945"/>
            <a:ext cx="3945340" cy="40318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US" altLang="en-US" sz="3200" dirty="0">
                <a:solidFill>
                  <a:prstClr val="black"/>
                </a:solidFill>
                <a:latin typeface="Arial Narrow" pitchFamily="34" charset="0"/>
                <a:cs typeface="Arial" pitchFamily="34" charset="0"/>
              </a:rPr>
              <a:t> </a:t>
            </a:r>
            <a:r>
              <a:rPr lang="en-US" altLang="en-US" sz="2800" dirty="0">
                <a:solidFill>
                  <a:prstClr val="black"/>
                </a:solidFill>
                <a:latin typeface="Arial Narrow" pitchFamily="34" charset="0"/>
                <a:cs typeface="Arial" pitchFamily="34" charset="0"/>
              </a:rPr>
              <a:t>Based Upon Revelation – Not Enjoyment or Excitement</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Edified by Worship</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Singing (</a:t>
            </a:r>
            <a:r>
              <a:rPr lang="en-US" altLang="en-US" sz="2800" dirty="0" err="1">
                <a:solidFill>
                  <a:prstClr val="black"/>
                </a:solidFill>
                <a:latin typeface="Arial Narrow" pitchFamily="34" charset="0"/>
                <a:cs typeface="Arial" pitchFamily="34" charset="0"/>
              </a:rPr>
              <a:t>Eph</a:t>
            </a:r>
            <a:r>
              <a:rPr lang="en-US" altLang="en-US" sz="2800" dirty="0">
                <a:solidFill>
                  <a:prstClr val="black"/>
                </a:solidFill>
                <a:latin typeface="Arial Narrow" pitchFamily="34" charset="0"/>
                <a:cs typeface="Arial" pitchFamily="34" charset="0"/>
              </a:rPr>
              <a:t> 5:19; Col 3:16) </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Assembling (</a:t>
            </a:r>
            <a:r>
              <a:rPr lang="en-US" altLang="en-US" sz="2800" dirty="0" err="1">
                <a:solidFill>
                  <a:prstClr val="black"/>
                </a:solidFill>
                <a:latin typeface="Arial Narrow" pitchFamily="34" charset="0"/>
                <a:cs typeface="Arial" pitchFamily="34" charset="0"/>
              </a:rPr>
              <a:t>Heb</a:t>
            </a:r>
            <a:r>
              <a:rPr lang="en-US" altLang="en-US" sz="2800" dirty="0">
                <a:solidFill>
                  <a:prstClr val="black"/>
                </a:solidFill>
                <a:latin typeface="Arial Narrow" pitchFamily="34" charset="0"/>
                <a:cs typeface="Arial" pitchFamily="34" charset="0"/>
              </a:rPr>
              <a:t> 10:24,25)</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Preaching (</a:t>
            </a:r>
            <a:r>
              <a:rPr lang="en-US" altLang="en-US" sz="2800" dirty="0" err="1">
                <a:solidFill>
                  <a:prstClr val="black"/>
                </a:solidFill>
                <a:latin typeface="Arial Narrow" pitchFamily="34" charset="0"/>
                <a:cs typeface="Arial" pitchFamily="34" charset="0"/>
              </a:rPr>
              <a:t>Eph</a:t>
            </a:r>
            <a:r>
              <a:rPr lang="en-US" altLang="en-US" sz="2800" dirty="0">
                <a:solidFill>
                  <a:prstClr val="black"/>
                </a:solidFill>
                <a:latin typeface="Arial Narrow" pitchFamily="34" charset="0"/>
                <a:cs typeface="Arial" pitchFamily="34" charset="0"/>
              </a:rPr>
              <a:t> 4:11,12)</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Prayer (I </a:t>
            </a:r>
            <a:r>
              <a:rPr lang="en-US" altLang="en-US" sz="2800" dirty="0" err="1">
                <a:solidFill>
                  <a:prstClr val="black"/>
                </a:solidFill>
                <a:latin typeface="Arial Narrow" pitchFamily="34" charset="0"/>
                <a:cs typeface="Arial" pitchFamily="34" charset="0"/>
              </a:rPr>
              <a:t>Cor</a:t>
            </a:r>
            <a:r>
              <a:rPr lang="en-US" altLang="en-US" sz="2800" dirty="0">
                <a:solidFill>
                  <a:prstClr val="black"/>
                </a:solidFill>
                <a:latin typeface="Arial Narrow" pitchFamily="34" charset="0"/>
                <a:cs typeface="Arial" pitchFamily="34" charset="0"/>
              </a:rPr>
              <a:t> 14:17)</a:t>
            </a:r>
          </a:p>
        </p:txBody>
      </p:sp>
      <p:sp>
        <p:nvSpPr>
          <p:cNvPr id="7" name="TextBox 6"/>
          <p:cNvSpPr txBox="1">
            <a:spLocks noChangeArrowheads="1"/>
          </p:cNvSpPr>
          <p:nvPr/>
        </p:nvSpPr>
        <p:spPr bwMode="auto">
          <a:xfrm>
            <a:off x="4724400" y="1981200"/>
            <a:ext cx="4114800" cy="36009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US" altLang="en-US" sz="3200" dirty="0">
                <a:solidFill>
                  <a:prstClr val="black"/>
                </a:solidFill>
                <a:latin typeface="Arial Narrow" pitchFamily="34" charset="0"/>
                <a:cs typeface="Arial" pitchFamily="34" charset="0"/>
              </a:rPr>
              <a:t> </a:t>
            </a:r>
            <a:r>
              <a:rPr lang="en-US" altLang="en-US" sz="2800" dirty="0">
                <a:solidFill>
                  <a:prstClr val="black"/>
                </a:solidFill>
                <a:latin typeface="Arial Narrow" pitchFamily="34" charset="0"/>
                <a:cs typeface="Arial" pitchFamily="34" charset="0"/>
              </a:rPr>
              <a:t>Good speaker</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Funny stories</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Exciting class</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Feeling good</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Eating good meal</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Playing games together</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Good conversation (secular)</a:t>
            </a:r>
          </a:p>
          <a:p>
            <a:pPr fontAlgn="base">
              <a:spcBef>
                <a:spcPct val="0"/>
              </a:spcBef>
              <a:spcAft>
                <a:spcPct val="0"/>
              </a:spcAft>
              <a:buFont typeface="Arial" pitchFamily="34" charset="0"/>
              <a:buChar char="•"/>
            </a:pPr>
            <a:r>
              <a:rPr lang="en-US" altLang="en-US" sz="2800" dirty="0">
                <a:solidFill>
                  <a:prstClr val="black"/>
                </a:solidFill>
                <a:latin typeface="Arial Narrow" pitchFamily="34" charset="0"/>
                <a:cs typeface="Arial" pitchFamily="34" charset="0"/>
              </a:rPr>
              <a:t> Social activities</a:t>
            </a:r>
          </a:p>
        </p:txBody>
      </p:sp>
    </p:spTree>
    <p:extLst>
      <p:ext uri="{BB962C8B-B14F-4D97-AF65-F5344CB8AC3E}">
        <p14:creationId xmlns:p14="http://schemas.microsoft.com/office/powerpoint/2010/main" val="21266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anim calcmode="lin" valueType="num">
                                      <p:cBhvr>
                                        <p:cTn id="8" dur="500" fill="hold"/>
                                        <p:tgtEl>
                                          <p:spTgt spid="6">
                                            <p:bg/>
                                          </p:spTgt>
                                        </p:tgtEl>
                                        <p:attrNameLst>
                                          <p:attrName>ppt_x</p:attrName>
                                        </p:attrNameLst>
                                      </p:cBhvr>
                                      <p:tavLst>
                                        <p:tav tm="0">
                                          <p:val>
                                            <p:strVal val="#ppt_x"/>
                                          </p:val>
                                        </p:tav>
                                        <p:tav tm="100000">
                                          <p:val>
                                            <p:strVal val="#ppt_x"/>
                                          </p:val>
                                        </p:tav>
                                      </p:tavLst>
                                    </p:anim>
                                    <p:anim calcmode="lin" valueType="num">
                                      <p:cBhvr>
                                        <p:cTn id="9" dur="45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bg/>
                                          </p:spTgt>
                                        </p:tgtEl>
                                        <p:attrNameLst>
                                          <p:attrName>ppt_y</p:attrName>
                                        </p:attrNameLst>
                                      </p:cBhvr>
                                      <p:tavLst>
                                        <p:tav tm="0">
                                          <p:val>
                                            <p:strVal val="#ppt_y-.03"/>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500"/>
                                        <p:tgtEl>
                                          <p:spTgt spid="7">
                                            <p:bg/>
                                          </p:spTgt>
                                        </p:tgtEl>
                                      </p:cBhvr>
                                    </p:animEffect>
                                    <p:anim calcmode="lin" valueType="num">
                                      <p:cBhvr>
                                        <p:cTn id="28" dur="500" fill="hold"/>
                                        <p:tgtEl>
                                          <p:spTgt spid="7">
                                            <p:bg/>
                                          </p:spTgt>
                                        </p:tgtEl>
                                        <p:attrNameLst>
                                          <p:attrName>ppt_x</p:attrName>
                                        </p:attrNameLst>
                                      </p:cBhvr>
                                      <p:tavLst>
                                        <p:tav tm="0">
                                          <p:val>
                                            <p:strVal val="#ppt_x"/>
                                          </p:val>
                                        </p:tav>
                                        <p:tav tm="100000">
                                          <p:val>
                                            <p:strVal val="#ppt_x"/>
                                          </p:val>
                                        </p:tav>
                                      </p:tavLst>
                                    </p:anim>
                                    <p:anim calcmode="lin" valueType="num">
                                      <p:cBhvr>
                                        <p:cTn id="29" dur="450" decel="100000" fill="hold"/>
                                        <p:tgtEl>
                                          <p:spTgt spid="7">
                                            <p:bg/>
                                          </p:spTgt>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7">
                                            <p:bg/>
                                          </p:spTgt>
                                        </p:tgtEl>
                                        <p:attrNameLst>
                                          <p:attrName>ppt_y</p:attrName>
                                        </p:attrNameLst>
                                      </p:cBhvr>
                                      <p:tavLst>
                                        <p:tav tm="0">
                                          <p:val>
                                            <p:strVal val="#ppt_y-.03"/>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animBg="1"/>
      <p:bldP spid="7" grpId="0" uiExpand="1" build="p" bldLvl="5"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8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551498" y="685324"/>
            <a:ext cx="7886700" cy="994172"/>
          </a:xfrm>
        </p:spPr>
        <p:txBody>
          <a:bodyPr/>
          <a:lstStyle/>
          <a:p>
            <a:r>
              <a:rPr lang="en-US" dirty="0">
                <a:latin typeface="Arial Black" panose="020B0A04020102020204" pitchFamily="34" charset="0"/>
              </a:rPr>
              <a:t>Fellowship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679497"/>
            <a:ext cx="7886700" cy="3810476"/>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Koinonia – association, sharing, participation, communication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Worship (Doctrine, Lord Supper, prayer) – Acts 2:42</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Ministering needy saints – II Cor 8:4</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Lord’s Supper I Cor 10</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Evangelism – Phil 1:5; Gal 2:9</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0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Segoe Print" panose="02000600000000000000" pitchFamily="2" charset="0"/>
              </a:rPr>
              <a:t>Social Gospel based on Feelings </a:t>
            </a:r>
          </a:p>
        </p:txBody>
      </p:sp>
      <p:sp>
        <p:nvSpPr>
          <p:cNvPr id="3" name="Content Placeholder 2"/>
          <p:cNvSpPr>
            <a:spLocks noGrp="1"/>
          </p:cNvSpPr>
          <p:nvPr>
            <p:ph idx="1"/>
          </p:nvPr>
        </p:nvSpPr>
        <p:spPr/>
        <p:txBody>
          <a:bodyPr/>
          <a:lstStyle/>
          <a:p>
            <a:pPr marL="0" indent="0">
              <a:buNone/>
            </a:pPr>
            <a:r>
              <a:rPr lang="en-US" dirty="0"/>
              <a:t>The evidence that we have faith is based on feelings of emotion.</a:t>
            </a:r>
          </a:p>
          <a:p>
            <a:pPr marL="0" indent="0">
              <a:buNone/>
            </a:pPr>
            <a:r>
              <a:rPr lang="en-US" dirty="0"/>
              <a:t>We are edified because we feel good</a:t>
            </a:r>
          </a:p>
          <a:p>
            <a:pPr marL="0" indent="0">
              <a:buNone/>
            </a:pPr>
            <a:r>
              <a:rPr lang="en-US" dirty="0"/>
              <a:t>We are growing to be a stronger Christian because we feel closer to God </a:t>
            </a:r>
          </a:p>
        </p:txBody>
      </p:sp>
    </p:spTree>
    <p:extLst>
      <p:ext uri="{BB962C8B-B14F-4D97-AF65-F5344CB8AC3E}">
        <p14:creationId xmlns:p14="http://schemas.microsoft.com/office/powerpoint/2010/main" val="26462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Segoe Print" panose="02000600000000000000" pitchFamily="2" charset="0"/>
              </a:rPr>
              <a:t>Feelings Are Result of our Spiritual Growth </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indent="0">
              <a:buNone/>
            </a:pPr>
            <a:r>
              <a:rPr lang="en-US" dirty="0"/>
              <a:t>Feelings are based on knowledge</a:t>
            </a:r>
          </a:p>
          <a:p>
            <a:pPr lvl="1"/>
            <a:r>
              <a:rPr lang="en-US" dirty="0"/>
              <a:t>	</a:t>
            </a:r>
            <a:r>
              <a:rPr lang="en-US" sz="2400" dirty="0"/>
              <a:t>Luke 10:20</a:t>
            </a:r>
            <a:r>
              <a:rPr lang="en-US" dirty="0"/>
              <a:t> </a:t>
            </a:r>
            <a:r>
              <a:rPr lang="en-US" sz="2200" i="1" dirty="0"/>
              <a:t>rejoice that your names are written in heaven</a:t>
            </a:r>
          </a:p>
          <a:p>
            <a:pPr lvl="1"/>
            <a:r>
              <a:rPr lang="en-US" sz="2800" dirty="0"/>
              <a:t> </a:t>
            </a:r>
            <a:r>
              <a:rPr lang="en-US" sz="2400" dirty="0"/>
              <a:t>Job 19:25,26 </a:t>
            </a:r>
            <a:r>
              <a:rPr lang="en-US" sz="2200" i="1" dirty="0"/>
              <a:t>For I know that my redeemer </a:t>
            </a:r>
            <a:r>
              <a:rPr lang="en-US" sz="2200" i="1" dirty="0" err="1"/>
              <a:t>liveth</a:t>
            </a:r>
            <a:r>
              <a:rPr lang="en-US" sz="2200" i="1" dirty="0"/>
              <a:t>, and that he shall stand at the latter day upon the earth, And though after my skin worms destroy this body, yet in my flesh shall I see God</a:t>
            </a:r>
          </a:p>
          <a:p>
            <a:pPr marL="0" indent="0">
              <a:buNone/>
            </a:pPr>
            <a:r>
              <a:rPr lang="en-US" dirty="0"/>
              <a:t>We feel good because we have been edified </a:t>
            </a:r>
          </a:p>
          <a:p>
            <a:pPr lvl="1"/>
            <a:r>
              <a:rPr lang="en-US" dirty="0"/>
              <a:t> </a:t>
            </a:r>
            <a:r>
              <a:rPr lang="en-US" sz="2400" dirty="0"/>
              <a:t>I Pet 1:4-6 </a:t>
            </a:r>
            <a:r>
              <a:rPr lang="en-US" sz="2200" i="1" dirty="0"/>
              <a:t>kept by the power of God through faith unto salvation… wherein ye greatly rejoice</a:t>
            </a:r>
          </a:p>
          <a:p>
            <a:pPr marL="0" indent="0">
              <a:buNone/>
            </a:pPr>
            <a:r>
              <a:rPr lang="en-US" dirty="0"/>
              <a:t>We feel good because we are growing to be a stronger Christian </a:t>
            </a:r>
          </a:p>
          <a:p>
            <a:pPr lvl="1"/>
            <a:r>
              <a:rPr lang="en-US" sz="2600" dirty="0"/>
              <a:t>II Pet 3:18 </a:t>
            </a:r>
            <a:r>
              <a:rPr lang="en-US" sz="2400" i="1" dirty="0"/>
              <a:t>Grow in the grace and knowledge of our Lord and Savior Jesus Christ</a:t>
            </a:r>
          </a:p>
        </p:txBody>
      </p:sp>
    </p:spTree>
    <p:extLst>
      <p:ext uri="{BB962C8B-B14F-4D97-AF65-F5344CB8AC3E}">
        <p14:creationId xmlns:p14="http://schemas.microsoft.com/office/powerpoint/2010/main" val="7039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anose="02000600000000000000" pitchFamily="2" charset="0"/>
              </a:rPr>
              <a:t>Dangers Among Us</a:t>
            </a:r>
          </a:p>
        </p:txBody>
      </p:sp>
      <p:sp>
        <p:nvSpPr>
          <p:cNvPr id="3" name="Content Placeholder 2"/>
          <p:cNvSpPr>
            <a:spLocks noGrp="1"/>
          </p:cNvSpPr>
          <p:nvPr>
            <p:ph idx="1"/>
          </p:nvPr>
        </p:nvSpPr>
        <p:spPr/>
        <p:txBody>
          <a:bodyPr>
            <a:normAutofit/>
          </a:bodyPr>
          <a:lstStyle/>
          <a:p>
            <a:r>
              <a:rPr lang="en-US" dirty="0"/>
              <a:t>Forget How Apostasy Works (</a:t>
            </a:r>
            <a:r>
              <a:rPr lang="en-US" dirty="0" err="1"/>
              <a:t>Heb</a:t>
            </a:r>
            <a:r>
              <a:rPr lang="en-US" dirty="0"/>
              <a:t> 2:1-3)</a:t>
            </a:r>
          </a:p>
          <a:p>
            <a:pPr marL="0" indent="0">
              <a:buNone/>
            </a:pPr>
            <a:endParaRPr lang="en-US" dirty="0"/>
          </a:p>
          <a:p>
            <a:r>
              <a:rPr lang="en-US" dirty="0"/>
              <a:t>Forget The Issues That Divided the Church</a:t>
            </a:r>
          </a:p>
          <a:p>
            <a:pPr marL="0" indent="0">
              <a:buNone/>
            </a:pPr>
            <a:endParaRPr lang="en-US" dirty="0"/>
          </a:p>
          <a:p>
            <a:r>
              <a:rPr lang="en-US" dirty="0"/>
              <a:t>Fail To Distinguish- Individual &amp; Church</a:t>
            </a:r>
          </a:p>
          <a:p>
            <a:pPr marL="0" indent="0">
              <a:buNone/>
            </a:pPr>
            <a:endParaRPr lang="en-US" dirty="0"/>
          </a:p>
          <a:p>
            <a:r>
              <a:rPr lang="en-US" dirty="0"/>
              <a:t>Focus on Social Is More Important</a:t>
            </a:r>
          </a:p>
          <a:p>
            <a:pPr marL="0" indent="0">
              <a:buNone/>
            </a:pPr>
            <a:endParaRPr lang="en-US" dirty="0"/>
          </a:p>
          <a:p>
            <a:endParaRPr lang="en-US" dirty="0"/>
          </a:p>
        </p:txBody>
      </p:sp>
    </p:spTree>
    <p:extLst>
      <p:ext uri="{BB962C8B-B14F-4D97-AF65-F5344CB8AC3E}">
        <p14:creationId xmlns:p14="http://schemas.microsoft.com/office/powerpoint/2010/main" val="402235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08" t="5746" r="16617" b="26666"/>
          <a:stretch/>
        </p:blipFill>
        <p:spPr bwMode="auto">
          <a:xfrm>
            <a:off x="0" y="0"/>
            <a:ext cx="9144000" cy="687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2743200"/>
            <a:ext cx="5410200" cy="1569660"/>
          </a:xfrm>
          <a:prstGeom prst="rect">
            <a:avLst/>
          </a:prstGeom>
          <a:solidFill>
            <a:schemeClr val="accent1">
              <a:lumMod val="20000"/>
              <a:lumOff val="80000"/>
            </a:schemeClr>
          </a:solidFill>
          <a:ln>
            <a:solidFill>
              <a:srgbClr val="000000"/>
            </a:solidFill>
          </a:ln>
        </p:spPr>
        <p:txBody>
          <a:bodyPr wrap="square" rtlCol="0">
            <a:spAutoFit/>
          </a:bodyPr>
          <a:lstStyle/>
          <a:p>
            <a:pPr marL="285750" indent="-285750">
              <a:buFont typeface="Arial" panose="020B0604020202020204" pitchFamily="34" charset="0"/>
              <a:buChar char="•"/>
            </a:pPr>
            <a:r>
              <a:rPr lang="en-US" sz="2400" dirty="0"/>
              <a:t>Youth Group – Youth Activity Center</a:t>
            </a:r>
          </a:p>
          <a:p>
            <a:pPr marL="285750" indent="-285750">
              <a:buFont typeface="Arial" panose="020B0604020202020204" pitchFamily="34" charset="0"/>
              <a:buChar char="•"/>
            </a:pPr>
            <a:r>
              <a:rPr lang="en-US" sz="2400" dirty="0"/>
              <a:t>Helping Hands Clothing Room</a:t>
            </a:r>
          </a:p>
          <a:p>
            <a:pPr marL="285750" indent="-285750">
              <a:buFont typeface="Arial" panose="020B0604020202020204" pitchFamily="34" charset="0"/>
              <a:buChar char="•"/>
            </a:pPr>
            <a:r>
              <a:rPr lang="en-US" sz="2400" dirty="0"/>
              <a:t>School Supplies</a:t>
            </a:r>
          </a:p>
          <a:p>
            <a:pPr marL="285750" indent="-285750">
              <a:buFont typeface="Arial" panose="020B0604020202020204" pitchFamily="34" charset="0"/>
              <a:buChar char="•"/>
            </a:pPr>
            <a:r>
              <a:rPr lang="en-US" sz="2400" dirty="0"/>
              <a:t>Mother’s Day Out</a:t>
            </a:r>
          </a:p>
        </p:txBody>
      </p:sp>
    </p:spTree>
    <p:extLst>
      <p:ext uri="{BB962C8B-B14F-4D97-AF65-F5344CB8AC3E}">
        <p14:creationId xmlns:p14="http://schemas.microsoft.com/office/powerpoint/2010/main" val="18153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43" t="5042" r="19441" b="48341"/>
          <a:stretch/>
        </p:blipFill>
        <p:spPr bwMode="auto">
          <a:xfrm>
            <a:off x="0" y="0"/>
            <a:ext cx="914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720" t="5757" r="19132" b="85238"/>
          <a:stretch/>
        </p:blipFill>
        <p:spPr bwMode="auto">
          <a:xfrm>
            <a:off x="0" y="3048001"/>
            <a:ext cx="9144000" cy="63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731" t="13134" r="34552" b="78187"/>
          <a:stretch/>
        </p:blipFill>
        <p:spPr bwMode="auto">
          <a:xfrm>
            <a:off x="0" y="3712192"/>
            <a:ext cx="9144000" cy="89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8433" t="7512" r="30224" b="84013"/>
          <a:stretch/>
        </p:blipFill>
        <p:spPr bwMode="auto">
          <a:xfrm>
            <a:off x="0" y="4604983"/>
            <a:ext cx="9144000" cy="79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8881" t="38071" r="36269" b="53704"/>
          <a:stretch/>
        </p:blipFill>
        <p:spPr bwMode="auto">
          <a:xfrm>
            <a:off x="-15922" y="5404513"/>
            <a:ext cx="9144000" cy="84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589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5789" r="20373" b="13151"/>
          <a:stretch/>
        </p:blipFill>
        <p:spPr bwMode="auto">
          <a:xfrm>
            <a:off x="28433" y="-37531"/>
            <a:ext cx="9115567" cy="697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031" t="10165" r="16866" b="14346"/>
          <a:stretch/>
        </p:blipFill>
        <p:spPr bwMode="auto">
          <a:xfrm>
            <a:off x="46631" y="1143000"/>
            <a:ext cx="9097370" cy="579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9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0DE154-4BA5-4370-A2F1-89F35B403F8D}"/>
              </a:ext>
            </a:extLst>
          </p:cNvPr>
          <p:cNvSpPr txBox="1">
            <a:spLocks noChangeArrowheads="1"/>
          </p:cNvSpPr>
          <p:nvPr/>
        </p:nvSpPr>
        <p:spPr bwMode="auto">
          <a:xfrm>
            <a:off x="685800" y="17526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396875">
              <a:defRPr sz="2400">
                <a:solidFill>
                  <a:schemeClr val="tx1"/>
                </a:solidFill>
                <a:latin typeface="Times New Roman" panose="02020603050405020304" pitchFamily="18" charset="0"/>
              </a:defRPr>
            </a:lvl1pPr>
            <a:lvl2pPr marL="742950" indent="-285750" defTabSz="396875">
              <a:defRPr sz="2400">
                <a:solidFill>
                  <a:schemeClr val="tx1"/>
                </a:solidFill>
                <a:latin typeface="Times New Roman" panose="02020603050405020304" pitchFamily="18" charset="0"/>
              </a:defRPr>
            </a:lvl2pPr>
            <a:lvl3pPr marL="1143000" indent="-228600" defTabSz="396875">
              <a:defRPr sz="2400">
                <a:solidFill>
                  <a:schemeClr val="tx1"/>
                </a:solidFill>
                <a:latin typeface="Times New Roman" panose="02020603050405020304" pitchFamily="18" charset="0"/>
              </a:defRPr>
            </a:lvl3pPr>
            <a:lvl4pPr marL="1600200" indent="-228600" defTabSz="396875">
              <a:defRPr sz="2400">
                <a:solidFill>
                  <a:schemeClr val="tx1"/>
                </a:solidFill>
                <a:latin typeface="Times New Roman" panose="02020603050405020304" pitchFamily="18" charset="0"/>
              </a:defRPr>
            </a:lvl4pPr>
            <a:lvl5pPr marL="2057400" indent="-228600" defTabSz="396875">
              <a:defRPr sz="2400">
                <a:solidFill>
                  <a:schemeClr val="tx1"/>
                </a:solidFill>
                <a:latin typeface="Times New Roman" panose="02020603050405020304" pitchFamily="18" charset="0"/>
              </a:defRPr>
            </a:lvl5pPr>
            <a:lvl6pPr marL="2514600" indent="-228600" defTabSz="3968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3968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3968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396875"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lphaUcPeriod"/>
            </a:pPr>
            <a:r>
              <a:rPr lang="en-US" altLang="en-US">
                <a:latin typeface="Arial Unicode MS"/>
              </a:rPr>
              <a:t>Personal / private Matters – Spread through the church (Matt. 18:15-17)</a:t>
            </a:r>
          </a:p>
          <a:p>
            <a:pPr>
              <a:buFontTx/>
              <a:buAutoNum type="alphaUcPeriod"/>
            </a:pPr>
            <a:r>
              <a:rPr lang="en-US" altLang="en-US">
                <a:latin typeface="Arial Unicode MS"/>
              </a:rPr>
              <a:t> Expect church relieve individual responsibility (1 Tim. 5:16)</a:t>
            </a:r>
          </a:p>
          <a:p>
            <a:pPr>
              <a:buFontTx/>
              <a:buAutoNum type="alphaUcPeriod"/>
            </a:pPr>
            <a:r>
              <a:rPr lang="en-US" altLang="en-US">
                <a:latin typeface="Arial Unicode MS"/>
              </a:rPr>
              <a:t> “Church can do what individual can do” (cf. Jas. 1:27; Gal. 6:10)</a:t>
            </a:r>
          </a:p>
          <a:p>
            <a:pPr>
              <a:buFontTx/>
              <a:buAutoNum type="alphaUcPeriod"/>
            </a:pPr>
            <a:r>
              <a:rPr lang="en-US" altLang="en-US">
                <a:latin typeface="Arial Unicode MS"/>
              </a:rPr>
              <a:t> Social gospel (1 Cor. 11:22,34)</a:t>
            </a:r>
          </a:p>
          <a:p>
            <a:pPr>
              <a:buFontTx/>
              <a:buAutoNum type="alphaUcPeriod"/>
            </a:pPr>
            <a:r>
              <a:rPr lang="en-US" altLang="en-US">
                <a:latin typeface="Arial Unicode MS"/>
              </a:rPr>
              <a:t> Calling individual matters – “church function”</a:t>
            </a:r>
          </a:p>
          <a:p>
            <a:pPr>
              <a:buFontTx/>
              <a:buAutoNum type="alphaUcPeriod"/>
            </a:pPr>
            <a:r>
              <a:rPr lang="en-US" altLang="en-US">
                <a:latin typeface="Arial Unicode MS"/>
              </a:rPr>
              <a:t> Treating individual functions – as essential</a:t>
            </a:r>
          </a:p>
          <a:p>
            <a:pPr>
              <a:buFontTx/>
              <a:buAutoNum type="alphaUcPeriod"/>
            </a:pPr>
            <a:r>
              <a:rPr lang="en-US" altLang="en-US">
                <a:latin typeface="Arial Unicode MS"/>
              </a:rPr>
              <a:t> Speak of social matters – as spiritual (“Fellowship”)</a:t>
            </a:r>
          </a:p>
        </p:txBody>
      </p:sp>
      <p:sp>
        <p:nvSpPr>
          <p:cNvPr id="34819" name="Title 1">
            <a:extLst>
              <a:ext uri="{FF2B5EF4-FFF2-40B4-BE49-F238E27FC236}">
                <a16:creationId xmlns:a16="http://schemas.microsoft.com/office/drawing/2014/main" id="{D4B06822-0E78-E0B4-E205-9A990CA0DEE4}"/>
              </a:ext>
            </a:extLst>
          </p:cNvPr>
          <p:cNvSpPr txBox="1">
            <a:spLocks noChangeArrowheads="1"/>
          </p:cNvSpPr>
          <p:nvPr/>
        </p:nvSpPr>
        <p:spPr bwMode="auto">
          <a:xfrm>
            <a:off x="628650" y="449263"/>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Arial Black" panose="020B0A04020102020204" pitchFamily="34" charset="0"/>
              </a:rPr>
              <a:t>Blurring The Lines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nie\AppData\Local\Microsoft\Windows\Temporary Internet Files\Content.IE5\JB70UQ8C\kirkland_bowman_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0"/>
            <a:ext cx="545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953000" y="3124200"/>
            <a:ext cx="24384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9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anose="02000600000000000000" pitchFamily="2" charset="0"/>
              </a:rPr>
              <a:t>Dangers Among Us</a:t>
            </a:r>
          </a:p>
        </p:txBody>
      </p:sp>
      <p:sp>
        <p:nvSpPr>
          <p:cNvPr id="3" name="Content Placeholder 2"/>
          <p:cNvSpPr>
            <a:spLocks noGrp="1"/>
          </p:cNvSpPr>
          <p:nvPr>
            <p:ph idx="1"/>
          </p:nvPr>
        </p:nvSpPr>
        <p:spPr/>
        <p:txBody>
          <a:bodyPr>
            <a:normAutofit fontScale="77500" lnSpcReduction="20000"/>
          </a:bodyPr>
          <a:lstStyle/>
          <a:p>
            <a:r>
              <a:rPr lang="en-US" dirty="0"/>
              <a:t>Forget How Apostasy Works (</a:t>
            </a:r>
            <a:r>
              <a:rPr lang="en-US" dirty="0" err="1"/>
              <a:t>Heb</a:t>
            </a:r>
            <a:r>
              <a:rPr lang="en-US" dirty="0"/>
              <a:t> 2:1-3)</a:t>
            </a:r>
          </a:p>
          <a:p>
            <a:pPr marL="0" indent="0">
              <a:buNone/>
            </a:pPr>
            <a:endParaRPr lang="en-US" dirty="0"/>
          </a:p>
          <a:p>
            <a:r>
              <a:rPr lang="en-US" dirty="0"/>
              <a:t>Forget The Issues That Divided the Church</a:t>
            </a:r>
          </a:p>
          <a:p>
            <a:pPr marL="0" indent="0">
              <a:buNone/>
            </a:pPr>
            <a:endParaRPr lang="en-US" dirty="0"/>
          </a:p>
          <a:p>
            <a:r>
              <a:rPr lang="en-US" dirty="0"/>
              <a:t>Fail To Distinguish- Individual &amp; Church</a:t>
            </a:r>
          </a:p>
          <a:p>
            <a:pPr marL="0" indent="0">
              <a:buNone/>
            </a:pPr>
            <a:endParaRPr lang="en-US" dirty="0"/>
          </a:p>
          <a:p>
            <a:r>
              <a:rPr lang="en-US" dirty="0"/>
              <a:t>Focus on Social Is More Important</a:t>
            </a:r>
          </a:p>
          <a:p>
            <a:pPr marL="0" indent="0">
              <a:buNone/>
            </a:pPr>
            <a:endParaRPr lang="en-US" dirty="0"/>
          </a:p>
          <a:p>
            <a:r>
              <a:rPr lang="en-US" dirty="0"/>
              <a:t>Argue That Social Builds Faith</a:t>
            </a:r>
          </a:p>
          <a:p>
            <a:pPr marL="0" indent="0">
              <a:buNone/>
            </a:pPr>
            <a:endParaRPr lang="en-US" dirty="0"/>
          </a:p>
          <a:p>
            <a:r>
              <a:rPr lang="en-US" dirty="0"/>
              <a:t>Overreaction In Either Direction</a:t>
            </a:r>
          </a:p>
          <a:p>
            <a:endParaRPr lang="en-US" dirty="0"/>
          </a:p>
        </p:txBody>
      </p:sp>
    </p:spTree>
    <p:extLst>
      <p:ext uri="{BB962C8B-B14F-4D97-AF65-F5344CB8AC3E}">
        <p14:creationId xmlns:p14="http://schemas.microsoft.com/office/powerpoint/2010/main" val="21505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itchFamily="2" charset="0"/>
              </a:rPr>
              <a:t>Lessons Today</a:t>
            </a:r>
            <a:endParaRPr lang="en-US" dirty="0"/>
          </a:p>
        </p:txBody>
      </p:sp>
      <p:sp>
        <p:nvSpPr>
          <p:cNvPr id="3" name="Content Placeholder 2"/>
          <p:cNvSpPr>
            <a:spLocks noGrp="1"/>
          </p:cNvSpPr>
          <p:nvPr>
            <p:ph idx="1"/>
          </p:nvPr>
        </p:nvSpPr>
        <p:spPr/>
        <p:txBody>
          <a:bodyPr>
            <a:normAutofit/>
          </a:bodyPr>
          <a:lstStyle/>
          <a:p>
            <a:r>
              <a:rPr lang="en-US" dirty="0"/>
              <a:t>Beware and be steadfast (II Pet 3:17)</a:t>
            </a:r>
          </a:p>
          <a:p>
            <a:pPr marL="0" indent="0">
              <a:buNone/>
            </a:pPr>
            <a:endParaRPr lang="en-US" dirty="0"/>
          </a:p>
          <a:p>
            <a:r>
              <a:rPr lang="en-US" dirty="0"/>
              <a:t>Grow in the Grace and Knowledge of Christ (II Pet 3:18)</a:t>
            </a:r>
          </a:p>
          <a:p>
            <a:pPr marL="0" indent="0">
              <a:buNone/>
            </a:pPr>
            <a:endParaRPr lang="en-US" dirty="0"/>
          </a:p>
          <a:p>
            <a:r>
              <a:rPr lang="en-US" dirty="0"/>
              <a:t>Remember the old paths (</a:t>
            </a:r>
            <a:r>
              <a:rPr lang="en-US" dirty="0" err="1"/>
              <a:t>Jer</a:t>
            </a:r>
            <a:r>
              <a:rPr lang="en-US" dirty="0"/>
              <a:t> 6:16)</a:t>
            </a:r>
          </a:p>
        </p:txBody>
      </p:sp>
    </p:spTree>
    <p:extLst>
      <p:ext uri="{BB962C8B-B14F-4D97-AF65-F5344CB8AC3E}">
        <p14:creationId xmlns:p14="http://schemas.microsoft.com/office/powerpoint/2010/main" val="38747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DF35-3C00-D16F-3841-4110E44348EA}"/>
              </a:ext>
            </a:extLst>
          </p:cNvPr>
          <p:cNvSpPr>
            <a:spLocks noGrp="1"/>
          </p:cNvSpPr>
          <p:nvPr>
            <p:ph type="ctrTitle"/>
          </p:nvPr>
        </p:nvSpPr>
        <p:spPr/>
        <p:txBody>
          <a:bodyPr/>
          <a:lstStyle/>
          <a:p>
            <a:r>
              <a:rPr lang="en-US" dirty="0"/>
              <a:t>The Institutional Question</a:t>
            </a:r>
          </a:p>
        </p:txBody>
      </p:sp>
    </p:spTree>
    <p:extLst>
      <p:ext uri="{BB962C8B-B14F-4D97-AF65-F5344CB8AC3E}">
        <p14:creationId xmlns:p14="http://schemas.microsoft.com/office/powerpoint/2010/main" val="45944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07C0-CFCD-B1DE-B882-29C438FB2D6A}"/>
              </a:ext>
            </a:extLst>
          </p:cNvPr>
          <p:cNvSpPr>
            <a:spLocks noGrp="1"/>
          </p:cNvSpPr>
          <p:nvPr>
            <p:ph type="title"/>
          </p:nvPr>
        </p:nvSpPr>
        <p:spPr>
          <a:xfrm>
            <a:off x="457200" y="274638"/>
            <a:ext cx="8229600" cy="715962"/>
          </a:xfrm>
        </p:spPr>
        <p:txBody>
          <a:bodyPr>
            <a:normAutofit fontScale="90000"/>
          </a:bodyPr>
          <a:lstStyle/>
          <a:p>
            <a:r>
              <a:rPr lang="en-US" dirty="0"/>
              <a:t>Early Church Issues &amp; Problems</a:t>
            </a:r>
          </a:p>
        </p:txBody>
      </p:sp>
      <p:sp>
        <p:nvSpPr>
          <p:cNvPr id="3" name="Content Placeholder 2">
            <a:extLst>
              <a:ext uri="{FF2B5EF4-FFF2-40B4-BE49-F238E27FC236}">
                <a16:creationId xmlns:a16="http://schemas.microsoft.com/office/drawing/2014/main" id="{2E77B23B-74F3-0940-971F-8AA3E3AD4976}"/>
              </a:ext>
            </a:extLst>
          </p:cNvPr>
          <p:cNvSpPr>
            <a:spLocks noGrp="1"/>
          </p:cNvSpPr>
          <p:nvPr>
            <p:ph idx="1"/>
          </p:nvPr>
        </p:nvSpPr>
        <p:spPr>
          <a:xfrm>
            <a:off x="457200" y="1523999"/>
            <a:ext cx="8229600" cy="5334001"/>
          </a:xfrm>
        </p:spPr>
        <p:txBody>
          <a:bodyPr>
            <a:normAutofit lnSpcReduction="10000"/>
          </a:bodyPr>
          <a:lstStyle/>
          <a:p>
            <a:r>
              <a:rPr lang="en-US" dirty="0"/>
              <a:t>Is circumcision essential to salvation (Acts 15)?</a:t>
            </a:r>
          </a:p>
          <a:p>
            <a:pPr marL="0" indent="0">
              <a:buNone/>
            </a:pPr>
            <a:endParaRPr lang="en-US" dirty="0"/>
          </a:p>
          <a:p>
            <a:r>
              <a:rPr lang="en-US" dirty="0"/>
              <a:t> From among “yourselves” – perverse things (Acts 20:30)</a:t>
            </a:r>
          </a:p>
          <a:p>
            <a:pPr marL="0" indent="0">
              <a:buNone/>
            </a:pPr>
            <a:endParaRPr lang="en-US" dirty="0"/>
          </a:p>
          <a:p>
            <a:r>
              <a:rPr lang="en-US" dirty="0"/>
              <a:t> Doctrine of no resurrection (1 Cor. 15:12)</a:t>
            </a:r>
          </a:p>
          <a:p>
            <a:r>
              <a:rPr lang="en-US" dirty="0"/>
              <a:t> Some will depart giving heed to error (1 Tim. 4:1-3)</a:t>
            </a:r>
          </a:p>
          <a:p>
            <a:pPr marL="0" indent="0">
              <a:buNone/>
            </a:pPr>
            <a:endParaRPr lang="en-US" dirty="0"/>
          </a:p>
          <a:p>
            <a:r>
              <a:rPr lang="en-US" dirty="0"/>
              <a:t>Judaism (Hebrews, etc.)</a:t>
            </a:r>
          </a:p>
          <a:p>
            <a:pPr marL="0" indent="0">
              <a:buNone/>
            </a:pPr>
            <a:endParaRPr lang="en-US" sz="3600" dirty="0"/>
          </a:p>
        </p:txBody>
      </p:sp>
    </p:spTree>
    <p:extLst>
      <p:ext uri="{BB962C8B-B14F-4D97-AF65-F5344CB8AC3E}">
        <p14:creationId xmlns:p14="http://schemas.microsoft.com/office/powerpoint/2010/main" val="7931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alibri" panose="020F0502020204030204" pitchFamily="34" charset="0"/>
                <a:cs typeface="Calibri" panose="020F0502020204030204" pitchFamily="34" charset="0"/>
              </a:rPr>
              <a:t>History of Institutional Support</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1800’s Restoration Movement:</a:t>
            </a:r>
          </a:p>
          <a:p>
            <a:r>
              <a:rPr lang="en-US" dirty="0"/>
              <a:t>Pointing men back to the Bible: “Where the Bible speaks, we speak; where it is silent, we are silent.”</a:t>
            </a:r>
          </a:p>
          <a:p>
            <a:endParaRPr lang="en-US" dirty="0"/>
          </a:p>
          <a:p>
            <a:r>
              <a:rPr lang="en-US" dirty="0"/>
              <a:t>Called for men to lay aside opinions and unite upon the Scriptures</a:t>
            </a:r>
          </a:p>
          <a:p>
            <a:endParaRPr lang="en-US" dirty="0"/>
          </a:p>
          <a:p>
            <a:r>
              <a:rPr lang="en-US" dirty="0"/>
              <a:t>Soon two different mindsets developed:</a:t>
            </a:r>
          </a:p>
          <a:p>
            <a:pPr lvl="1"/>
            <a:r>
              <a:rPr lang="en-US" dirty="0"/>
              <a:t>Church can do only what is positively authorized</a:t>
            </a:r>
          </a:p>
          <a:p>
            <a:pPr lvl="1"/>
            <a:r>
              <a:rPr lang="en-US" dirty="0"/>
              <a:t>Church can do anything not specifically forbidden</a:t>
            </a:r>
          </a:p>
          <a:p>
            <a:pPr marL="0" indent="0">
              <a:buNone/>
            </a:pPr>
            <a:endParaRPr lang="en-US" dirty="0"/>
          </a:p>
        </p:txBody>
      </p:sp>
    </p:spTree>
    <p:extLst>
      <p:ext uri="{BB962C8B-B14F-4D97-AF65-F5344CB8AC3E}">
        <p14:creationId xmlns:p14="http://schemas.microsoft.com/office/powerpoint/2010/main" val="160499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alibri" panose="020F0502020204030204" pitchFamily="34" charset="0"/>
                <a:cs typeface="Calibri" panose="020F0502020204030204" pitchFamily="34" charset="0"/>
              </a:rPr>
              <a:t>History of Institutional Support</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t>1800’s Restoration Movement</a:t>
            </a:r>
          </a:p>
          <a:p>
            <a:r>
              <a:rPr lang="en-US" dirty="0"/>
              <a:t> 1850’s Missionary Society</a:t>
            </a:r>
          </a:p>
          <a:p>
            <a:r>
              <a:rPr lang="en-US" dirty="0"/>
              <a:t>1860 Instrumental Music</a:t>
            </a:r>
          </a:p>
          <a:p>
            <a:r>
              <a:rPr lang="en-US" dirty="0"/>
              <a:t>1906 Disciples of Christ / Christian Church</a:t>
            </a:r>
          </a:p>
          <a:p>
            <a:r>
              <a:rPr lang="en-US" dirty="0"/>
              <a:t>1950 Institutionalism</a:t>
            </a:r>
          </a:p>
          <a:p>
            <a:pPr marL="0" indent="0">
              <a:buNone/>
            </a:pPr>
            <a:endParaRPr lang="en-US" dirty="0"/>
          </a:p>
        </p:txBody>
      </p:sp>
    </p:spTree>
    <p:extLst>
      <p:ext uri="{BB962C8B-B14F-4D97-AF65-F5344CB8AC3E}">
        <p14:creationId xmlns:p14="http://schemas.microsoft.com/office/powerpoint/2010/main" val="18338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628B-A51B-42EA-A030-716C0DC9812E}"/>
              </a:ext>
            </a:extLst>
          </p:cNvPr>
          <p:cNvSpPr>
            <a:spLocks noGrp="1"/>
          </p:cNvSpPr>
          <p:nvPr>
            <p:ph type="title"/>
          </p:nvPr>
        </p:nvSpPr>
        <p:spPr>
          <a:xfrm>
            <a:off x="381000" y="373856"/>
            <a:ext cx="7886700" cy="994172"/>
          </a:xfrm>
        </p:spPr>
        <p:txBody>
          <a:bodyPr/>
          <a:lstStyle/>
          <a:p>
            <a:r>
              <a:rPr lang="en-US" dirty="0">
                <a:latin typeface="Calibri" panose="020F0502020204030204" pitchFamily="34" charset="0"/>
                <a:cs typeface="Calibri" panose="020F0502020204030204" pitchFamily="34" charset="0"/>
              </a:rPr>
              <a:t>Institutionalism</a:t>
            </a:r>
          </a:p>
        </p:txBody>
      </p:sp>
      <p:sp>
        <p:nvSpPr>
          <p:cNvPr id="3" name="Content Placeholder 2">
            <a:extLst>
              <a:ext uri="{FF2B5EF4-FFF2-40B4-BE49-F238E27FC236}">
                <a16:creationId xmlns:a16="http://schemas.microsoft.com/office/drawing/2014/main" id="{6A4217C1-47AF-4B1C-AB9E-830D219848DE}"/>
              </a:ext>
            </a:extLst>
          </p:cNvPr>
          <p:cNvSpPr>
            <a:spLocks noGrp="1"/>
          </p:cNvSpPr>
          <p:nvPr>
            <p:ph idx="1"/>
          </p:nvPr>
        </p:nvSpPr>
        <p:spPr>
          <a:xfrm>
            <a:off x="628650" y="1436090"/>
            <a:ext cx="7886700" cy="4053882"/>
          </a:xfrm>
        </p:spPr>
        <p:txBody>
          <a:bodyPr>
            <a:normAutofit/>
          </a:bodyPr>
          <a:lstStyle/>
          <a:p>
            <a:pPr lvl="1"/>
            <a:r>
              <a:rPr lang="en-US" sz="2100" dirty="0"/>
              <a:t>Sponsoring Church for evangelism efforts (missionary societies)</a:t>
            </a:r>
          </a:p>
          <a:p>
            <a:pPr lvl="1"/>
            <a:endParaRPr lang="en-US" sz="2100" dirty="0"/>
          </a:p>
          <a:p>
            <a:pPr lvl="1"/>
            <a:r>
              <a:rPr lang="en-US" sz="2100" dirty="0"/>
              <a:t>Institutions to fulfill social outreach</a:t>
            </a:r>
          </a:p>
          <a:p>
            <a:pPr lvl="1"/>
            <a:endParaRPr lang="en-US" sz="2100" dirty="0"/>
          </a:p>
          <a:p>
            <a:pPr lvl="1"/>
            <a:r>
              <a:rPr lang="en-US" sz="2100" dirty="0"/>
              <a:t>Benevolent organizations, Orphan home, Bible colleges, nursing homes</a:t>
            </a:r>
          </a:p>
          <a:p>
            <a:pPr marL="342900" lvl="1" indent="0">
              <a:buNone/>
            </a:pPr>
            <a:endParaRPr lang="en-US" sz="2100" dirty="0"/>
          </a:p>
          <a:p>
            <a:pPr lvl="1"/>
            <a:r>
              <a:rPr lang="en-US" sz="2100" dirty="0"/>
              <a:t>Church assumes responsibility of individual Christians</a:t>
            </a:r>
          </a:p>
          <a:p>
            <a:endParaRPr lang="en-US" dirty="0"/>
          </a:p>
        </p:txBody>
      </p:sp>
    </p:spTree>
    <p:extLst>
      <p:ext uri="{BB962C8B-B14F-4D97-AF65-F5344CB8AC3E}">
        <p14:creationId xmlns:p14="http://schemas.microsoft.com/office/powerpoint/2010/main" val="14537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9DDF-FA75-E041-DCA2-1C7708714372}"/>
              </a:ext>
            </a:extLst>
          </p:cNvPr>
          <p:cNvSpPr>
            <a:spLocks noGrp="1"/>
          </p:cNvSpPr>
          <p:nvPr>
            <p:ph type="title"/>
          </p:nvPr>
        </p:nvSpPr>
        <p:spPr/>
        <p:txBody>
          <a:bodyPr/>
          <a:lstStyle/>
          <a:p>
            <a:r>
              <a:rPr lang="en-US" dirty="0"/>
              <a:t>WORK OF THE CHURCH</a:t>
            </a:r>
          </a:p>
        </p:txBody>
      </p:sp>
      <p:sp>
        <p:nvSpPr>
          <p:cNvPr id="3" name="Content Placeholder 2">
            <a:extLst>
              <a:ext uri="{FF2B5EF4-FFF2-40B4-BE49-F238E27FC236}">
                <a16:creationId xmlns:a16="http://schemas.microsoft.com/office/drawing/2014/main" id="{17ADECD1-8043-A0D1-3B38-BFFB7A9DD15B}"/>
              </a:ext>
            </a:extLst>
          </p:cNvPr>
          <p:cNvSpPr>
            <a:spLocks noGrp="1"/>
          </p:cNvSpPr>
          <p:nvPr>
            <p:ph idx="1"/>
          </p:nvPr>
        </p:nvSpPr>
        <p:spPr>
          <a:xfrm>
            <a:off x="457200" y="1417638"/>
            <a:ext cx="8229600" cy="4708525"/>
          </a:xfrm>
        </p:spPr>
        <p:txBody>
          <a:bodyPr>
            <a:normAutofit lnSpcReduction="1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Evangelism</a:t>
            </a:r>
            <a:r>
              <a:rPr kumimoji="0" lang="en-US" sz="2400" b="0" i="0" u="none" strike="noStrike" kern="1200" cap="none" spc="0" normalizeH="0" baseline="0" noProof="0" dirty="0">
                <a:ln>
                  <a:noFill/>
                </a:ln>
                <a:solidFill>
                  <a:prstClr val="black"/>
                </a:solidFill>
                <a:effectLst/>
                <a:uLnTx/>
                <a:uFillTx/>
                <a:ea typeface="+mn-ea"/>
                <a:cs typeface="+mn-cs"/>
              </a:rPr>
              <a:t> -  I Thes 1:3-8; Phil 1:3-5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Philippi – Phil 4:15-17</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Thessalonica – I Thes 1:3-8</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11:7-9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Edification</a:t>
            </a:r>
            <a:r>
              <a:rPr kumimoji="0" lang="en-US" sz="2400" b="0" i="0" u="none" strike="noStrike" kern="1200" cap="none" spc="0" normalizeH="0" baseline="0" noProof="0" dirty="0">
                <a:ln>
                  <a:noFill/>
                </a:ln>
                <a:solidFill>
                  <a:prstClr val="black"/>
                </a:solidFill>
                <a:effectLst/>
                <a:uLnTx/>
                <a:uFillTx/>
                <a:ea typeface="+mn-ea"/>
                <a:cs typeface="+mn-cs"/>
              </a:rPr>
              <a:t> – Eph 4:11-16, I Cor 12:14-27, Gal 6:1-2</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Worship – Eph 5:19, Col 3:16</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Teaching – Col 1:28; Rom 12:6-7,  Acts 11:22-23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Benevolence</a:t>
            </a:r>
            <a:r>
              <a:rPr kumimoji="0" lang="en-US" sz="2400" b="0" i="0" u="none" strike="noStrike" kern="1200" cap="none" spc="0" normalizeH="0" baseline="0" noProof="0" dirty="0">
                <a:ln>
                  <a:noFill/>
                </a:ln>
                <a:solidFill>
                  <a:prstClr val="black"/>
                </a:solidFill>
                <a:effectLst/>
                <a:uLnTx/>
                <a:uFillTx/>
                <a:ea typeface="+mn-ea"/>
                <a:cs typeface="+mn-cs"/>
              </a:rPr>
              <a:t> – Acts 2:44-45; Acts 4:32-35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Antioch – Acts 11:29-30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8:1-4</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Corinth – II Cor 9:10-12</a:t>
            </a:r>
            <a:endParaRPr lang="en-US" sz="3600" dirty="0"/>
          </a:p>
        </p:txBody>
      </p:sp>
    </p:spTree>
    <p:extLst>
      <p:ext uri="{BB962C8B-B14F-4D97-AF65-F5344CB8AC3E}">
        <p14:creationId xmlns:p14="http://schemas.microsoft.com/office/powerpoint/2010/main" val="366138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BD13A61-5A45-3B27-488D-D50252CB44FB}"/>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Missionary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Society</a:t>
            </a:r>
          </a:p>
        </p:txBody>
      </p:sp>
      <p:sp>
        <p:nvSpPr>
          <p:cNvPr id="4" name="Oval 3">
            <a:extLst>
              <a:ext uri="{FF2B5EF4-FFF2-40B4-BE49-F238E27FC236}">
                <a16:creationId xmlns:a16="http://schemas.microsoft.com/office/drawing/2014/main" id="{58ADBE55-2CB9-EC70-6831-FAC0C7064719}"/>
              </a:ext>
            </a:extLst>
          </p:cNvPr>
          <p:cNvSpPr/>
          <p:nvPr/>
        </p:nvSpPr>
        <p:spPr>
          <a:xfrm>
            <a:off x="576263"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4AD8C03D-5029-28FB-E5F2-DA4677E7A619}"/>
              </a:ext>
            </a:extLst>
          </p:cNvPr>
          <p:cNvSpPr/>
          <p:nvPr/>
        </p:nvSpPr>
        <p:spPr>
          <a:xfrm>
            <a:off x="576263"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D07F76F1-401A-9670-036F-9F9B48508B7A}"/>
              </a:ext>
            </a:extLst>
          </p:cNvPr>
          <p:cNvSpPr/>
          <p:nvPr/>
        </p:nvSpPr>
        <p:spPr>
          <a:xfrm>
            <a:off x="576263"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CFAE83C2-A794-4C50-4387-D8306E6945A5}"/>
              </a:ext>
            </a:extLst>
          </p:cNvPr>
          <p:cNvSpPr/>
          <p:nvPr/>
        </p:nvSpPr>
        <p:spPr>
          <a:xfrm>
            <a:off x="576263"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8942F2A3-192A-A644-780B-4FB138DD60FE}"/>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E1077B-03BA-3A38-2ED6-B0D0A138BD69}"/>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3675F9-2A70-8A5C-E61D-B27EB972E23B}"/>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ED0247-FCF1-58A2-DEAE-8ADD10FC750D}"/>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26B545-8D41-B2C7-1BE1-7441280FE4F5}"/>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2E0AB741-DEBF-8872-3783-FF6C4131E6D0}"/>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E205C8A3-5623-D078-5295-F684D5AE5E45}"/>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BB589DB7-1793-A025-79FE-A7BBE50940C7}"/>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390920EF-1E2F-9D16-0DA3-9F950C482A78}"/>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37906" name="TextBox 21">
            <a:extLst>
              <a:ext uri="{FF2B5EF4-FFF2-40B4-BE49-F238E27FC236}">
                <a16:creationId xmlns:a16="http://schemas.microsoft.com/office/drawing/2014/main" id="{437CE189-6B12-6F50-FF40-8F9CD0F82665}"/>
              </a:ext>
            </a:extLst>
          </p:cNvPr>
          <p:cNvSpPr txBox="1">
            <a:spLocks noChangeArrowheads="1"/>
          </p:cNvSpPr>
          <p:nvPr/>
        </p:nvSpPr>
        <p:spPr bwMode="auto">
          <a:xfrm>
            <a:off x="7010400" y="3217863"/>
            <a:ext cx="1828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Support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Preachers</a:t>
            </a:r>
          </a:p>
        </p:txBody>
      </p:sp>
      <p:sp>
        <p:nvSpPr>
          <p:cNvPr id="23" name="TextBox 22">
            <a:extLst>
              <a:ext uri="{FF2B5EF4-FFF2-40B4-BE49-F238E27FC236}">
                <a16:creationId xmlns:a16="http://schemas.microsoft.com/office/drawing/2014/main" id="{70443669-0EEF-42EF-E30E-303C7FDDB29F}"/>
              </a:ext>
            </a:extLst>
          </p:cNvPr>
          <p:cNvSpPr txBox="1"/>
          <p:nvPr/>
        </p:nvSpPr>
        <p:spPr>
          <a:xfrm>
            <a:off x="3610429" y="5200633"/>
            <a:ext cx="4648200" cy="830997"/>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Separate Organization </a:t>
            </a:r>
            <a:r>
              <a:rPr kumimoji="0" lang="en-US" sz="2400" b="0" i="1" u="none" strike="noStrike" kern="1200" cap="none" spc="0" normalizeH="0" baseline="0" noProof="0" dirty="0">
                <a:ln>
                  <a:noFill/>
                </a:ln>
                <a:solidFill>
                  <a:srgbClr val="C00000"/>
                </a:solidFill>
                <a:effectLst/>
                <a:uLnTx/>
                <a:uFillTx/>
                <a:latin typeface="Calibri"/>
                <a:ea typeface="+mn-ea"/>
                <a:cs typeface="+mn-cs"/>
              </a:rPr>
              <a:t>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Church And The Work</a:t>
            </a:r>
          </a:p>
        </p:txBody>
      </p:sp>
      <p:sp>
        <p:nvSpPr>
          <p:cNvPr id="20" name="Subtitle 2">
            <a:extLst>
              <a:ext uri="{FF2B5EF4-FFF2-40B4-BE49-F238E27FC236}">
                <a16:creationId xmlns:a16="http://schemas.microsoft.com/office/drawing/2014/main" id="{A93FD91E-591E-7634-2FE6-6869DAAEBE36}"/>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Missionary Society </a:t>
            </a:r>
          </a:p>
        </p:txBody>
      </p:sp>
    </p:spTree>
    <p:extLst>
      <p:ext uri="{BB962C8B-B14F-4D97-AF65-F5344CB8AC3E}">
        <p14:creationId xmlns:p14="http://schemas.microsoft.com/office/powerpoint/2010/main" val="3975912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DA1822-6EA2-1372-D73F-0FFE94E0CA8E}"/>
              </a:ext>
            </a:extLst>
          </p:cNvPr>
          <p:cNvSpPr/>
          <p:nvPr/>
        </p:nvSpPr>
        <p:spPr>
          <a:xfrm>
            <a:off x="2546350" y="1522413"/>
            <a:ext cx="3686175" cy="4495800"/>
          </a:xfrm>
          <a:prstGeom prst="rect">
            <a:avLst/>
          </a:prstGeom>
          <a:solidFill>
            <a:sysClr val="window" lastClr="FFFFFF"/>
          </a:solidFill>
          <a:ln w="55000" cap="flat" cmpd="thickThin" algn="ctr">
            <a:solidFill>
              <a:srgbClr val="2DA2BF">
                <a:shade val="50000"/>
              </a:srgbClr>
            </a:solidFill>
            <a:prstDash val="solid"/>
          </a:ln>
          <a:effectLst/>
        </p:spPr>
        <p:txBody>
          <a:bodyPr anchor="ctr"/>
          <a:lstStyle/>
          <a:p>
            <a:pPr algn="ctr" eaLnBrk="1" fontAlgn="auto" hangingPunct="1">
              <a:spcBef>
                <a:spcPts val="0"/>
              </a:spcBef>
              <a:spcAft>
                <a:spcPts val="0"/>
              </a:spcAft>
              <a:defRPr/>
            </a:pPr>
            <a:r>
              <a:rPr lang="en-US" sz="1800" b="1" kern="0" dirty="0">
                <a:solidFill>
                  <a:prstClr val="black"/>
                </a:solidFill>
                <a:cs typeface="Times New Roman" pitchFamily="18" charset="0"/>
              </a:rPr>
              <a:t>Weekend Gospel Meeting</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800" kern="0" dirty="0">
                <a:solidFill>
                  <a:prstClr val="black"/>
                </a:solidFill>
                <a:cs typeface="Times New Roman" pitchFamily="18" charset="0"/>
              </a:rPr>
              <a:t>July 12 - 14</a:t>
            </a:r>
          </a:p>
          <a:p>
            <a:pPr algn="ctr" eaLnBrk="1" fontAlgn="auto" hangingPunct="1">
              <a:spcBef>
                <a:spcPts val="0"/>
              </a:spcBef>
              <a:spcAft>
                <a:spcPts val="0"/>
              </a:spcAft>
              <a:defRPr/>
            </a:pPr>
            <a:r>
              <a:rPr lang="en-US" sz="1800" kern="0" dirty="0">
                <a:solidFill>
                  <a:prstClr val="black"/>
                </a:solidFill>
                <a:cs typeface="Times New Roman" pitchFamily="18" charset="0"/>
              </a:rPr>
              <a:t>Speaker: </a:t>
            </a:r>
            <a:r>
              <a:rPr lang="en-US" sz="1800" i="1" kern="0" dirty="0" err="1">
                <a:solidFill>
                  <a:prstClr val="black"/>
                </a:solidFill>
                <a:cs typeface="Times New Roman" pitchFamily="18" charset="0"/>
              </a:rPr>
              <a:t>Mr</a:t>
            </a:r>
            <a:r>
              <a:rPr lang="en-US" sz="1800" i="1" kern="0" dirty="0">
                <a:solidFill>
                  <a:prstClr val="black"/>
                </a:solidFill>
                <a:cs typeface="Times New Roman" pitchFamily="18" charset="0"/>
              </a:rPr>
              <a:t> Smith</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800" kern="0" dirty="0">
                <a:solidFill>
                  <a:prstClr val="black"/>
                </a:solidFill>
                <a:cs typeface="Times New Roman" pitchFamily="18" charset="0"/>
              </a:rPr>
              <a:t>Time: Friday – Saturday 7:00pm</a:t>
            </a:r>
          </a:p>
          <a:p>
            <a:pPr algn="ctr" eaLnBrk="1" fontAlgn="auto" hangingPunct="1">
              <a:spcBef>
                <a:spcPts val="0"/>
              </a:spcBef>
              <a:spcAft>
                <a:spcPts val="0"/>
              </a:spcAft>
              <a:defRPr/>
            </a:pPr>
            <a:r>
              <a:rPr lang="en-US" sz="1800" kern="0" dirty="0">
                <a:solidFill>
                  <a:prstClr val="black"/>
                </a:solidFill>
                <a:cs typeface="Times New Roman" pitchFamily="18" charset="0"/>
              </a:rPr>
              <a:t>Sunday 9:30am; 10:30 am</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800" kern="0" dirty="0">
                <a:solidFill>
                  <a:prstClr val="black"/>
                </a:solidFill>
                <a:cs typeface="Times New Roman" pitchFamily="18" charset="0"/>
              </a:rPr>
              <a:t>123 Main Street</a:t>
            </a:r>
          </a:p>
          <a:p>
            <a:pPr algn="ctr" eaLnBrk="1" fontAlgn="auto" hangingPunct="1">
              <a:spcBef>
                <a:spcPts val="0"/>
              </a:spcBef>
              <a:spcAft>
                <a:spcPts val="0"/>
              </a:spcAft>
              <a:defRPr/>
            </a:pPr>
            <a:r>
              <a:rPr lang="en-US" sz="1800" kern="0" dirty="0">
                <a:solidFill>
                  <a:prstClr val="black"/>
                </a:solidFill>
                <a:cs typeface="Times New Roman" pitchFamily="18" charset="0"/>
              </a:rPr>
              <a:t>Our Town, KY 42765</a:t>
            </a:r>
          </a:p>
          <a:p>
            <a:pPr algn="ctr" eaLnBrk="1" fontAlgn="auto" hangingPunct="1">
              <a:spcBef>
                <a:spcPts val="0"/>
              </a:spcBef>
              <a:spcAft>
                <a:spcPts val="0"/>
              </a:spcAft>
              <a:defRPr/>
            </a:pPr>
            <a:endParaRPr lang="en-US" sz="1800" kern="0" dirty="0">
              <a:solidFill>
                <a:prstClr val="black"/>
              </a:solidFill>
              <a:cs typeface="Times New Roman" pitchFamily="18" charset="0"/>
            </a:endParaRPr>
          </a:p>
          <a:p>
            <a:pPr algn="ctr" eaLnBrk="1" fontAlgn="auto" hangingPunct="1">
              <a:spcBef>
                <a:spcPts val="0"/>
              </a:spcBef>
              <a:spcAft>
                <a:spcPts val="0"/>
              </a:spcAft>
              <a:defRPr/>
            </a:pPr>
            <a:r>
              <a:rPr lang="en-US" sz="1600" kern="0" dirty="0">
                <a:solidFill>
                  <a:srgbClr val="C00000"/>
                </a:solidFill>
                <a:cs typeface="Times New Roman" pitchFamily="18" charset="0"/>
              </a:rPr>
              <a:t>Saturday Fun For Teens</a:t>
            </a:r>
          </a:p>
          <a:p>
            <a:pPr algn="ctr" eaLnBrk="1" fontAlgn="auto" hangingPunct="1">
              <a:spcBef>
                <a:spcPts val="0"/>
              </a:spcBef>
              <a:spcAft>
                <a:spcPts val="0"/>
              </a:spcAft>
              <a:defRPr/>
            </a:pPr>
            <a:r>
              <a:rPr lang="en-US" sz="1600" i="1" kern="0" dirty="0">
                <a:solidFill>
                  <a:srgbClr val="C00000"/>
                </a:solidFill>
                <a:cs typeface="Times New Roman" pitchFamily="18" charset="0"/>
              </a:rPr>
              <a:t>Volleyball, Softball</a:t>
            </a:r>
          </a:p>
          <a:p>
            <a:pPr algn="ctr" eaLnBrk="1" fontAlgn="auto" hangingPunct="1">
              <a:spcBef>
                <a:spcPts val="0"/>
              </a:spcBef>
              <a:spcAft>
                <a:spcPts val="0"/>
              </a:spcAft>
              <a:defRPr/>
            </a:pPr>
            <a:r>
              <a:rPr lang="en-US" sz="1600" i="1" kern="0" dirty="0">
                <a:solidFill>
                  <a:srgbClr val="C00000"/>
                </a:solidFill>
                <a:cs typeface="Times New Roman" pitchFamily="18" charset="0"/>
              </a:rPr>
              <a:t>Pizza &amp; Hamburgers</a:t>
            </a:r>
          </a:p>
          <a:p>
            <a:pPr algn="ctr" eaLnBrk="1" fontAlgn="auto" hangingPunct="1">
              <a:spcBef>
                <a:spcPts val="0"/>
              </a:spcBef>
              <a:spcAft>
                <a:spcPts val="0"/>
              </a:spcAft>
              <a:defRPr/>
            </a:pPr>
            <a:r>
              <a:rPr lang="en-US" sz="1400" i="1" kern="0" dirty="0">
                <a:solidFill>
                  <a:srgbClr val="C00000"/>
                </a:solidFill>
                <a:cs typeface="Times New Roman" pitchFamily="18" charset="0"/>
              </a:rPr>
              <a:t>(3:00 pm at home of </a:t>
            </a:r>
            <a:r>
              <a:rPr lang="en-US" sz="1400" i="1" kern="0" dirty="0" err="1">
                <a:solidFill>
                  <a:srgbClr val="C00000"/>
                </a:solidFill>
                <a:cs typeface="Times New Roman" pitchFamily="18" charset="0"/>
              </a:rPr>
              <a:t>Mr</a:t>
            </a:r>
            <a:r>
              <a:rPr lang="en-US" sz="1400" i="1" kern="0" dirty="0">
                <a:solidFill>
                  <a:srgbClr val="C00000"/>
                </a:solidFill>
                <a:cs typeface="Times New Roman" pitchFamily="18" charset="0"/>
              </a:rPr>
              <a:t> Jones427 Maple St.)</a:t>
            </a:r>
          </a:p>
        </p:txBody>
      </p:sp>
      <p:sp>
        <p:nvSpPr>
          <p:cNvPr id="36867" name="Title 1">
            <a:extLst>
              <a:ext uri="{FF2B5EF4-FFF2-40B4-BE49-F238E27FC236}">
                <a16:creationId xmlns:a16="http://schemas.microsoft.com/office/drawing/2014/main" id="{BA74D210-1B2E-F17F-7280-E9C8931FAAE8}"/>
              </a:ext>
            </a:extLst>
          </p:cNvPr>
          <p:cNvSpPr txBox="1">
            <a:spLocks noChangeArrowheads="1"/>
          </p:cNvSpPr>
          <p:nvPr/>
        </p:nvSpPr>
        <p:spPr bwMode="auto">
          <a:xfrm>
            <a:off x="628650" y="449263"/>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Arial Black" panose="020B0A04020102020204" pitchFamily="34" charset="0"/>
              </a:rPr>
              <a:t>Blurring The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DBE55-2CB9-EC70-6831-FAC0C7064719}"/>
              </a:ext>
            </a:extLst>
          </p:cNvPr>
          <p:cNvSpPr/>
          <p:nvPr/>
        </p:nvSpPr>
        <p:spPr>
          <a:xfrm>
            <a:off x="576263"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Antioch</a:t>
            </a:r>
          </a:p>
        </p:txBody>
      </p:sp>
      <p:sp>
        <p:nvSpPr>
          <p:cNvPr id="5" name="Oval 4">
            <a:extLst>
              <a:ext uri="{FF2B5EF4-FFF2-40B4-BE49-F238E27FC236}">
                <a16:creationId xmlns:a16="http://schemas.microsoft.com/office/drawing/2014/main" id="{4AD8C03D-5029-28FB-E5F2-DA4677E7A619}"/>
              </a:ext>
            </a:extLst>
          </p:cNvPr>
          <p:cNvSpPr/>
          <p:nvPr/>
        </p:nvSpPr>
        <p:spPr>
          <a:xfrm>
            <a:off x="576263"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Philippi</a:t>
            </a:r>
          </a:p>
        </p:txBody>
      </p:sp>
      <p:sp>
        <p:nvSpPr>
          <p:cNvPr id="6" name="Oval 5">
            <a:extLst>
              <a:ext uri="{FF2B5EF4-FFF2-40B4-BE49-F238E27FC236}">
                <a16:creationId xmlns:a16="http://schemas.microsoft.com/office/drawing/2014/main" id="{D07F76F1-401A-9670-036F-9F9B48508B7A}"/>
              </a:ext>
            </a:extLst>
          </p:cNvPr>
          <p:cNvSpPr/>
          <p:nvPr/>
        </p:nvSpPr>
        <p:spPr>
          <a:xfrm>
            <a:off x="576263"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Thessa</a:t>
            </a:r>
            <a:r>
              <a:rPr kumimoji="0" lang="en-US" sz="1800" b="0" i="0" u="none" strike="noStrike" kern="1200" cap="none" spc="0" normalizeH="0" baseline="0" noProof="0" dirty="0">
                <a:ln>
                  <a:noFill/>
                </a:ln>
                <a:solidFill>
                  <a:srgbClr val="1F497D"/>
                </a:solidFill>
                <a:effectLst/>
                <a:uLnTx/>
                <a:uFillTx/>
                <a:latin typeface="Calibri"/>
                <a:ea typeface="+mn-ea"/>
                <a:cs typeface="+mn-cs"/>
              </a:rPr>
              <a:t> </a:t>
            </a:r>
            <a:r>
              <a:rPr kumimoji="0" lang="en-US" sz="1800" b="0" i="0" u="none" strike="noStrike" kern="1200" cap="none" spc="0" normalizeH="0" baseline="0" noProof="0" dirty="0" err="1">
                <a:ln>
                  <a:noFill/>
                </a:ln>
                <a:solidFill>
                  <a:srgbClr val="1F497D"/>
                </a:solidFill>
                <a:effectLst/>
                <a:uLnTx/>
                <a:uFillTx/>
                <a:latin typeface="Calibri"/>
                <a:ea typeface="+mn-ea"/>
                <a:cs typeface="+mn-cs"/>
              </a:rPr>
              <a:t>lonica</a:t>
            </a: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7" name="Oval 6">
            <a:extLst>
              <a:ext uri="{FF2B5EF4-FFF2-40B4-BE49-F238E27FC236}">
                <a16:creationId xmlns:a16="http://schemas.microsoft.com/office/drawing/2014/main" id="{CFAE83C2-A794-4C50-4387-D8306E6945A5}"/>
              </a:ext>
            </a:extLst>
          </p:cNvPr>
          <p:cNvSpPr/>
          <p:nvPr/>
        </p:nvSpPr>
        <p:spPr>
          <a:xfrm>
            <a:off x="576263"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Berea</a:t>
            </a:r>
          </a:p>
        </p:txBody>
      </p:sp>
      <p:cxnSp>
        <p:nvCxnSpPr>
          <p:cNvPr id="9" name="Straight Arrow Connector 8">
            <a:extLst>
              <a:ext uri="{FF2B5EF4-FFF2-40B4-BE49-F238E27FC236}">
                <a16:creationId xmlns:a16="http://schemas.microsoft.com/office/drawing/2014/main" id="{8942F2A3-192A-A644-780B-4FB138DD60FE}"/>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E1077B-03BA-3A38-2ED6-B0D0A138BD69}"/>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3675F9-2A70-8A5C-E61D-B27EB972E23B}"/>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ED0247-FCF1-58A2-DEAE-8ADD10FC750D}"/>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26B545-8D41-B2C7-1BE1-7441280FE4F5}"/>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2E0AB741-DEBF-8872-3783-FF6C4131E6D0}"/>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E205C8A3-5623-D078-5295-F684D5AE5E45}"/>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BB589DB7-1793-A025-79FE-A7BBE50940C7}"/>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37906" name="TextBox 21">
            <a:extLst>
              <a:ext uri="{FF2B5EF4-FFF2-40B4-BE49-F238E27FC236}">
                <a16:creationId xmlns:a16="http://schemas.microsoft.com/office/drawing/2014/main" id="{437CE189-6B12-6F50-FF40-8F9CD0F82665}"/>
              </a:ext>
            </a:extLst>
          </p:cNvPr>
          <p:cNvSpPr txBox="1">
            <a:spLocks noChangeArrowheads="1"/>
          </p:cNvSpPr>
          <p:nvPr/>
        </p:nvSpPr>
        <p:spPr bwMode="auto">
          <a:xfrm>
            <a:off x="4740088" y="1447800"/>
            <a:ext cx="30749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Paul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Barnabas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John Mark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Silas</a:t>
            </a:r>
          </a:p>
        </p:txBody>
      </p:sp>
      <p:sp>
        <p:nvSpPr>
          <p:cNvPr id="20" name="Subtitle 2">
            <a:extLst>
              <a:ext uri="{FF2B5EF4-FFF2-40B4-BE49-F238E27FC236}">
                <a16:creationId xmlns:a16="http://schemas.microsoft.com/office/drawing/2014/main" id="{A93FD91E-591E-7634-2FE6-6869DAAEBE36}"/>
              </a:ext>
            </a:extLst>
          </p:cNvPr>
          <p:cNvSpPr txBox="1">
            <a:spLocks/>
          </p:cNvSpPr>
          <p:nvPr/>
        </p:nvSpPr>
        <p:spPr>
          <a:xfrm>
            <a:off x="685800" y="304800"/>
            <a:ext cx="8153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Testament Example</a:t>
            </a:r>
          </a:p>
        </p:txBody>
      </p:sp>
      <p:cxnSp>
        <p:nvCxnSpPr>
          <p:cNvPr id="2" name="Straight Arrow Connector 1">
            <a:extLst>
              <a:ext uri="{FF2B5EF4-FFF2-40B4-BE49-F238E27FC236}">
                <a16:creationId xmlns:a16="http://schemas.microsoft.com/office/drawing/2014/main" id="{5C7FCF1B-7A91-D5F6-F597-2E1DA97EBF92}"/>
              </a:ext>
            </a:extLst>
          </p:cNvPr>
          <p:cNvCxnSpPr>
            <a:cxnSpLocks/>
          </p:cNvCxnSpPr>
          <p:nvPr/>
        </p:nvCxnSpPr>
        <p:spPr>
          <a:xfrm flipV="1">
            <a:off x="1947863" y="2230157"/>
            <a:ext cx="1481137" cy="1139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2" name="TextBox 21">
            <a:extLst>
              <a:ext uri="{FF2B5EF4-FFF2-40B4-BE49-F238E27FC236}">
                <a16:creationId xmlns:a16="http://schemas.microsoft.com/office/drawing/2014/main" id="{930D82A3-0A1D-7503-B4E5-4053E531626F}"/>
              </a:ext>
            </a:extLst>
          </p:cNvPr>
          <p:cNvSpPr txBox="1">
            <a:spLocks noChangeArrowheads="1"/>
          </p:cNvSpPr>
          <p:nvPr/>
        </p:nvSpPr>
        <p:spPr bwMode="auto">
          <a:xfrm>
            <a:off x="4000407" y="3812242"/>
            <a:ext cx="307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Paul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2"/>
            <a:ext cx="1457325" cy="4154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Evangelist</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a:off x="2504155" y="3429001"/>
            <a:ext cx="1761203" cy="1130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a:off x="5163503" y="3654743"/>
            <a:ext cx="1331595" cy="1069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a:off x="2850801" y="4693935"/>
            <a:ext cx="1129697" cy="2609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Mill Street</a:t>
            </a:r>
          </a:p>
        </p:txBody>
      </p:sp>
    </p:spTree>
    <p:extLst>
      <p:ext uri="{BB962C8B-B14F-4D97-AF65-F5344CB8AC3E}">
        <p14:creationId xmlns:p14="http://schemas.microsoft.com/office/powerpoint/2010/main" val="281220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Not 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2"/>
            <a:ext cx="1457325" cy="4154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Evangelist</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flipV="1">
            <a:off x="2504155" y="3240405"/>
            <a:ext cx="1053433" cy="188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flipV="1">
            <a:off x="5092089" y="3240405"/>
            <a:ext cx="951571" cy="94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flipV="1">
            <a:off x="2800350" y="3548960"/>
            <a:ext cx="1091565" cy="931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KY Missionary Society</a:t>
            </a:r>
          </a:p>
        </p:txBody>
      </p:sp>
    </p:spTree>
    <p:extLst>
      <p:ext uri="{BB962C8B-B14F-4D97-AF65-F5344CB8AC3E}">
        <p14:creationId xmlns:p14="http://schemas.microsoft.com/office/powerpoint/2010/main" val="232287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B55C42-ED9C-DDCC-C845-845C14DC935C}"/>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“Christian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Bible College</a:t>
            </a:r>
          </a:p>
        </p:txBody>
      </p:sp>
      <p:sp>
        <p:nvSpPr>
          <p:cNvPr id="4" name="Oval 3">
            <a:extLst>
              <a:ext uri="{FF2B5EF4-FFF2-40B4-BE49-F238E27FC236}">
                <a16:creationId xmlns:a16="http://schemas.microsoft.com/office/drawing/2014/main" id="{1D7485E2-AAF9-589D-6FBD-6732312EF5DF}"/>
              </a:ext>
            </a:extLst>
          </p:cNvPr>
          <p:cNvSpPr/>
          <p:nvPr/>
        </p:nvSpPr>
        <p:spPr>
          <a:xfrm>
            <a:off x="576263" y="1447800"/>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D336962-2895-20F1-7056-4E58415A3624}"/>
              </a:ext>
            </a:extLst>
          </p:cNvPr>
          <p:cNvSpPr/>
          <p:nvPr/>
        </p:nvSpPr>
        <p:spPr>
          <a:xfrm>
            <a:off x="576263" y="2773363"/>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EEAF0B1C-262A-40EA-416C-F20F4A1EA4D1}"/>
              </a:ext>
            </a:extLst>
          </p:cNvPr>
          <p:cNvSpPr/>
          <p:nvPr/>
        </p:nvSpPr>
        <p:spPr>
          <a:xfrm>
            <a:off x="576263" y="4098925"/>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FA12871E-3E0B-8C39-5C97-D4ED1A9AEF85}"/>
              </a:ext>
            </a:extLst>
          </p:cNvPr>
          <p:cNvSpPr/>
          <p:nvPr/>
        </p:nvSpPr>
        <p:spPr>
          <a:xfrm>
            <a:off x="576263" y="5424488"/>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59D561C-DDD4-1987-B87D-6E5D2D30E03D}"/>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A69666-0A65-30F3-233C-B692AA7692BF}"/>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683A5F-3FC4-C4CF-B40B-010FC0CE112A}"/>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CF98A8-F92D-D853-F55A-135134D04F54}"/>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CC0910-A464-4414-A9CC-EB858C26E4A9}"/>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2C6699BC-3475-F32D-D9D1-0A1E77F43DC6}"/>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2D858CCF-6CD1-91E3-8856-19CB36A2BAE8}"/>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A1CE4204-9EB1-A875-F67B-AF5FEBCAC980}"/>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F4A0C1E4-1D73-4223-22BF-5B0068A23CBD}"/>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38930" name="TextBox 21">
            <a:extLst>
              <a:ext uri="{FF2B5EF4-FFF2-40B4-BE49-F238E27FC236}">
                <a16:creationId xmlns:a16="http://schemas.microsoft.com/office/drawing/2014/main" id="{66A1E006-A7EA-FE25-3B7F-2202BE47BEF2}"/>
              </a:ext>
            </a:extLst>
          </p:cNvPr>
          <p:cNvSpPr txBox="1">
            <a:spLocks noChangeArrowheads="1"/>
          </p:cNvSpPr>
          <p:nvPr/>
        </p:nvSpPr>
        <p:spPr bwMode="auto">
          <a:xfrm>
            <a:off x="7010400" y="3217863"/>
            <a:ext cx="1828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Teach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Bible</a:t>
            </a:r>
          </a:p>
        </p:txBody>
      </p:sp>
      <p:sp>
        <p:nvSpPr>
          <p:cNvPr id="23" name="TextBox 22">
            <a:extLst>
              <a:ext uri="{FF2B5EF4-FFF2-40B4-BE49-F238E27FC236}">
                <a16:creationId xmlns:a16="http://schemas.microsoft.com/office/drawing/2014/main" id="{04DB9E71-63D1-5D38-8828-2D1ECD9EC3F3}"/>
              </a:ext>
            </a:extLst>
          </p:cNvPr>
          <p:cNvSpPr txBox="1"/>
          <p:nvPr/>
        </p:nvSpPr>
        <p:spPr>
          <a:xfrm>
            <a:off x="3543302" y="5318125"/>
            <a:ext cx="4648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Separate Organization </a:t>
            </a:r>
            <a:r>
              <a:rPr kumimoji="0" lang="en-US" sz="2400" b="0" i="0" u="none" strike="noStrike" kern="1200" cap="none" spc="0" normalizeH="0" baseline="0" noProof="0" dirty="0">
                <a:ln>
                  <a:noFill/>
                </a:ln>
                <a:solidFill>
                  <a:srgbClr val="C00000"/>
                </a:solidFill>
                <a:effectLst/>
                <a:uLnTx/>
                <a:uFillTx/>
                <a:latin typeface="Calibri"/>
                <a:ea typeface="+mn-ea"/>
                <a:cs typeface="+mn-cs"/>
              </a:rPr>
              <a:t>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Church And The Work</a:t>
            </a:r>
          </a:p>
        </p:txBody>
      </p:sp>
      <p:sp>
        <p:nvSpPr>
          <p:cNvPr id="20" name="Subtitle 2">
            <a:extLst>
              <a:ext uri="{FF2B5EF4-FFF2-40B4-BE49-F238E27FC236}">
                <a16:creationId xmlns:a16="http://schemas.microsoft.com/office/drawing/2014/main" id="{8FF46D19-A462-E653-E91E-16F93CBB57B7}"/>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Bible College</a:t>
            </a:r>
          </a:p>
        </p:txBody>
      </p:sp>
    </p:spTree>
    <p:extLst>
      <p:ext uri="{BB962C8B-B14F-4D97-AF65-F5344CB8AC3E}">
        <p14:creationId xmlns:p14="http://schemas.microsoft.com/office/powerpoint/2010/main" val="116462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D7485E2-AAF9-589D-6FBD-6732312EF5DF}"/>
              </a:ext>
            </a:extLst>
          </p:cNvPr>
          <p:cNvSpPr/>
          <p:nvPr/>
        </p:nvSpPr>
        <p:spPr>
          <a:xfrm>
            <a:off x="576263" y="1447800"/>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D336962-2895-20F1-7056-4E58415A3624}"/>
              </a:ext>
            </a:extLst>
          </p:cNvPr>
          <p:cNvSpPr/>
          <p:nvPr/>
        </p:nvSpPr>
        <p:spPr>
          <a:xfrm>
            <a:off x="576263" y="2773363"/>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EEAF0B1C-262A-40EA-416C-F20F4A1EA4D1}"/>
              </a:ext>
            </a:extLst>
          </p:cNvPr>
          <p:cNvSpPr/>
          <p:nvPr/>
        </p:nvSpPr>
        <p:spPr>
          <a:xfrm>
            <a:off x="576263" y="4098925"/>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FA12871E-3E0B-8C39-5C97-D4ED1A9AEF85}"/>
              </a:ext>
            </a:extLst>
          </p:cNvPr>
          <p:cNvSpPr/>
          <p:nvPr/>
        </p:nvSpPr>
        <p:spPr>
          <a:xfrm>
            <a:off x="576263" y="5424488"/>
            <a:ext cx="1371600" cy="1219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59D561C-DDD4-1987-B87D-6E5D2D30E03D}"/>
              </a:ext>
            </a:extLst>
          </p:cNvPr>
          <p:cNvCxnSpPr>
            <a:cxnSpLocks/>
          </p:cNvCxnSpPr>
          <p:nvPr/>
        </p:nvCxnSpPr>
        <p:spPr>
          <a:xfrm>
            <a:off x="2010615" y="2043021"/>
            <a:ext cx="1785937" cy="15082"/>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A69666-0A65-30F3-233C-B692AA7692BF}"/>
              </a:ext>
            </a:extLst>
          </p:cNvPr>
          <p:cNvCxnSpPr>
            <a:cxnSpLocks/>
          </p:cNvCxnSpPr>
          <p:nvPr/>
        </p:nvCxnSpPr>
        <p:spPr>
          <a:xfrm>
            <a:off x="1979239" y="3379788"/>
            <a:ext cx="1564063"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683A5F-3FC4-C4CF-B40B-010FC0CE112A}"/>
              </a:ext>
            </a:extLst>
          </p:cNvPr>
          <p:cNvCxnSpPr>
            <a:cxnSpLocks/>
          </p:cNvCxnSpPr>
          <p:nvPr/>
        </p:nvCxnSpPr>
        <p:spPr>
          <a:xfrm flipV="1">
            <a:off x="1979239" y="4743450"/>
            <a:ext cx="1564063" cy="17602"/>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CF98A8-F92D-D853-F55A-135134D04F54}"/>
              </a:ext>
            </a:extLst>
          </p:cNvPr>
          <p:cNvCxnSpPr>
            <a:cxnSpLocks/>
          </p:cNvCxnSpPr>
          <p:nvPr/>
        </p:nvCxnSpPr>
        <p:spPr>
          <a:xfrm>
            <a:off x="1979239" y="6011676"/>
            <a:ext cx="1595439" cy="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8FF46D19-A462-E653-E91E-16F93CBB57B7}"/>
              </a:ext>
            </a:extLst>
          </p:cNvPr>
          <p:cNvSpPr txBox="1">
            <a:spLocks/>
          </p:cNvSpPr>
          <p:nvPr/>
        </p:nvSpPr>
        <p:spPr>
          <a:xfrm>
            <a:off x="685800" y="264459"/>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Biblical Teaching (Edification)</a:t>
            </a:r>
          </a:p>
        </p:txBody>
      </p:sp>
      <p:sp>
        <p:nvSpPr>
          <p:cNvPr id="14" name="TextBox 21">
            <a:extLst>
              <a:ext uri="{FF2B5EF4-FFF2-40B4-BE49-F238E27FC236}">
                <a16:creationId xmlns:a16="http://schemas.microsoft.com/office/drawing/2014/main" id="{6A315296-5F81-B410-7FC0-71A3C109F4CC}"/>
              </a:ext>
            </a:extLst>
          </p:cNvPr>
          <p:cNvSpPr txBox="1">
            <a:spLocks noChangeArrowheads="1"/>
          </p:cNvSpPr>
          <p:nvPr/>
        </p:nvSpPr>
        <p:spPr bwMode="auto">
          <a:xfrm>
            <a:off x="5105400" y="179579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Bible Class</a:t>
            </a:r>
          </a:p>
        </p:txBody>
      </p:sp>
      <p:sp>
        <p:nvSpPr>
          <p:cNvPr id="22" name="TextBox 21">
            <a:extLst>
              <a:ext uri="{FF2B5EF4-FFF2-40B4-BE49-F238E27FC236}">
                <a16:creationId xmlns:a16="http://schemas.microsoft.com/office/drawing/2014/main" id="{05E1DF96-DD19-8806-9B56-97945574478F}"/>
              </a:ext>
            </a:extLst>
          </p:cNvPr>
          <p:cNvSpPr txBox="1">
            <a:spLocks noChangeArrowheads="1"/>
          </p:cNvSpPr>
          <p:nvPr/>
        </p:nvSpPr>
        <p:spPr bwMode="auto">
          <a:xfrm>
            <a:off x="4953000" y="3032919"/>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Preacher Training</a:t>
            </a:r>
          </a:p>
        </p:txBody>
      </p:sp>
      <p:sp>
        <p:nvSpPr>
          <p:cNvPr id="24" name="TextBox 23">
            <a:extLst>
              <a:ext uri="{FF2B5EF4-FFF2-40B4-BE49-F238E27FC236}">
                <a16:creationId xmlns:a16="http://schemas.microsoft.com/office/drawing/2014/main" id="{3D07F9D1-928D-329C-2673-895C352CA678}"/>
              </a:ext>
            </a:extLst>
          </p:cNvPr>
          <p:cNvSpPr txBox="1">
            <a:spLocks noChangeArrowheads="1"/>
          </p:cNvSpPr>
          <p:nvPr/>
        </p:nvSpPr>
        <p:spPr bwMode="auto">
          <a:xfrm>
            <a:off x="4724400" y="4446915"/>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Bible Studies</a:t>
            </a:r>
          </a:p>
        </p:txBody>
      </p:sp>
      <p:sp>
        <p:nvSpPr>
          <p:cNvPr id="25" name="TextBox 24">
            <a:extLst>
              <a:ext uri="{FF2B5EF4-FFF2-40B4-BE49-F238E27FC236}">
                <a16:creationId xmlns:a16="http://schemas.microsoft.com/office/drawing/2014/main" id="{03BBC819-5710-4A66-FF32-C61F4C8CA693}"/>
              </a:ext>
            </a:extLst>
          </p:cNvPr>
          <p:cNvSpPr txBox="1">
            <a:spLocks noChangeArrowheads="1"/>
          </p:cNvSpPr>
          <p:nvPr/>
        </p:nvSpPr>
        <p:spPr bwMode="auto">
          <a:xfrm>
            <a:off x="4572000" y="5638799"/>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FFFFFF"/>
                </a:solidFill>
                <a:latin typeface="Arial" panose="020B0604020202020204" pitchFamily="34" charset="0"/>
              </a:defRPr>
            </a:lvl1pPr>
            <a:lvl2pPr marL="742950" indent="-285750">
              <a:spcBef>
                <a:spcPct val="20000"/>
              </a:spcBef>
              <a:buChar char="–"/>
              <a:defRPr>
                <a:solidFill>
                  <a:srgbClr val="FFFFFF"/>
                </a:solidFill>
                <a:latin typeface="Arial" panose="020B0604020202020204" pitchFamily="34" charset="0"/>
              </a:defRPr>
            </a:lvl2pPr>
            <a:lvl3pPr marL="1143000" indent="-228600">
              <a:spcBef>
                <a:spcPct val="20000"/>
              </a:spcBef>
              <a:buChar char="•"/>
              <a:defRPr sz="1600">
                <a:solidFill>
                  <a:srgbClr val="FFFFFF"/>
                </a:solidFill>
                <a:latin typeface="Arial" panose="020B0604020202020204" pitchFamily="34" charset="0"/>
              </a:defRPr>
            </a:lvl3pPr>
            <a:lvl4pPr marL="1600200" indent="-228600">
              <a:spcBef>
                <a:spcPct val="20000"/>
              </a:spcBef>
              <a:buChar char="–"/>
              <a:defRPr sz="1400">
                <a:solidFill>
                  <a:srgbClr val="FFFFFF"/>
                </a:solidFill>
                <a:latin typeface="Arial" panose="020B0604020202020204" pitchFamily="34" charset="0"/>
              </a:defRPr>
            </a:lvl4pPr>
            <a:lvl5pPr marL="2057400" indent="-228600">
              <a:spcBef>
                <a:spcPct val="20000"/>
              </a:spcBef>
              <a:buChar char="»"/>
              <a:defRPr sz="14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FFFFF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Lecture Series/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Gospel Meeting</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79494F1-89F2-612C-DD53-57F758368123}"/>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Benevolent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“Orphan Home”</a:t>
            </a:r>
          </a:p>
        </p:txBody>
      </p:sp>
      <p:sp>
        <p:nvSpPr>
          <p:cNvPr id="4" name="Oval 3">
            <a:extLst>
              <a:ext uri="{FF2B5EF4-FFF2-40B4-BE49-F238E27FC236}">
                <a16:creationId xmlns:a16="http://schemas.microsoft.com/office/drawing/2014/main" id="{32AB6763-C39F-A6E6-CF58-969D4BF7A406}"/>
              </a:ext>
            </a:extLst>
          </p:cNvPr>
          <p:cNvSpPr/>
          <p:nvPr/>
        </p:nvSpPr>
        <p:spPr>
          <a:xfrm>
            <a:off x="609600"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9334B93-6E05-61C3-A1D9-3D444883BFC5}"/>
              </a:ext>
            </a:extLst>
          </p:cNvPr>
          <p:cNvSpPr/>
          <p:nvPr/>
        </p:nvSpPr>
        <p:spPr>
          <a:xfrm>
            <a:off x="609600"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A6527F8C-E461-C83C-FF30-A98F089C446D}"/>
              </a:ext>
            </a:extLst>
          </p:cNvPr>
          <p:cNvSpPr/>
          <p:nvPr/>
        </p:nvSpPr>
        <p:spPr>
          <a:xfrm>
            <a:off x="609600"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7B130945-F646-8482-CE9A-AA0AC36E9C3C}"/>
              </a:ext>
            </a:extLst>
          </p:cNvPr>
          <p:cNvSpPr/>
          <p:nvPr/>
        </p:nvSpPr>
        <p:spPr>
          <a:xfrm>
            <a:off x="609600"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F4E85EB-FBA6-5AC3-82AC-430FC95A3982}"/>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FFA5EF-3322-8FE6-57E7-21B634F3E66C}"/>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E7E74-80EB-0D5C-37D0-A76FC52089E2}"/>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F90AA1-4A66-1D36-3D03-C7411E0FC044}"/>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D7CDD7-64A6-4103-10A6-B8A84CF3FF56}"/>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B328FF81-3763-ACCD-9279-9AEDF0B82653}"/>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1AA5E5F0-FC66-B23B-59E8-E8B93A9E000D}"/>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4897CE94-1267-17CC-9D63-543E9906AFD5}"/>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86A34AC4-545E-061C-7F75-6FA23FB37F7E}"/>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4EB4E5-743C-50EE-78CD-4E007E3EF2FB}"/>
              </a:ext>
            </a:extLst>
          </p:cNvPr>
          <p:cNvSpPr txBox="1"/>
          <p:nvPr/>
        </p:nvSpPr>
        <p:spPr>
          <a:xfrm>
            <a:off x="7010400" y="3217863"/>
            <a:ext cx="1828800" cy="9556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Care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Needy</a:t>
            </a:r>
          </a:p>
        </p:txBody>
      </p:sp>
      <p:sp>
        <p:nvSpPr>
          <p:cNvPr id="23" name="TextBox 22">
            <a:extLst>
              <a:ext uri="{FF2B5EF4-FFF2-40B4-BE49-F238E27FC236}">
                <a16:creationId xmlns:a16="http://schemas.microsoft.com/office/drawing/2014/main" id="{B390B8A9-715A-5B41-2606-0285C0C378CC}"/>
              </a:ext>
            </a:extLst>
          </p:cNvPr>
          <p:cNvSpPr txBox="1"/>
          <p:nvPr/>
        </p:nvSpPr>
        <p:spPr>
          <a:xfrm>
            <a:off x="3610429" y="5200633"/>
            <a:ext cx="4648200" cy="83099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Separate Organization </a:t>
            </a:r>
            <a:r>
              <a:rPr kumimoji="0" lang="en-US" sz="2400" b="0" i="0" u="none" strike="noStrike" kern="1200" cap="none" spc="0" normalizeH="0" baseline="0" noProof="0" dirty="0">
                <a:ln>
                  <a:noFill/>
                </a:ln>
                <a:solidFill>
                  <a:srgbClr val="C00000"/>
                </a:solidFill>
                <a:effectLst/>
                <a:uLnTx/>
                <a:uFillTx/>
                <a:latin typeface="Calibri"/>
                <a:ea typeface="+mn-ea"/>
                <a:cs typeface="+mn-cs"/>
              </a:rPr>
              <a:t>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Church And The Work</a:t>
            </a:r>
          </a:p>
        </p:txBody>
      </p:sp>
      <p:sp>
        <p:nvSpPr>
          <p:cNvPr id="20" name="Subtitle 2">
            <a:extLst>
              <a:ext uri="{FF2B5EF4-FFF2-40B4-BE49-F238E27FC236}">
                <a16:creationId xmlns:a16="http://schemas.microsoft.com/office/drawing/2014/main" id="{F0B5460B-E2DC-FB65-28CF-1BE4C5F0C0CD}"/>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Benevolent Society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79494F1-89F2-612C-DD53-57F758368123}"/>
              </a:ext>
            </a:extLst>
          </p:cNvPr>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Judea (Jerusalem)</a:t>
            </a:r>
            <a:endParaRPr kumimoji="0" lang="en-US" sz="2400" b="0" i="1"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32AB6763-C39F-A6E6-CF58-969D4BF7A406}"/>
              </a:ext>
            </a:extLst>
          </p:cNvPr>
          <p:cNvSpPr/>
          <p:nvPr/>
        </p:nvSpPr>
        <p:spPr>
          <a:xfrm>
            <a:off x="609600" y="1447800"/>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5" name="Oval 4">
            <a:extLst>
              <a:ext uri="{FF2B5EF4-FFF2-40B4-BE49-F238E27FC236}">
                <a16:creationId xmlns:a16="http://schemas.microsoft.com/office/drawing/2014/main" id="{E9334B93-6E05-61C3-A1D9-3D444883BFC5}"/>
              </a:ext>
            </a:extLst>
          </p:cNvPr>
          <p:cNvSpPr/>
          <p:nvPr/>
        </p:nvSpPr>
        <p:spPr>
          <a:xfrm>
            <a:off x="609600" y="2773363"/>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6" name="Oval 5">
            <a:extLst>
              <a:ext uri="{FF2B5EF4-FFF2-40B4-BE49-F238E27FC236}">
                <a16:creationId xmlns:a16="http://schemas.microsoft.com/office/drawing/2014/main" id="{A6527F8C-E461-C83C-FF30-A98F089C446D}"/>
              </a:ext>
            </a:extLst>
          </p:cNvPr>
          <p:cNvSpPr/>
          <p:nvPr/>
        </p:nvSpPr>
        <p:spPr>
          <a:xfrm>
            <a:off x="609600" y="4098925"/>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sp>
        <p:nvSpPr>
          <p:cNvPr id="7" name="Oval 6">
            <a:extLst>
              <a:ext uri="{FF2B5EF4-FFF2-40B4-BE49-F238E27FC236}">
                <a16:creationId xmlns:a16="http://schemas.microsoft.com/office/drawing/2014/main" id="{7B130945-F646-8482-CE9A-AA0AC36E9C3C}"/>
              </a:ext>
            </a:extLst>
          </p:cNvPr>
          <p:cNvSpPr/>
          <p:nvPr/>
        </p:nvSpPr>
        <p:spPr>
          <a:xfrm>
            <a:off x="609600" y="5424488"/>
            <a:ext cx="1371600" cy="1219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Local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Church</a:t>
            </a:r>
          </a:p>
        </p:txBody>
      </p:sp>
      <p:cxnSp>
        <p:nvCxnSpPr>
          <p:cNvPr id="9" name="Straight Arrow Connector 8">
            <a:extLst>
              <a:ext uri="{FF2B5EF4-FFF2-40B4-BE49-F238E27FC236}">
                <a16:creationId xmlns:a16="http://schemas.microsoft.com/office/drawing/2014/main" id="{DF4E85EB-FBA6-5AC3-82AC-430FC95A3982}"/>
              </a:ext>
            </a:extLst>
          </p:cNvPr>
          <p:cNvCxnSpPr/>
          <p:nvPr/>
        </p:nvCxnSpPr>
        <p:spPr>
          <a:xfrm>
            <a:off x="1947863" y="2286000"/>
            <a:ext cx="117633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FFA5EF-3322-8FE6-57E7-21B634F3E66C}"/>
              </a:ext>
            </a:extLst>
          </p:cNvPr>
          <p:cNvCxnSpPr/>
          <p:nvPr/>
        </p:nvCxnSpPr>
        <p:spPr>
          <a:xfrm>
            <a:off x="1947863" y="3505200"/>
            <a:ext cx="117633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E7E74-80EB-0D5C-37D0-A76FC52089E2}"/>
              </a:ext>
            </a:extLst>
          </p:cNvPr>
          <p:cNvCxnSpPr/>
          <p:nvPr/>
        </p:nvCxnSpPr>
        <p:spPr>
          <a:xfrm flipV="1">
            <a:off x="2057400" y="4098925"/>
            <a:ext cx="1066800" cy="473075"/>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F90AA1-4A66-1D36-3D03-C7411E0FC044}"/>
              </a:ext>
            </a:extLst>
          </p:cNvPr>
          <p:cNvCxnSpPr/>
          <p:nvPr/>
        </p:nvCxnSpPr>
        <p:spPr>
          <a:xfrm flipV="1">
            <a:off x="1947863" y="4572000"/>
            <a:ext cx="132873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D7CDD7-64A6-4103-10A6-B8A84CF3FF56}"/>
              </a:ext>
            </a:extLst>
          </p:cNvPr>
          <p:cNvSpPr txBox="1"/>
          <p:nvPr/>
        </p:nvSpPr>
        <p:spPr>
          <a:xfrm>
            <a:off x="2438400" y="2286000"/>
            <a:ext cx="2286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7" name="TextBox 16">
            <a:extLst>
              <a:ext uri="{FF2B5EF4-FFF2-40B4-BE49-F238E27FC236}">
                <a16:creationId xmlns:a16="http://schemas.microsoft.com/office/drawing/2014/main" id="{B328FF81-3763-ACCD-9279-9AEDF0B82653}"/>
              </a:ext>
            </a:extLst>
          </p:cNvPr>
          <p:cNvSpPr txBox="1"/>
          <p:nvPr/>
        </p:nvSpPr>
        <p:spPr>
          <a:xfrm>
            <a:off x="2209800" y="2935288"/>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8" name="TextBox 17">
            <a:extLst>
              <a:ext uri="{FF2B5EF4-FFF2-40B4-BE49-F238E27FC236}">
                <a16:creationId xmlns:a16="http://schemas.microsoft.com/office/drawing/2014/main" id="{1AA5E5F0-FC66-B23B-59E8-E8B93A9E000D}"/>
              </a:ext>
            </a:extLst>
          </p:cNvPr>
          <p:cNvSpPr txBox="1"/>
          <p:nvPr/>
        </p:nvSpPr>
        <p:spPr>
          <a:xfrm>
            <a:off x="2220913" y="37766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sp>
        <p:nvSpPr>
          <p:cNvPr id="19" name="TextBox 18">
            <a:extLst>
              <a:ext uri="{FF2B5EF4-FFF2-40B4-BE49-F238E27FC236}">
                <a16:creationId xmlns:a16="http://schemas.microsoft.com/office/drawing/2014/main" id="{4897CE94-1267-17CC-9D63-543E9906AFD5}"/>
              </a:ext>
            </a:extLst>
          </p:cNvPr>
          <p:cNvSpPr txBox="1"/>
          <p:nvPr/>
        </p:nvSpPr>
        <p:spPr>
          <a:xfrm>
            <a:off x="2257425" y="4602163"/>
            <a:ext cx="2286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p:txBody>
      </p:sp>
      <p:cxnSp>
        <p:nvCxnSpPr>
          <p:cNvPr id="21" name="Straight Arrow Connector 20">
            <a:extLst>
              <a:ext uri="{FF2B5EF4-FFF2-40B4-BE49-F238E27FC236}">
                <a16:creationId xmlns:a16="http://schemas.microsoft.com/office/drawing/2014/main" id="{86A34AC4-545E-061C-7F75-6FA23FB37F7E}"/>
              </a:ext>
            </a:extLst>
          </p:cNvPr>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4EB4E5-743C-50EE-78CD-4E007E3EF2FB}"/>
              </a:ext>
            </a:extLst>
          </p:cNvPr>
          <p:cNvSpPr txBox="1"/>
          <p:nvPr/>
        </p:nvSpPr>
        <p:spPr>
          <a:xfrm>
            <a:off x="7239000" y="3063172"/>
            <a:ext cx="1828800"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Care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brethren</a:t>
            </a:r>
          </a:p>
        </p:txBody>
      </p:sp>
      <p:sp>
        <p:nvSpPr>
          <p:cNvPr id="20" name="Subtitle 2">
            <a:extLst>
              <a:ext uri="{FF2B5EF4-FFF2-40B4-BE49-F238E27FC236}">
                <a16:creationId xmlns:a16="http://schemas.microsoft.com/office/drawing/2014/main" id="{F0B5460B-E2DC-FB65-28CF-1BE4C5F0C0CD}"/>
              </a:ext>
            </a:extLst>
          </p:cNvPr>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Benevolence</a:t>
            </a:r>
          </a:p>
        </p:txBody>
      </p:sp>
    </p:spTree>
    <p:extLst>
      <p:ext uri="{BB962C8B-B14F-4D97-AF65-F5344CB8AC3E}">
        <p14:creationId xmlns:p14="http://schemas.microsoft.com/office/powerpoint/2010/main" val="2227068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panose="020F0502020204030204"/>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1"/>
            <a:ext cx="1612616" cy="738664"/>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Dallas Church</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a:off x="2504155" y="3429001"/>
            <a:ext cx="1761203" cy="1130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a:off x="5223605" y="3601852"/>
            <a:ext cx="1331595" cy="1069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a:off x="2850801" y="4693935"/>
            <a:ext cx="1129697" cy="2609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Mill Street</a:t>
            </a:r>
          </a:p>
        </p:txBody>
      </p:sp>
    </p:spTree>
    <p:extLst>
      <p:ext uri="{BB962C8B-B14F-4D97-AF65-F5344CB8AC3E}">
        <p14:creationId xmlns:p14="http://schemas.microsoft.com/office/powerpoint/2010/main" val="2828872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E29A-CDA5-4250-BA5B-0DA5EDAD588E}"/>
              </a:ext>
            </a:extLst>
          </p:cNvPr>
          <p:cNvSpPr>
            <a:spLocks noGrp="1"/>
          </p:cNvSpPr>
          <p:nvPr>
            <p:ph type="title"/>
          </p:nvPr>
        </p:nvSpPr>
        <p:spPr/>
        <p:txBody>
          <a:bodyPr/>
          <a:lstStyle/>
          <a:p>
            <a:r>
              <a:rPr lang="en-US" u="sng" dirty="0">
                <a:latin typeface="Arial" panose="020B0604020202020204" pitchFamily="34" charset="0"/>
                <a:cs typeface="Arial" panose="020B0604020202020204" pitchFamily="34" charset="0"/>
              </a:rPr>
              <a:t>Not This </a:t>
            </a:r>
          </a:p>
        </p:txBody>
      </p:sp>
      <p:sp>
        <p:nvSpPr>
          <p:cNvPr id="4" name="Oval 3">
            <a:extLst>
              <a:ext uri="{FF2B5EF4-FFF2-40B4-BE49-F238E27FC236}">
                <a16:creationId xmlns:a16="http://schemas.microsoft.com/office/drawing/2014/main" id="{52C2D0C7-76C0-4C7D-B68A-949EDBE82D5F}"/>
              </a:ext>
            </a:extLst>
          </p:cNvPr>
          <p:cNvSpPr/>
          <p:nvPr/>
        </p:nvSpPr>
        <p:spPr>
          <a:xfrm>
            <a:off x="1225868" y="2402332"/>
            <a:ext cx="145732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2060"/>
                </a:solidFill>
                <a:effectLst/>
                <a:uLnTx/>
                <a:uFillTx/>
                <a:latin typeface="Calibri" panose="020F0502020204030204"/>
                <a:ea typeface="+mn-ea"/>
                <a:cs typeface="+mn-cs"/>
              </a:rPr>
              <a:t>Collegeview</a:t>
            </a:r>
            <a:endPar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4D95729-A645-4BC2-B13E-0617B0DCBF29}"/>
              </a:ext>
            </a:extLst>
          </p:cNvPr>
          <p:cNvSpPr/>
          <p:nvPr/>
        </p:nvSpPr>
        <p:spPr>
          <a:xfrm>
            <a:off x="1545908" y="4031932"/>
            <a:ext cx="1217295" cy="10544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Hebron Lane</a:t>
            </a:r>
          </a:p>
        </p:txBody>
      </p:sp>
      <p:sp>
        <p:nvSpPr>
          <p:cNvPr id="7" name="Oval 6">
            <a:extLst>
              <a:ext uri="{FF2B5EF4-FFF2-40B4-BE49-F238E27FC236}">
                <a16:creationId xmlns:a16="http://schemas.microsoft.com/office/drawing/2014/main" id="{22B271FB-D142-4274-B808-F4D88504BD10}"/>
              </a:ext>
            </a:extLst>
          </p:cNvPr>
          <p:cNvSpPr/>
          <p:nvPr/>
        </p:nvSpPr>
        <p:spPr>
          <a:xfrm>
            <a:off x="6112193" y="2410301"/>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Eastside</a:t>
            </a:r>
          </a:p>
        </p:txBody>
      </p:sp>
      <p:sp>
        <p:nvSpPr>
          <p:cNvPr id="8" name="TextBox 7">
            <a:extLst>
              <a:ext uri="{FF2B5EF4-FFF2-40B4-BE49-F238E27FC236}">
                <a16:creationId xmlns:a16="http://schemas.microsoft.com/office/drawing/2014/main" id="{6044875C-A5BA-48F1-A655-B393147D0934}"/>
              </a:ext>
            </a:extLst>
          </p:cNvPr>
          <p:cNvSpPr txBox="1"/>
          <p:nvPr/>
        </p:nvSpPr>
        <p:spPr>
          <a:xfrm>
            <a:off x="4122387" y="4724542"/>
            <a:ext cx="1809783" cy="738664"/>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Feed the Children</a:t>
            </a:r>
          </a:p>
        </p:txBody>
      </p:sp>
      <p:cxnSp>
        <p:nvCxnSpPr>
          <p:cNvPr id="13" name="Straight Arrow Connector 12">
            <a:extLst>
              <a:ext uri="{FF2B5EF4-FFF2-40B4-BE49-F238E27FC236}">
                <a16:creationId xmlns:a16="http://schemas.microsoft.com/office/drawing/2014/main" id="{3F00D97D-775E-4B6A-816B-E6FC6AF49C7C}"/>
              </a:ext>
            </a:extLst>
          </p:cNvPr>
          <p:cNvCxnSpPr>
            <a:cxnSpLocks/>
          </p:cNvCxnSpPr>
          <p:nvPr/>
        </p:nvCxnSpPr>
        <p:spPr>
          <a:xfrm flipV="1">
            <a:off x="2504155" y="3240405"/>
            <a:ext cx="1053433" cy="1885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600CCB-EF8D-4E5C-AE1E-3158234586CF}"/>
              </a:ext>
            </a:extLst>
          </p:cNvPr>
          <p:cNvCxnSpPr>
            <a:cxnSpLocks/>
          </p:cNvCxnSpPr>
          <p:nvPr/>
        </p:nvCxnSpPr>
        <p:spPr>
          <a:xfrm flipH="1" flipV="1">
            <a:off x="5254943" y="3334703"/>
            <a:ext cx="1240155" cy="32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B3219F-0F86-4A75-9703-C59EAB21D435}"/>
              </a:ext>
            </a:extLst>
          </p:cNvPr>
          <p:cNvCxnSpPr>
            <a:cxnSpLocks/>
          </p:cNvCxnSpPr>
          <p:nvPr/>
        </p:nvCxnSpPr>
        <p:spPr>
          <a:xfrm>
            <a:off x="4461494" y="3654743"/>
            <a:ext cx="110505" cy="904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0F137F-78CB-4B8F-B05C-44D2D83933B5}"/>
              </a:ext>
            </a:extLst>
          </p:cNvPr>
          <p:cNvCxnSpPr>
            <a:cxnSpLocks/>
          </p:cNvCxnSpPr>
          <p:nvPr/>
        </p:nvCxnSpPr>
        <p:spPr>
          <a:xfrm flipV="1">
            <a:off x="2800350" y="3548960"/>
            <a:ext cx="1091565" cy="931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E701752-6E7A-4687-9E21-C185F76C1873}"/>
              </a:ext>
            </a:extLst>
          </p:cNvPr>
          <p:cNvSpPr/>
          <p:nvPr/>
        </p:nvSpPr>
        <p:spPr>
          <a:xfrm>
            <a:off x="3634764" y="2343095"/>
            <a:ext cx="1457325" cy="120586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Potter Children’s Home</a:t>
            </a:r>
          </a:p>
        </p:txBody>
      </p:sp>
    </p:spTree>
    <p:extLst>
      <p:ext uri="{BB962C8B-B14F-4D97-AF65-F5344CB8AC3E}">
        <p14:creationId xmlns:p14="http://schemas.microsoft.com/office/powerpoint/2010/main" val="2371022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E222-6AF1-68AA-AF7C-377FD578B8D8}"/>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1DC29A6D-2046-BDD8-4016-5335AB75124B}"/>
              </a:ext>
            </a:extLst>
          </p:cNvPr>
          <p:cNvSpPr>
            <a:spLocks noGrp="1"/>
          </p:cNvSpPr>
          <p:nvPr>
            <p:ph idx="1"/>
          </p:nvPr>
        </p:nvSpPr>
        <p:spPr/>
        <p:txBody>
          <a:bodyPr/>
          <a:lstStyle/>
          <a:p>
            <a:r>
              <a:rPr lang="en-US" dirty="0"/>
              <a:t>Ties of Fellowship</a:t>
            </a:r>
          </a:p>
          <a:p>
            <a:r>
              <a:rPr lang="en-US" dirty="0"/>
              <a:t>Independency / Autonomy</a:t>
            </a:r>
          </a:p>
          <a:p>
            <a:r>
              <a:rPr lang="en-US" dirty="0"/>
              <a:t>Oversight of Elders</a:t>
            </a:r>
          </a:p>
          <a:p>
            <a:r>
              <a:rPr lang="en-US" dirty="0"/>
              <a:t>Contrary to New Testament Example</a:t>
            </a:r>
          </a:p>
        </p:txBody>
      </p:sp>
    </p:spTree>
    <p:extLst>
      <p:ext uri="{BB962C8B-B14F-4D97-AF65-F5344CB8AC3E}">
        <p14:creationId xmlns:p14="http://schemas.microsoft.com/office/powerpoint/2010/main" val="5057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46350" y="1522413"/>
            <a:ext cx="3686175"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latin typeface="Times New Roman" pitchFamily="18" charset="0"/>
                <a:cs typeface="Times New Roman" pitchFamily="18" charset="0"/>
              </a:rPr>
              <a:t>Summer Lectures</a:t>
            </a:r>
          </a:p>
          <a:p>
            <a:pPr algn="ctr">
              <a:defRPr/>
            </a:pP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Saturday July 13</a:t>
            </a:r>
          </a:p>
          <a:p>
            <a:pPr algn="ctr">
              <a:defRPr/>
            </a:pPr>
            <a:r>
              <a:rPr lang="en-US" dirty="0">
                <a:solidFill>
                  <a:prstClr val="black"/>
                </a:solidFill>
                <a:latin typeface="Times New Roman" pitchFamily="18" charset="0"/>
                <a:cs typeface="Times New Roman" pitchFamily="18" charset="0"/>
              </a:rPr>
              <a:t>Speaker: </a:t>
            </a:r>
            <a:r>
              <a:rPr lang="en-US" i="1" dirty="0">
                <a:solidFill>
                  <a:prstClr val="black"/>
                </a:solidFill>
                <a:latin typeface="Times New Roman" pitchFamily="18" charset="0"/>
                <a:cs typeface="Times New Roman" pitchFamily="18" charset="0"/>
              </a:rPr>
              <a:t>John Doe</a:t>
            </a:r>
          </a:p>
          <a:p>
            <a:pPr algn="ctr">
              <a:defRPr/>
            </a:pP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Time: 10:00 am; 11:00am</a:t>
            </a:r>
          </a:p>
          <a:p>
            <a:pPr algn="ctr">
              <a:defRPr/>
            </a:pPr>
            <a:r>
              <a:rPr lang="en-US" dirty="0">
                <a:solidFill>
                  <a:prstClr val="black"/>
                </a:solidFill>
                <a:latin typeface="Times New Roman" pitchFamily="18" charset="0"/>
                <a:cs typeface="Times New Roman" pitchFamily="18" charset="0"/>
              </a:rPr>
              <a:t>Break </a:t>
            </a:r>
            <a:r>
              <a:rPr lang="en-US" sz="1400" dirty="0">
                <a:solidFill>
                  <a:srgbClr val="FF0000"/>
                </a:solidFill>
                <a:latin typeface="Times New Roman" pitchFamily="18" charset="0"/>
                <a:cs typeface="Times New Roman" pitchFamily="18" charset="0"/>
              </a:rPr>
              <a:t>Lunch to be provided</a:t>
            </a: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1:00 pm</a:t>
            </a:r>
          </a:p>
          <a:p>
            <a:pPr algn="ctr">
              <a:defRPr/>
            </a:pPr>
            <a:endParaRPr lang="en-US" dirty="0">
              <a:solidFill>
                <a:prstClr val="black"/>
              </a:solidFill>
              <a:latin typeface="Times New Roman" pitchFamily="18" charset="0"/>
              <a:cs typeface="Times New Roman" pitchFamily="18" charset="0"/>
            </a:endParaRPr>
          </a:p>
          <a:p>
            <a:pPr algn="ctr">
              <a:defRPr/>
            </a:pPr>
            <a:r>
              <a:rPr lang="en-US" dirty="0">
                <a:solidFill>
                  <a:prstClr val="black"/>
                </a:solidFill>
                <a:latin typeface="Times New Roman" pitchFamily="18" charset="0"/>
                <a:cs typeface="Times New Roman" pitchFamily="18" charset="0"/>
              </a:rPr>
              <a:t>123 Main Street</a:t>
            </a:r>
          </a:p>
          <a:p>
            <a:pPr algn="ctr">
              <a:defRPr/>
            </a:pPr>
            <a:r>
              <a:rPr lang="en-US" dirty="0">
                <a:solidFill>
                  <a:prstClr val="black"/>
                </a:solidFill>
                <a:latin typeface="Times New Roman" pitchFamily="18" charset="0"/>
                <a:cs typeface="Times New Roman" pitchFamily="18" charset="0"/>
              </a:rPr>
              <a:t>Somewhere, KY 11111</a:t>
            </a:r>
          </a:p>
          <a:p>
            <a:pPr algn="ctr">
              <a:defRPr/>
            </a:pPr>
            <a:endParaRPr lang="en-US" dirty="0">
              <a:solidFill>
                <a:prstClr val="black"/>
              </a:solidFill>
              <a:latin typeface="Times New Roman" pitchFamily="18" charset="0"/>
              <a:cs typeface="Times New Roman" pitchFamily="18" charset="0"/>
            </a:endParaRPr>
          </a:p>
          <a:p>
            <a:pPr algn="ctr">
              <a:defRPr/>
            </a:pPr>
            <a:endParaRPr lang="en-US" sz="1600" i="1" dirty="0">
              <a:solidFill>
                <a:srgbClr val="C00000"/>
              </a:solidFill>
              <a:latin typeface="Times New Roman" pitchFamily="18" charset="0"/>
              <a:cs typeface="Times New Roman" pitchFamily="18" charset="0"/>
            </a:endParaRPr>
          </a:p>
          <a:p>
            <a:pPr algn="ctr">
              <a:defRPr/>
            </a:pPr>
            <a:endParaRPr lang="en-US" sz="1400" i="1" dirty="0">
              <a:solidFill>
                <a:srgbClr val="C0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pPr algn="ctr" fontAlgn="auto">
              <a:spcAft>
                <a:spcPts val="0"/>
              </a:spcAft>
              <a:defRPr/>
            </a:pPr>
            <a:r>
              <a:rPr lang="en-US" dirty="0"/>
              <a:t>Some Brethren – Blurred Lines</a:t>
            </a:r>
          </a:p>
        </p:txBody>
      </p:sp>
    </p:spTree>
    <p:extLst>
      <p:ext uri="{BB962C8B-B14F-4D97-AF65-F5344CB8AC3E}">
        <p14:creationId xmlns:p14="http://schemas.microsoft.com/office/powerpoint/2010/main" val="2388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9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0FCCED8-27FD-77D2-1045-85FFD9EAED43}"/>
              </a:ext>
            </a:extLst>
          </p:cNvPr>
          <p:cNvSpPr>
            <a:spLocks noGrp="1" noChangeArrowheads="1"/>
          </p:cNvSpPr>
          <p:nvPr>
            <p:ph type="title"/>
          </p:nvPr>
        </p:nvSpPr>
        <p:spPr>
          <a:xfrm>
            <a:off x="533400" y="0"/>
            <a:ext cx="7772400" cy="1143000"/>
          </a:xfrm>
        </p:spPr>
        <p:txBody>
          <a:bodyPr/>
          <a:lstStyle/>
          <a:p>
            <a:r>
              <a:rPr lang="en-US" altLang="en-US"/>
              <a:t>Why Does it Matter?</a:t>
            </a:r>
          </a:p>
        </p:txBody>
      </p:sp>
      <p:sp>
        <p:nvSpPr>
          <p:cNvPr id="3" name="Content Placeholder 2">
            <a:extLst>
              <a:ext uri="{FF2B5EF4-FFF2-40B4-BE49-F238E27FC236}">
                <a16:creationId xmlns:a16="http://schemas.microsoft.com/office/drawing/2014/main" id="{6823F2AB-2016-B765-DB6E-51396833AB63}"/>
              </a:ext>
            </a:extLst>
          </p:cNvPr>
          <p:cNvSpPr>
            <a:spLocks noGrp="1"/>
          </p:cNvSpPr>
          <p:nvPr>
            <p:ph idx="1"/>
          </p:nvPr>
        </p:nvSpPr>
        <p:spPr>
          <a:xfrm>
            <a:off x="685800" y="1371600"/>
            <a:ext cx="7772400" cy="5181600"/>
          </a:xfrm>
        </p:spPr>
        <p:txBody>
          <a:bodyPr/>
          <a:lstStyle/>
          <a:p>
            <a:pPr>
              <a:defRPr/>
            </a:pPr>
            <a:r>
              <a:rPr lang="en-US" sz="2400" dirty="0"/>
              <a:t>Lines become blurred – in our own mind</a:t>
            </a:r>
          </a:p>
          <a:p>
            <a:pPr>
              <a:defRPr/>
            </a:pPr>
            <a:endParaRPr lang="en-US" sz="2400" dirty="0"/>
          </a:p>
          <a:p>
            <a:pPr>
              <a:defRPr/>
            </a:pPr>
            <a:r>
              <a:rPr lang="en-US" sz="2400" dirty="0"/>
              <a:t>Lines will be gone – to world &amp; next generation</a:t>
            </a:r>
          </a:p>
          <a:p>
            <a:pPr>
              <a:defRPr/>
            </a:pPr>
            <a:endParaRPr lang="en-US" sz="2400" dirty="0"/>
          </a:p>
          <a:p>
            <a:pPr>
              <a:defRPr/>
            </a:pPr>
            <a:r>
              <a:rPr lang="en-US" sz="2400" dirty="0"/>
              <a:t>Confused on what is “Church matters” – “Individual”</a:t>
            </a:r>
          </a:p>
          <a:p>
            <a:pPr>
              <a:defRPr/>
            </a:pPr>
            <a:endParaRPr lang="en-US" sz="2400" dirty="0"/>
          </a:p>
          <a:p>
            <a:pPr>
              <a:defRPr/>
            </a:pPr>
            <a:r>
              <a:rPr lang="en-US" sz="2400" dirty="0"/>
              <a:t>Give birth to social gospel &amp; youth ministries</a:t>
            </a:r>
          </a:p>
          <a:p>
            <a:pPr marL="0" indent="0">
              <a:buFontTx/>
              <a:buNone/>
              <a:defRPr/>
            </a:pPr>
            <a:endParaRPr lang="en-US" sz="2400" dirty="0"/>
          </a:p>
          <a:p>
            <a:pPr>
              <a:defRPr/>
            </a:pPr>
            <a:r>
              <a:rPr lang="en-US" sz="2400" dirty="0"/>
              <a:t>Think individual function – equal to assembling (essential) </a:t>
            </a: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7B5BBDC-8E41-3C04-409C-5F4214543FB5}"/>
              </a:ext>
            </a:extLst>
          </p:cNvPr>
          <p:cNvSpPr>
            <a:spLocks noGrp="1" noChangeArrowheads="1"/>
          </p:cNvSpPr>
          <p:nvPr>
            <p:ph type="title"/>
          </p:nvPr>
        </p:nvSpPr>
        <p:spPr>
          <a:xfrm>
            <a:off x="533400" y="0"/>
            <a:ext cx="7772400" cy="1143000"/>
          </a:xfrm>
        </p:spPr>
        <p:txBody>
          <a:bodyPr/>
          <a:lstStyle/>
          <a:p>
            <a:r>
              <a:rPr lang="en-US" altLang="en-US"/>
              <a:t>Make a Distinction</a:t>
            </a:r>
          </a:p>
        </p:txBody>
      </p:sp>
      <p:sp>
        <p:nvSpPr>
          <p:cNvPr id="3" name="Content Placeholder 2">
            <a:extLst>
              <a:ext uri="{FF2B5EF4-FFF2-40B4-BE49-F238E27FC236}">
                <a16:creationId xmlns:a16="http://schemas.microsoft.com/office/drawing/2014/main" id="{0481F414-5F8D-7979-DDE6-72504A1206FD}"/>
              </a:ext>
            </a:extLst>
          </p:cNvPr>
          <p:cNvSpPr>
            <a:spLocks noGrp="1"/>
          </p:cNvSpPr>
          <p:nvPr>
            <p:ph idx="1"/>
          </p:nvPr>
        </p:nvSpPr>
        <p:spPr>
          <a:xfrm>
            <a:off x="685800" y="1066800"/>
            <a:ext cx="7772400" cy="5486400"/>
          </a:xfrm>
        </p:spPr>
        <p:txBody>
          <a:bodyPr/>
          <a:lstStyle/>
          <a:p>
            <a:pPr>
              <a:defRPr/>
            </a:pPr>
            <a:r>
              <a:rPr lang="en-US" sz="2400" dirty="0"/>
              <a:t>Keep Biblical teaching on distinction before us (II Pet. 1:12)</a:t>
            </a:r>
          </a:p>
          <a:p>
            <a:pPr>
              <a:defRPr/>
            </a:pPr>
            <a:endParaRPr lang="en-US" sz="2400" dirty="0"/>
          </a:p>
          <a:p>
            <a:pPr>
              <a:defRPr/>
            </a:pPr>
            <a:r>
              <a:rPr lang="en-US" sz="2400" dirty="0"/>
              <a:t>Don’t refer to individual &amp; social matters as “church functions”</a:t>
            </a:r>
          </a:p>
          <a:p>
            <a:pPr>
              <a:defRPr/>
            </a:pPr>
            <a:endParaRPr lang="en-US" sz="2400" dirty="0"/>
          </a:p>
          <a:p>
            <a:pPr>
              <a:defRPr/>
            </a:pPr>
            <a:r>
              <a:rPr lang="en-US" sz="2400" dirty="0"/>
              <a:t>Don’t make people feel they have neglected the Lord if they don’t make every individual / social function.</a:t>
            </a:r>
          </a:p>
          <a:p>
            <a:pPr marL="0" indent="0">
              <a:buFontTx/>
              <a:buNone/>
              <a:defRPr/>
            </a:pPr>
            <a:endParaRPr lang="en-US" sz="2400" dirty="0"/>
          </a:p>
          <a:p>
            <a:pPr>
              <a:defRPr/>
            </a:pPr>
            <a:r>
              <a:rPr lang="en-US" sz="2400" dirty="0"/>
              <a:t>Don’t equate social matters with spiritual matters</a:t>
            </a:r>
          </a:p>
          <a:p>
            <a:pPr marL="0" indent="0">
              <a:buFontTx/>
              <a:buNone/>
              <a:defRPr/>
            </a:pPr>
            <a:endParaRPr lang="en-US" sz="2400" dirty="0"/>
          </a:p>
          <a:p>
            <a:pPr>
              <a:defRPr/>
            </a:pPr>
            <a:r>
              <a:rPr lang="en-US" sz="2400" dirty="0"/>
              <a:t>Don’t talk about “church group” when speaking of social &amp; recreational matters </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9DDF-FA75-E041-DCA2-1C7708714372}"/>
              </a:ext>
            </a:extLst>
          </p:cNvPr>
          <p:cNvSpPr>
            <a:spLocks noGrp="1"/>
          </p:cNvSpPr>
          <p:nvPr>
            <p:ph type="title"/>
          </p:nvPr>
        </p:nvSpPr>
        <p:spPr/>
        <p:txBody>
          <a:bodyPr/>
          <a:lstStyle/>
          <a:p>
            <a:r>
              <a:rPr lang="en-US" dirty="0"/>
              <a:t>WORK OF THE CHURCH</a:t>
            </a:r>
          </a:p>
        </p:txBody>
      </p:sp>
      <p:sp>
        <p:nvSpPr>
          <p:cNvPr id="3" name="Content Placeholder 2">
            <a:extLst>
              <a:ext uri="{FF2B5EF4-FFF2-40B4-BE49-F238E27FC236}">
                <a16:creationId xmlns:a16="http://schemas.microsoft.com/office/drawing/2014/main" id="{17ADECD1-8043-A0D1-3B38-BFFB7A9DD15B}"/>
              </a:ext>
            </a:extLst>
          </p:cNvPr>
          <p:cNvSpPr>
            <a:spLocks noGrp="1"/>
          </p:cNvSpPr>
          <p:nvPr>
            <p:ph idx="1"/>
          </p:nvPr>
        </p:nvSpPr>
        <p:spPr>
          <a:xfrm>
            <a:off x="457200" y="1417638"/>
            <a:ext cx="8229600" cy="4708525"/>
          </a:xfrm>
        </p:spPr>
        <p:txBody>
          <a:bodyPr>
            <a:normAutofit lnSpcReduction="1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Evangelism</a:t>
            </a:r>
            <a:r>
              <a:rPr kumimoji="0" lang="en-US" sz="2400" b="0" i="0" u="none" strike="noStrike" kern="1200" cap="none" spc="0" normalizeH="0" baseline="0" noProof="0" dirty="0">
                <a:ln>
                  <a:noFill/>
                </a:ln>
                <a:solidFill>
                  <a:prstClr val="black"/>
                </a:solidFill>
                <a:effectLst/>
                <a:uLnTx/>
                <a:uFillTx/>
                <a:ea typeface="+mn-ea"/>
                <a:cs typeface="+mn-cs"/>
              </a:rPr>
              <a:t> -  I Thes 1:3-8; Phil 1:3-5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Philippi – Phil 4:15-17</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Thessalonica – I Thes 1:3-8</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11:7-9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Edification</a:t>
            </a:r>
            <a:r>
              <a:rPr kumimoji="0" lang="en-US" sz="2400" b="0" i="0" u="none" strike="noStrike" kern="1200" cap="none" spc="0" normalizeH="0" baseline="0" noProof="0" dirty="0">
                <a:ln>
                  <a:noFill/>
                </a:ln>
                <a:solidFill>
                  <a:prstClr val="black"/>
                </a:solidFill>
                <a:effectLst/>
                <a:uLnTx/>
                <a:uFillTx/>
                <a:ea typeface="+mn-ea"/>
                <a:cs typeface="+mn-cs"/>
              </a:rPr>
              <a:t> – Eph 4:11-16, I Cor 12:14-27, Gal 6:1-2</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Worship – Eph 5:19, Col 3:16</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Teaching – Col 1:28; Rom 12:6-7,  Acts 11:22-23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mn-ea"/>
                <a:cs typeface="+mn-cs"/>
              </a:rPr>
              <a:t>Benevolence</a:t>
            </a:r>
            <a:r>
              <a:rPr kumimoji="0" lang="en-US" sz="2400" b="0" i="0" u="none" strike="noStrike" kern="1200" cap="none" spc="0" normalizeH="0" baseline="0" noProof="0" dirty="0">
                <a:ln>
                  <a:noFill/>
                </a:ln>
                <a:solidFill>
                  <a:prstClr val="black"/>
                </a:solidFill>
                <a:effectLst/>
                <a:uLnTx/>
                <a:uFillTx/>
                <a:ea typeface="+mn-ea"/>
                <a:cs typeface="+mn-cs"/>
              </a:rPr>
              <a:t> – Acts 2:44-45; Acts 4:32-35</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Antioch – Acts 11:29-30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Macedonia – II Cor 8:1-4</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ea typeface="+mn-ea"/>
                <a:cs typeface="+mn-cs"/>
              </a:rPr>
              <a:t>Corinth – II Cor 9:10-12</a:t>
            </a:r>
            <a:endParaRPr lang="en-US" sz="3600" dirty="0"/>
          </a:p>
        </p:txBody>
      </p:sp>
    </p:spTree>
    <p:extLst>
      <p:ext uri="{BB962C8B-B14F-4D97-AF65-F5344CB8AC3E}">
        <p14:creationId xmlns:p14="http://schemas.microsoft.com/office/powerpoint/2010/main" val="376903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60F2-3295-438D-A522-67962C14A0C8}"/>
              </a:ext>
            </a:extLst>
          </p:cNvPr>
          <p:cNvSpPr>
            <a:spLocks noGrp="1"/>
          </p:cNvSpPr>
          <p:nvPr>
            <p:ph type="title"/>
          </p:nvPr>
        </p:nvSpPr>
        <p:spPr>
          <a:xfrm>
            <a:off x="457200" y="152400"/>
            <a:ext cx="8229600" cy="563562"/>
          </a:xfrm>
        </p:spPr>
        <p:txBody>
          <a:bodyPr>
            <a:normAutofit/>
          </a:bodyPr>
          <a:lstStyle/>
          <a:p>
            <a:r>
              <a:rPr lang="en-US" sz="2800" b="1" u="sng" dirty="0">
                <a:latin typeface="Arial" panose="020B0604020202020204" pitchFamily="34" charset="0"/>
                <a:cs typeface="Arial" panose="020B0604020202020204" pitchFamily="34" charset="0"/>
              </a:rPr>
              <a:t>Command,  Example, Logical Conclusion </a:t>
            </a:r>
          </a:p>
        </p:txBody>
      </p:sp>
      <p:sp>
        <p:nvSpPr>
          <p:cNvPr id="3" name="Content Placeholder 2">
            <a:extLst>
              <a:ext uri="{FF2B5EF4-FFF2-40B4-BE49-F238E27FC236}">
                <a16:creationId xmlns:a16="http://schemas.microsoft.com/office/drawing/2014/main" id="{24EFDC51-6C16-4125-A22E-53122C10E9CE}"/>
              </a:ext>
            </a:extLst>
          </p:cNvPr>
          <p:cNvSpPr>
            <a:spLocks noGrp="1"/>
          </p:cNvSpPr>
          <p:nvPr>
            <p:ph idx="1"/>
          </p:nvPr>
        </p:nvSpPr>
        <p:spPr>
          <a:xfrm>
            <a:off x="628650" y="1066800"/>
            <a:ext cx="7886700" cy="5486400"/>
          </a:xfrm>
        </p:spPr>
        <p:txBody>
          <a:bodyPr>
            <a:normAutofit fontScale="70000" lnSpcReduction="20000"/>
          </a:bodyPr>
          <a:lstStyle/>
          <a:p>
            <a:pPr marL="0" indent="0">
              <a:buNone/>
            </a:pPr>
            <a:r>
              <a:rPr lang="en-US" sz="4000" dirty="0">
                <a:cs typeface="Arial" panose="020B0604020202020204" pitchFamily="34" charset="0"/>
              </a:rPr>
              <a:t>Command: </a:t>
            </a:r>
            <a:r>
              <a:rPr lang="en-US" sz="4000" dirty="0" err="1">
                <a:cs typeface="Arial" panose="020B0604020202020204" pitchFamily="34" charset="0"/>
              </a:rPr>
              <a:t>Paraggello</a:t>
            </a:r>
            <a:r>
              <a:rPr lang="en-US" sz="4000" dirty="0">
                <a:cs typeface="Arial" panose="020B0604020202020204" pitchFamily="34" charset="0"/>
              </a:rPr>
              <a:t> - Order, charge, declare</a:t>
            </a:r>
          </a:p>
          <a:p>
            <a:pPr marL="0" indent="0">
              <a:buNone/>
            </a:pPr>
            <a:r>
              <a:rPr lang="en-US" sz="2900" dirty="0">
                <a:cs typeface="Calibri" panose="020F0502020204030204" pitchFamily="34" charset="0"/>
              </a:rPr>
              <a:t>II </a:t>
            </a:r>
            <a:r>
              <a:rPr lang="en-US" sz="2900" dirty="0" err="1">
                <a:cs typeface="Calibri" panose="020F0502020204030204" pitchFamily="34" charset="0"/>
              </a:rPr>
              <a:t>Thes</a:t>
            </a:r>
            <a:r>
              <a:rPr lang="en-US" sz="2900" dirty="0">
                <a:cs typeface="Calibri" panose="020F0502020204030204" pitchFamily="34" charset="0"/>
              </a:rPr>
              <a:t> 3:10 – 12: 10 For even when we were with you, we </a:t>
            </a:r>
            <a:r>
              <a:rPr lang="en-US" sz="2900" b="1" u="sng" dirty="0">
                <a:cs typeface="Calibri" panose="020F0502020204030204" pitchFamily="34" charset="0"/>
              </a:rPr>
              <a:t>commanded </a:t>
            </a:r>
            <a:r>
              <a:rPr lang="en-US" sz="2900" dirty="0">
                <a:cs typeface="Calibri" panose="020F0502020204030204" pitchFamily="34" charset="0"/>
              </a:rPr>
              <a:t>you this: If anyone will not work, neither shall he eat. 11 For we hear that there are some who walk among you in a disorderly manner, not working at all, but are busybodies. 12 Now those who are such we command and [c]exhort through our Lord Jesus Christ that they work in quietness and eat their own bread.</a:t>
            </a:r>
          </a:p>
          <a:p>
            <a:pPr marL="0" indent="0">
              <a:buNone/>
            </a:pPr>
            <a:endParaRPr lang="en-US" sz="2900" dirty="0">
              <a:cs typeface="Arial" panose="020B0604020202020204" pitchFamily="34" charset="0"/>
            </a:endParaRPr>
          </a:p>
          <a:p>
            <a:pPr marL="0" indent="0">
              <a:buNone/>
            </a:pPr>
            <a:r>
              <a:rPr lang="en-US" sz="3600" dirty="0">
                <a:cs typeface="Arial" panose="020B0604020202020204" pitchFamily="34" charset="0"/>
              </a:rPr>
              <a:t>Example: </a:t>
            </a:r>
            <a:r>
              <a:rPr lang="en-US" sz="3600" dirty="0" err="1">
                <a:cs typeface="Arial" panose="020B0604020202020204" pitchFamily="34" charset="0"/>
              </a:rPr>
              <a:t>Tupos</a:t>
            </a:r>
            <a:r>
              <a:rPr lang="en-US" sz="3600" dirty="0">
                <a:cs typeface="Arial" panose="020B0604020202020204" pitchFamily="34" charset="0"/>
              </a:rPr>
              <a:t> – model, pattern, manner</a:t>
            </a:r>
          </a:p>
          <a:p>
            <a:pPr marL="0" indent="0">
              <a:buNone/>
            </a:pPr>
            <a:r>
              <a:rPr lang="en-US" sz="2600" dirty="0">
                <a:cs typeface="Calibri" panose="020F0502020204030204" pitchFamily="34" charset="0"/>
              </a:rPr>
              <a:t>Phil 3:17 Brethren, join in following  my </a:t>
            </a:r>
            <a:r>
              <a:rPr lang="en-US" sz="2600" b="1" u="sng" dirty="0">
                <a:cs typeface="Calibri" panose="020F0502020204030204" pitchFamily="34" charset="0"/>
              </a:rPr>
              <a:t>example</a:t>
            </a:r>
            <a:r>
              <a:rPr lang="en-US" sz="2600" dirty="0">
                <a:cs typeface="Calibri" panose="020F0502020204030204" pitchFamily="34" charset="0"/>
              </a:rPr>
              <a:t>, and note those who so walk, as you have us for a pattern</a:t>
            </a:r>
          </a:p>
          <a:p>
            <a:pPr marL="0" indent="0">
              <a:buNone/>
            </a:pPr>
            <a:r>
              <a:rPr lang="en-US" sz="2600" dirty="0">
                <a:cs typeface="Calibri" panose="020F0502020204030204" pitchFamily="34" charset="0"/>
              </a:rPr>
              <a:t>I Cor 11:1 Be ye followers (</a:t>
            </a:r>
            <a:r>
              <a:rPr lang="en-US" sz="2600" dirty="0" err="1">
                <a:cs typeface="Calibri" panose="020F0502020204030204" pitchFamily="34" charset="0"/>
              </a:rPr>
              <a:t>mimetes</a:t>
            </a:r>
            <a:r>
              <a:rPr lang="en-US" sz="2600" dirty="0">
                <a:cs typeface="Calibri" panose="020F0502020204030204" pitchFamily="34" charset="0"/>
              </a:rPr>
              <a:t>; imitate) of me, even as I also am of Christ.</a:t>
            </a:r>
          </a:p>
          <a:p>
            <a:pPr marL="0" indent="0">
              <a:buNone/>
            </a:pPr>
            <a:endParaRPr lang="en-US" sz="2200" dirty="0">
              <a:cs typeface="Calibri" panose="020F0502020204030204" pitchFamily="34" charset="0"/>
            </a:endParaRPr>
          </a:p>
          <a:p>
            <a:pPr marL="0" indent="0">
              <a:buNone/>
            </a:pPr>
            <a:r>
              <a:rPr lang="en-US" sz="4000" dirty="0">
                <a:cs typeface="Arial" panose="020B0604020202020204" pitchFamily="34" charset="0"/>
              </a:rPr>
              <a:t>Inference: </a:t>
            </a:r>
            <a:r>
              <a:rPr lang="en-US" sz="4000" dirty="0" err="1">
                <a:cs typeface="Arial" panose="020B0604020202020204" pitchFamily="34" charset="0"/>
              </a:rPr>
              <a:t>Krino</a:t>
            </a:r>
            <a:r>
              <a:rPr lang="en-US" sz="4000" dirty="0">
                <a:cs typeface="Arial" panose="020B0604020202020204" pitchFamily="34" charset="0"/>
              </a:rPr>
              <a:t> - determine, be of opinion, deem, think</a:t>
            </a:r>
          </a:p>
          <a:p>
            <a:pPr marL="0" indent="0">
              <a:buNone/>
            </a:pPr>
            <a:r>
              <a:rPr lang="en-US" sz="2900" dirty="0">
                <a:cs typeface="Calibri" panose="020F0502020204030204" pitchFamily="34" charset="0"/>
              </a:rPr>
              <a:t>Acts 15:19 Therefore I </a:t>
            </a:r>
            <a:r>
              <a:rPr lang="en-US" sz="2900" b="1" u="sng" dirty="0">
                <a:cs typeface="Calibri" panose="020F0502020204030204" pitchFamily="34" charset="0"/>
              </a:rPr>
              <a:t>judge</a:t>
            </a:r>
            <a:r>
              <a:rPr lang="en-US" sz="2900" dirty="0">
                <a:cs typeface="Calibri" panose="020F0502020204030204" pitchFamily="34" charset="0"/>
              </a:rPr>
              <a:t> that we should not trouble those from among the Gentiles who are turning to God,</a:t>
            </a:r>
            <a:endParaRPr lang="en-US" sz="2900" dirty="0">
              <a:cs typeface="Arial" panose="020B0604020202020204" pitchFamily="34" charset="0"/>
            </a:endParaRPr>
          </a:p>
        </p:txBody>
      </p:sp>
    </p:spTree>
    <p:extLst>
      <p:ext uri="{BB962C8B-B14F-4D97-AF65-F5344CB8AC3E}">
        <p14:creationId xmlns:p14="http://schemas.microsoft.com/office/powerpoint/2010/main" val="1639077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3833</TotalTime>
  <Words>2874</Words>
  <Application>Microsoft Office PowerPoint</Application>
  <PresentationFormat>On-screen Show (4:3)</PresentationFormat>
  <Paragraphs>589</Paragraphs>
  <Slides>50</Slides>
  <Notes>50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50</vt:i4>
      </vt:variant>
    </vt:vector>
  </HeadingPairs>
  <TitlesOfParts>
    <vt:vector size="65" baseType="lpstr">
      <vt:lpstr>Arial</vt:lpstr>
      <vt:lpstr>Arial Black</vt:lpstr>
      <vt:lpstr>Arial Narrow</vt:lpstr>
      <vt:lpstr>Arial Unicode MS</vt:lpstr>
      <vt:lpstr>Calibri</vt:lpstr>
      <vt:lpstr>Georgia</vt:lpstr>
      <vt:lpstr>Segoe Print</vt:lpstr>
      <vt:lpstr>Times New Roman</vt:lpstr>
      <vt:lpstr>Wingdings</vt:lpstr>
      <vt:lpstr>Office Theme</vt:lpstr>
      <vt:lpstr>4_Plaid design template</vt:lpstr>
      <vt:lpstr>2_Plaid design template</vt:lpstr>
      <vt:lpstr>6_Plaid design template</vt:lpstr>
      <vt:lpstr>1_Office Theme</vt:lpstr>
      <vt:lpstr>Drawing</vt:lpstr>
      <vt:lpstr>PowerPoint Presentation</vt:lpstr>
      <vt:lpstr>PowerPoint Presentation</vt:lpstr>
      <vt:lpstr>PowerPoint Presentation</vt:lpstr>
      <vt:lpstr>PowerPoint Presentation</vt:lpstr>
      <vt:lpstr>Some Brethren – Blurred Lines</vt:lpstr>
      <vt:lpstr>Why Does it Matter?</vt:lpstr>
      <vt:lpstr>Make a Distinction</vt:lpstr>
      <vt:lpstr>WORK OF THE CHURCH</vt:lpstr>
      <vt:lpstr>Command,  Example, Logical Conclusion </vt:lpstr>
      <vt:lpstr>Specific Authority</vt:lpstr>
      <vt:lpstr>General Authority</vt:lpstr>
      <vt:lpstr>Expediency </vt:lpstr>
      <vt:lpstr>Expediency </vt:lpstr>
      <vt:lpstr>PowerPoint Presentation</vt:lpstr>
      <vt:lpstr>History of the Social Gospel Movement</vt:lpstr>
      <vt:lpstr>PowerPoint Presentation</vt:lpstr>
      <vt:lpstr>History of the Social Gospel Movement</vt:lpstr>
      <vt:lpstr>Christians Have Spiritual Needs</vt:lpstr>
      <vt:lpstr>Edify</vt:lpstr>
      <vt:lpstr>Edification </vt:lpstr>
      <vt:lpstr>Don’t Confuse Edification with That Which You Enjoy</vt:lpstr>
      <vt:lpstr>PowerPoint Presentation</vt:lpstr>
      <vt:lpstr>Fellowship  </vt:lpstr>
      <vt:lpstr>Social Gospel based on Feelings </vt:lpstr>
      <vt:lpstr>Feelings Are Result of our Spiritual Growth </vt:lpstr>
      <vt:lpstr>Dangers Among Us</vt:lpstr>
      <vt:lpstr>PowerPoint Presentation</vt:lpstr>
      <vt:lpstr>PowerPoint Presentation</vt:lpstr>
      <vt:lpstr>PowerPoint Presentation</vt:lpstr>
      <vt:lpstr>PowerPoint Presentation</vt:lpstr>
      <vt:lpstr>Dangers Among Us</vt:lpstr>
      <vt:lpstr>Lessons Today</vt:lpstr>
      <vt:lpstr>The Institutional Question</vt:lpstr>
      <vt:lpstr>Early Church Issues &amp; Problems</vt:lpstr>
      <vt:lpstr>History of Institutional Support</vt:lpstr>
      <vt:lpstr>History of Institutional Support</vt:lpstr>
      <vt:lpstr>Institutionalism</vt:lpstr>
      <vt:lpstr>WORK OF THE CHURCH</vt:lpstr>
      <vt:lpstr>PowerPoint Presentation</vt:lpstr>
      <vt:lpstr>PowerPoint Presentation</vt:lpstr>
      <vt:lpstr>This </vt:lpstr>
      <vt:lpstr>Not This </vt:lpstr>
      <vt:lpstr>PowerPoint Presentation</vt:lpstr>
      <vt:lpstr>PowerPoint Presentation</vt:lpstr>
      <vt:lpstr>PowerPoint Presentation</vt:lpstr>
      <vt:lpstr>PowerPoint Presentation</vt:lpstr>
      <vt:lpstr>This </vt:lpstr>
      <vt:lpstr>Not This </vt:lpstr>
      <vt:lpstr>Problems</vt:lpstr>
      <vt:lpstr>PowerPoint Presentation</vt:lpstr>
    </vt:vector>
  </TitlesOfParts>
  <Company>AGC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APOSTLE PETER</dc:title>
  <dc:creator>tsullivan</dc:creator>
  <cp:lastModifiedBy>College View church of Christ</cp:lastModifiedBy>
  <cp:revision>176</cp:revision>
  <cp:lastPrinted>2023-08-03T14:35:04Z</cp:lastPrinted>
  <dcterms:created xsi:type="dcterms:W3CDTF">2014-08-19T18:29:28Z</dcterms:created>
  <dcterms:modified xsi:type="dcterms:W3CDTF">2023-08-13T14:16:20Z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b500289-1a9c-442f-923d-4f95209608d2_Enabled">
    <vt:lpwstr>true</vt:lpwstr>
  </property>
  <property fmtid="{D5CDD505-2E9C-101B-9397-08002B2CF9AE}" pid="3" name="MSIP_Label_9b500289-1a9c-442f-923d-4f95209608d2_SetDate">
    <vt:lpwstr>2023-07-31T12:41:59Z</vt:lpwstr>
  </property>
  <property fmtid="{D5CDD505-2E9C-101B-9397-08002B2CF9AE}" pid="4" name="MSIP_Label_9b500289-1a9c-442f-923d-4f95209608d2_Method">
    <vt:lpwstr>Privileged</vt:lpwstr>
  </property>
  <property fmtid="{D5CDD505-2E9C-101B-9397-08002B2CF9AE}" pid="5" name="MSIP_Label_9b500289-1a9c-442f-923d-4f95209608d2_Name">
    <vt:lpwstr>GCEP2 - Others</vt:lpwstr>
  </property>
  <property fmtid="{D5CDD505-2E9C-101B-9397-08002B2CF9AE}" pid="6" name="MSIP_Label_9b500289-1a9c-442f-923d-4f95209608d2_SiteId">
    <vt:lpwstr>90c56ca2-d892-45ce-810d-6cf368facdb3</vt:lpwstr>
  </property>
  <property fmtid="{D5CDD505-2E9C-101B-9397-08002B2CF9AE}" pid="7" name="MSIP_Label_9b500289-1a9c-442f-923d-4f95209608d2_ActionId">
    <vt:lpwstr>9ea6a212-c4b6-4780-a915-20afc0da8a48</vt:lpwstr>
  </property>
  <property fmtid="{D5CDD505-2E9C-101B-9397-08002B2CF9AE}" pid="8" name="MSIP_Label_9b500289-1a9c-442f-923d-4f95209608d2_ContentBits">
    <vt:lpwstr>0</vt:lpwstr>
  </property>
</Properties>
</file>