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0" r:id="rId2"/>
    <p:sldId id="256" r:id="rId3"/>
    <p:sldId id="281" r:id="rId4"/>
    <p:sldId id="283" r:id="rId5"/>
    <p:sldId id="276" r:id="rId6"/>
    <p:sldId id="291" r:id="rId7"/>
    <p:sldId id="294" r:id="rId8"/>
    <p:sldId id="286" r:id="rId9"/>
    <p:sldId id="287" r:id="rId10"/>
    <p:sldId id="285" r:id="rId11"/>
    <p:sldId id="288" r:id="rId12"/>
    <p:sldId id="264" r:id="rId13"/>
  </p:sldIdLst>
  <p:sldSz cx="9144000" cy="6858000" type="screen4x3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029" autoAdjust="0"/>
  </p:normalViewPr>
  <p:slideViewPr>
    <p:cSldViewPr>
      <p:cViewPr varScale="1">
        <p:scale>
          <a:sx n="67" d="100"/>
          <a:sy n="67" d="100"/>
        </p:scale>
        <p:origin x="1602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Stilts" userId="99c6032548666723" providerId="LiveId" clId="{631D8223-B1FD-4A3C-8B4C-86A52A499864}"/>
    <pc:docChg chg="delSld">
      <pc:chgData name="Kevin Stilts" userId="99c6032548666723" providerId="LiveId" clId="{631D8223-B1FD-4A3C-8B4C-86A52A499864}" dt="2023-07-17T00:18:05.132" v="0" actId="47"/>
      <pc:docMkLst>
        <pc:docMk/>
      </pc:docMkLst>
      <pc:sldChg chg="del">
        <pc:chgData name="Kevin Stilts" userId="99c6032548666723" providerId="LiveId" clId="{631D8223-B1FD-4A3C-8B4C-86A52A499864}" dt="2023-07-17T00:18:05.132" v="0" actId="47"/>
        <pc:sldMkLst>
          <pc:docMk/>
          <pc:sldMk cId="3217872626" sldId="260"/>
        </pc:sldMkLst>
      </pc:sldChg>
      <pc:sldChg chg="del">
        <pc:chgData name="Kevin Stilts" userId="99c6032548666723" providerId="LiveId" clId="{631D8223-B1FD-4A3C-8B4C-86A52A499864}" dt="2023-07-17T00:18:05.132" v="0" actId="47"/>
        <pc:sldMkLst>
          <pc:docMk/>
          <pc:sldMk cId="3874731537" sldId="263"/>
        </pc:sldMkLst>
      </pc:sldChg>
      <pc:sldChg chg="del">
        <pc:chgData name="Kevin Stilts" userId="99c6032548666723" providerId="LiveId" clId="{631D8223-B1FD-4A3C-8B4C-86A52A499864}" dt="2023-07-17T00:18:05.132" v="0" actId="47"/>
        <pc:sldMkLst>
          <pc:docMk/>
          <pc:sldMk cId="3715001299" sldId="277"/>
        </pc:sldMkLst>
      </pc:sldChg>
      <pc:sldChg chg="del">
        <pc:chgData name="Kevin Stilts" userId="99c6032548666723" providerId="LiveId" clId="{631D8223-B1FD-4A3C-8B4C-86A52A499864}" dt="2023-07-17T00:18:05.132" v="0" actId="47"/>
        <pc:sldMkLst>
          <pc:docMk/>
          <pc:sldMk cId="2720776435" sldId="289"/>
        </pc:sldMkLst>
      </pc:sldChg>
      <pc:sldChg chg="del">
        <pc:chgData name="Kevin Stilts" userId="99c6032548666723" providerId="LiveId" clId="{631D8223-B1FD-4A3C-8B4C-86A52A499864}" dt="2023-07-17T00:18:05.132" v="0" actId="47"/>
        <pc:sldMkLst>
          <pc:docMk/>
          <pc:sldMk cId="498098023" sldId="290"/>
        </pc:sldMkLst>
      </pc:sldChg>
      <pc:sldChg chg="del">
        <pc:chgData name="Kevin Stilts" userId="99c6032548666723" providerId="LiveId" clId="{631D8223-B1FD-4A3C-8B4C-86A52A499864}" dt="2023-07-17T00:18:05.132" v="0" actId="47"/>
        <pc:sldMkLst>
          <pc:docMk/>
          <pc:sldMk cId="4138905379" sldId="29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469265"/>
          </a:xfrm>
          <a:prstGeom prst="rect">
            <a:avLst/>
          </a:prstGeom>
        </p:spPr>
        <p:txBody>
          <a:bodyPr vert="horz" lIns="93305" tIns="46652" rIns="93305" bIns="466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69265"/>
          </a:xfrm>
          <a:prstGeom prst="rect">
            <a:avLst/>
          </a:prstGeom>
        </p:spPr>
        <p:txBody>
          <a:bodyPr vert="horz" lIns="93305" tIns="46652" rIns="93305" bIns="46652" rtlCol="0"/>
          <a:lstStyle>
            <a:lvl1pPr algn="r">
              <a:defRPr sz="1200"/>
            </a:lvl1pPr>
          </a:lstStyle>
          <a:p>
            <a:fld id="{537F648C-AAEB-47E7-9537-44CADD5CD09B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2650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5" tIns="46652" rIns="93305" bIns="466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458018"/>
            <a:ext cx="5679440" cy="4223385"/>
          </a:xfrm>
          <a:prstGeom prst="rect">
            <a:avLst/>
          </a:prstGeom>
        </p:spPr>
        <p:txBody>
          <a:bodyPr vert="horz" lIns="93305" tIns="46652" rIns="93305" bIns="4665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4406"/>
            <a:ext cx="3076363" cy="469265"/>
          </a:xfrm>
          <a:prstGeom prst="rect">
            <a:avLst/>
          </a:prstGeom>
        </p:spPr>
        <p:txBody>
          <a:bodyPr vert="horz" lIns="93305" tIns="46652" rIns="93305" bIns="466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6"/>
            <a:ext cx="3076363" cy="469265"/>
          </a:xfrm>
          <a:prstGeom prst="rect">
            <a:avLst/>
          </a:prstGeom>
        </p:spPr>
        <p:txBody>
          <a:bodyPr vert="horz" lIns="93305" tIns="46652" rIns="93305" bIns="46652" rtlCol="0" anchor="b"/>
          <a:lstStyle>
            <a:lvl1pPr algn="r">
              <a:defRPr sz="1200"/>
            </a:lvl1pPr>
          </a:lstStyle>
          <a:p>
            <a:fld id="{F0227C0F-125F-4CA1-929F-1F799047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194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27C0F-125F-4CA1-929F-1F799047E7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65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27C0F-125F-4CA1-929F-1F799047E70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22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27C0F-125F-4CA1-929F-1F799047E70F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482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27C0F-125F-4CA1-929F-1F799047E70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46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27C0F-125F-4CA1-929F-1F799047E7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2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27C0F-125F-4CA1-929F-1F799047E7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94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27C0F-125F-4CA1-929F-1F799047E7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16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27C0F-125F-4CA1-929F-1F799047E70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482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27C0F-125F-4CA1-929F-1F799047E70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80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27C0F-125F-4CA1-929F-1F799047E70F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616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27C0F-125F-4CA1-929F-1F799047E70F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482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27C0F-125F-4CA1-929F-1F799047E70F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482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FA0E-07F6-4062-8761-551EA0747C58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3F25-E5AC-4C12-B372-62C238687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FA0E-07F6-4062-8761-551EA0747C58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3F25-E5AC-4C12-B372-62C238687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1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FA0E-07F6-4062-8761-551EA0747C58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3F25-E5AC-4C12-B372-62C238687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5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FA0E-07F6-4062-8761-551EA0747C58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3F25-E5AC-4C12-B372-62C238687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9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FA0E-07F6-4062-8761-551EA0747C58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3F25-E5AC-4C12-B372-62C238687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07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FA0E-07F6-4062-8761-551EA0747C58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3F25-E5AC-4C12-B372-62C238687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9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FA0E-07F6-4062-8761-551EA0747C58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3F25-E5AC-4C12-B372-62C238687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46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FA0E-07F6-4062-8761-551EA0747C58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3F25-E5AC-4C12-B372-62C238687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5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FA0E-07F6-4062-8761-551EA0747C58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3F25-E5AC-4C12-B372-62C238687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86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FA0E-07F6-4062-8761-551EA0747C58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3F25-E5AC-4C12-B372-62C238687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08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FA0E-07F6-4062-8761-551EA0747C58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3F25-E5AC-4C12-B372-62C238687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2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AFA0E-07F6-4062-8761-551EA0747C58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83F25-E5AC-4C12-B372-62C238687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7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7"/>
          <a:stretch/>
        </p:blipFill>
        <p:spPr bwMode="auto">
          <a:xfrm>
            <a:off x="-16934" y="0"/>
            <a:ext cx="9191978" cy="746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1219200"/>
            <a:ext cx="861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Therefore we ought to give the more </a:t>
            </a:r>
            <a:r>
              <a:rPr lang="en-US" sz="36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earnest heed to the things which we have heard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lest at any time we should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them slip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Hebrews 2:1</a:t>
            </a:r>
          </a:p>
        </p:txBody>
      </p:sp>
    </p:spTree>
    <p:extLst>
      <p:ext uri="{BB962C8B-B14F-4D97-AF65-F5344CB8AC3E}">
        <p14:creationId xmlns:p14="http://schemas.microsoft.com/office/powerpoint/2010/main" val="2241143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295400" y="609600"/>
            <a:ext cx="6710363" cy="914400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C0C0C0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5400" b="1">
                <a:solidFill>
                  <a:srgbClr val="080808"/>
                </a:solidFill>
                <a:latin typeface="Tahoma" pitchFamily="34" charset="0"/>
              </a:rPr>
              <a:t>Gr</a:t>
            </a:r>
            <a:r>
              <a:rPr lang="en-US" altLang="en-US" sz="5400" b="1">
                <a:solidFill>
                  <a:srgbClr val="4D4D4D"/>
                </a:solidFill>
                <a:latin typeface="Tahoma" pitchFamily="34" charset="0"/>
              </a:rPr>
              <a:t>ad</a:t>
            </a:r>
            <a:r>
              <a:rPr lang="en-US" altLang="en-US" sz="5400" b="1">
                <a:solidFill>
                  <a:srgbClr val="5F5F5F"/>
                </a:solidFill>
                <a:latin typeface="Tahoma" pitchFamily="34" charset="0"/>
              </a:rPr>
              <a:t>ua</a:t>
            </a:r>
            <a:r>
              <a:rPr lang="en-US" altLang="en-US" sz="5400" b="1">
                <a:solidFill>
                  <a:srgbClr val="777777"/>
                </a:solidFill>
                <a:latin typeface="Tahoma" pitchFamily="34" charset="0"/>
              </a:rPr>
              <a:t>ll</a:t>
            </a:r>
            <a:r>
              <a:rPr lang="en-US" altLang="en-US" sz="5400" b="1">
                <a:solidFill>
                  <a:srgbClr val="808080"/>
                </a:solidFill>
                <a:latin typeface="Tahoma" pitchFamily="34" charset="0"/>
              </a:rPr>
              <a:t>y &amp;</a:t>
            </a:r>
            <a:r>
              <a:rPr lang="en-US" altLang="en-US" sz="5400" b="1">
                <a:latin typeface="Tahoma" pitchFamily="34" charset="0"/>
              </a:rPr>
              <a:t> </a:t>
            </a:r>
            <a:r>
              <a:rPr lang="en-US" altLang="en-US" sz="5400" b="1">
                <a:solidFill>
                  <a:srgbClr val="969696"/>
                </a:solidFill>
                <a:latin typeface="Tahoma" pitchFamily="34" charset="0"/>
              </a:rPr>
              <a:t>Sl</a:t>
            </a:r>
            <a:r>
              <a:rPr lang="en-US" altLang="en-US" sz="5400" b="1">
                <a:solidFill>
                  <a:srgbClr val="B2B2B2"/>
                </a:solidFill>
                <a:latin typeface="Tahoma" pitchFamily="34" charset="0"/>
              </a:rPr>
              <a:t>ow</a:t>
            </a:r>
            <a:r>
              <a:rPr lang="en-US" altLang="en-US" sz="5400" b="1">
                <a:solidFill>
                  <a:srgbClr val="C0C0C0"/>
                </a:solidFill>
                <a:latin typeface="Tahoma" pitchFamily="34" charset="0"/>
              </a:rPr>
              <a:t>ly</a:t>
            </a:r>
            <a:endParaRPr lang="en-US" altLang="en-US" sz="5400" b="1">
              <a:latin typeface="Tahoma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838200" y="2743200"/>
            <a:ext cx="1066800" cy="1066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2133600" y="2743200"/>
            <a:ext cx="1066800" cy="10668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3429000" y="2743200"/>
            <a:ext cx="1066800" cy="10668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4724400" y="2743200"/>
            <a:ext cx="1066800" cy="10668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6019800" y="2743200"/>
            <a:ext cx="1066800" cy="10668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7315200" y="2743200"/>
            <a:ext cx="1066800" cy="10668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2133600" y="4191000"/>
            <a:ext cx="10668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838200" y="4191000"/>
            <a:ext cx="1066800" cy="10668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3" name="Rectangle 11"/>
          <p:cNvSpPr>
            <a:spLocks noChangeArrowheads="1"/>
          </p:cNvSpPr>
          <p:nvPr/>
        </p:nvSpPr>
        <p:spPr bwMode="auto">
          <a:xfrm>
            <a:off x="3505200" y="4191000"/>
            <a:ext cx="1066800" cy="1066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4" name="Rectangle 12"/>
          <p:cNvSpPr>
            <a:spLocks noChangeArrowheads="1"/>
          </p:cNvSpPr>
          <p:nvPr/>
        </p:nvSpPr>
        <p:spPr bwMode="auto">
          <a:xfrm>
            <a:off x="4800600" y="4191000"/>
            <a:ext cx="1066800" cy="1066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5" name="Rectangle 13"/>
          <p:cNvSpPr>
            <a:spLocks noChangeArrowheads="1"/>
          </p:cNvSpPr>
          <p:nvPr/>
        </p:nvSpPr>
        <p:spPr bwMode="auto">
          <a:xfrm>
            <a:off x="6096000" y="4191000"/>
            <a:ext cx="1066800" cy="10668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6" name="Rectangle 14"/>
          <p:cNvSpPr>
            <a:spLocks noChangeArrowheads="1"/>
          </p:cNvSpPr>
          <p:nvPr/>
        </p:nvSpPr>
        <p:spPr bwMode="auto">
          <a:xfrm>
            <a:off x="7391400" y="41910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3733800" y="1752600"/>
            <a:ext cx="2117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1">
                <a:latin typeface="Tahoma" pitchFamily="34" charset="0"/>
              </a:rPr>
              <a:t>Heb. 2:1</a:t>
            </a:r>
          </a:p>
        </p:txBody>
      </p:sp>
    </p:spTree>
    <p:extLst>
      <p:ext uri="{BB962C8B-B14F-4D97-AF65-F5344CB8AC3E}">
        <p14:creationId xmlns:p14="http://schemas.microsoft.com/office/powerpoint/2010/main" val="779108202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animBg="1"/>
      <p:bldP spid="79876" grpId="0" animBg="1"/>
      <p:bldP spid="79877" grpId="0" animBg="1"/>
      <p:bldP spid="79878" grpId="0" animBg="1"/>
      <p:bldP spid="79879" grpId="0" animBg="1"/>
      <p:bldP spid="79880" grpId="0" animBg="1"/>
      <p:bldP spid="79881" grpId="0" animBg="1"/>
      <p:bldP spid="79882" grpId="0" animBg="1"/>
      <p:bldP spid="79883" grpId="0" animBg="1"/>
      <p:bldP spid="79884" grpId="0" animBg="1"/>
      <p:bldP spid="79885" grpId="0" animBg="1"/>
      <p:bldP spid="7988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Segoe Print" pitchFamily="2" charset="0"/>
              </a:rPr>
              <a:t>Where are we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Drifting – changing (</a:t>
            </a:r>
            <a:r>
              <a:rPr lang="en-US" dirty="0" err="1"/>
              <a:t>Heb</a:t>
            </a:r>
            <a:r>
              <a:rPr lang="en-US" dirty="0"/>
              <a:t> 2:1)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Tolerance (</a:t>
            </a:r>
            <a:r>
              <a:rPr lang="en-US" dirty="0" err="1"/>
              <a:t>Jno</a:t>
            </a:r>
            <a:r>
              <a:rPr lang="en-US" dirty="0"/>
              <a:t> 14:6; Acts 4:12)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Lack of respect for God’s word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61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184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Segoe Print" pitchFamily="2" charset="0"/>
              </a:rPr>
              <a:t>Lest We Drift Away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Segoe Print" panose="02000600000000000000" pitchFamily="2" charset="0"/>
              </a:rPr>
              <a:t>Individuals </a:t>
            </a:r>
          </a:p>
          <a:p>
            <a:r>
              <a:rPr lang="en-US" dirty="0">
                <a:latin typeface="Segoe Print" panose="02000600000000000000" pitchFamily="2" charset="0"/>
              </a:rPr>
              <a:t>and </a:t>
            </a:r>
          </a:p>
          <a:p>
            <a:r>
              <a:rPr lang="en-US" dirty="0">
                <a:latin typeface="Segoe Print" panose="02000600000000000000" pitchFamily="2" charset="0"/>
              </a:rPr>
              <a:t>Local churches</a:t>
            </a:r>
          </a:p>
        </p:txBody>
      </p:sp>
    </p:spTree>
    <p:extLst>
      <p:ext uri="{BB962C8B-B14F-4D97-AF65-F5344CB8AC3E}">
        <p14:creationId xmlns:p14="http://schemas.microsoft.com/office/powerpoint/2010/main" val="329682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400"/>
            <a:ext cx="91440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0" y="4673768"/>
            <a:ext cx="6495689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latin typeface="Old English Text MT" panose="03040902040508030806" pitchFamily="66" charset="0"/>
              </a:rPr>
              <a:t>Ask for the old paths</a:t>
            </a:r>
          </a:p>
          <a:p>
            <a:pPr algn="ctr"/>
            <a:r>
              <a:rPr lang="en-US" sz="6000" b="1" dirty="0">
                <a:latin typeface="Old English Text MT" panose="03040902040508030806" pitchFamily="66" charset="0"/>
              </a:rPr>
              <a:t>Jeremiah 6:16</a:t>
            </a:r>
            <a:endParaRPr lang="en-US" sz="6000" dirty="0">
              <a:latin typeface="Old English Text MT" panose="030409020405080308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755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7" descr="refreshmap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9" descr="refreshmap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8" name="Picture 10" descr="MP00124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0"/>
            <a:ext cx="2062163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MP00532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438400"/>
            <a:ext cx="4876800" cy="238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MP00235_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800600"/>
            <a:ext cx="5867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556125" y="1301750"/>
            <a:ext cx="1966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Verdana" pitchFamily="34" charset="0"/>
              </a:rPr>
              <a:t>Indianapolis</a:t>
            </a:r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114800" y="533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Freeform 19"/>
          <p:cNvSpPr>
            <a:spLocks/>
          </p:cNvSpPr>
          <p:nvPr/>
        </p:nvSpPr>
        <p:spPr bwMode="auto">
          <a:xfrm>
            <a:off x="3581400" y="152400"/>
            <a:ext cx="990600" cy="6705600"/>
          </a:xfrm>
          <a:custGeom>
            <a:avLst/>
            <a:gdLst>
              <a:gd name="T0" fmla="*/ 0 w 624"/>
              <a:gd name="T1" fmla="*/ 0 h 4224"/>
              <a:gd name="T2" fmla="*/ 480 w 624"/>
              <a:gd name="T3" fmla="*/ 912 h 4224"/>
              <a:gd name="T4" fmla="*/ 384 w 624"/>
              <a:gd name="T5" fmla="*/ 3216 h 4224"/>
              <a:gd name="T6" fmla="*/ 624 w 624"/>
              <a:gd name="T7" fmla="*/ 4224 h 4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24" h="4224">
                <a:moveTo>
                  <a:pt x="0" y="0"/>
                </a:moveTo>
                <a:cubicBezTo>
                  <a:pt x="208" y="188"/>
                  <a:pt x="416" y="376"/>
                  <a:pt x="480" y="912"/>
                </a:cubicBezTo>
                <a:cubicBezTo>
                  <a:pt x="544" y="1448"/>
                  <a:pt x="360" y="2664"/>
                  <a:pt x="384" y="3216"/>
                </a:cubicBezTo>
                <a:cubicBezTo>
                  <a:pt x="408" y="3768"/>
                  <a:pt x="576" y="4056"/>
                  <a:pt x="624" y="4224"/>
                </a:cubicBezTo>
              </a:path>
            </a:pathLst>
          </a:custGeom>
          <a:noFill/>
          <a:ln w="76200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 rot="3347971">
            <a:off x="3712369" y="511969"/>
            <a:ext cx="7429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latin typeface="Verdana" pitchFamily="34" charset="0"/>
              </a:rPr>
              <a:t>I-65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 rot="3347971">
            <a:off x="4002882" y="6207918"/>
            <a:ext cx="74295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latin typeface="Verdana" pitchFamily="34" charset="0"/>
              </a:rPr>
              <a:t>I-65</a:t>
            </a:r>
          </a:p>
        </p:txBody>
      </p:sp>
      <p:sp>
        <p:nvSpPr>
          <p:cNvPr id="2073" name="Freeform 25"/>
          <p:cNvSpPr>
            <a:spLocks/>
          </p:cNvSpPr>
          <p:nvPr/>
        </p:nvSpPr>
        <p:spPr bwMode="auto">
          <a:xfrm>
            <a:off x="-152400" y="5181600"/>
            <a:ext cx="9296400" cy="1193800"/>
          </a:xfrm>
          <a:custGeom>
            <a:avLst/>
            <a:gdLst>
              <a:gd name="T0" fmla="*/ 5856 w 5856"/>
              <a:gd name="T1" fmla="*/ 0 h 752"/>
              <a:gd name="T2" fmla="*/ 3744 w 5856"/>
              <a:gd name="T3" fmla="*/ 48 h 752"/>
              <a:gd name="T4" fmla="*/ 2736 w 5856"/>
              <a:gd name="T5" fmla="*/ 144 h 752"/>
              <a:gd name="T6" fmla="*/ 1008 w 5856"/>
              <a:gd name="T7" fmla="*/ 672 h 752"/>
              <a:gd name="T8" fmla="*/ 0 w 5856"/>
              <a:gd name="T9" fmla="*/ 624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56" h="752">
                <a:moveTo>
                  <a:pt x="5856" y="0"/>
                </a:moveTo>
                <a:cubicBezTo>
                  <a:pt x="5060" y="12"/>
                  <a:pt x="4264" y="24"/>
                  <a:pt x="3744" y="48"/>
                </a:cubicBezTo>
                <a:cubicBezTo>
                  <a:pt x="3224" y="72"/>
                  <a:pt x="3192" y="40"/>
                  <a:pt x="2736" y="144"/>
                </a:cubicBezTo>
                <a:cubicBezTo>
                  <a:pt x="2280" y="248"/>
                  <a:pt x="1464" y="592"/>
                  <a:pt x="1008" y="672"/>
                </a:cubicBezTo>
                <a:cubicBezTo>
                  <a:pt x="552" y="752"/>
                  <a:pt x="160" y="632"/>
                  <a:pt x="0" y="624"/>
                </a:cubicBezTo>
              </a:path>
            </a:pathLst>
          </a:custGeom>
          <a:noFill/>
          <a:ln w="57150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 rot="-337787">
            <a:off x="574675" y="6054725"/>
            <a:ext cx="74295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latin typeface="Verdana" pitchFamily="34" charset="0"/>
              </a:rPr>
              <a:t>I-40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7086600" y="5029200"/>
            <a:ext cx="74295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latin typeface="Verdana" pitchFamily="34" charset="0"/>
              </a:rPr>
              <a:t>I-40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4343400" y="5181600"/>
            <a:ext cx="1495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Verdana" pitchFamily="34" charset="0"/>
              </a:rPr>
              <a:t>Nashville</a:t>
            </a:r>
          </a:p>
        </p:txBody>
      </p:sp>
      <p:sp>
        <p:nvSpPr>
          <p:cNvPr id="2077" name="Oval 29"/>
          <p:cNvSpPr>
            <a:spLocks noChangeArrowheads="1"/>
          </p:cNvSpPr>
          <p:nvPr/>
        </p:nvSpPr>
        <p:spPr bwMode="auto">
          <a:xfrm flipH="1" flipV="1">
            <a:off x="42672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4343400" y="3276600"/>
            <a:ext cx="1535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Verdana" pitchFamily="34" charset="0"/>
              </a:rPr>
              <a:t>Louisville</a:t>
            </a:r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1066800" y="1752600"/>
            <a:ext cx="6934200" cy="3429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  <a:buFontTx/>
              <a:buChar char="•"/>
            </a:pPr>
            <a:r>
              <a:rPr lang="en-US" altLang="en-US" sz="3600" b="1" dirty="0">
                <a:solidFill>
                  <a:srgbClr val="000000"/>
                </a:solidFill>
              </a:rPr>
              <a:t> </a:t>
            </a:r>
            <a:r>
              <a:rPr lang="en-US" altLang="en-US" sz="3600" b="1" dirty="0">
                <a:solidFill>
                  <a:srgbClr val="000000"/>
                </a:solidFill>
                <a:latin typeface="Segoe Print" panose="02000600000000000000" pitchFamily="2" charset="0"/>
              </a:rPr>
              <a:t>Where should we be?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altLang="en-US" sz="3600" b="1" dirty="0">
                <a:solidFill>
                  <a:srgbClr val="000000"/>
                </a:solidFill>
                <a:latin typeface="Segoe Print" panose="02000600000000000000" pitchFamily="2" charset="0"/>
              </a:rPr>
              <a:t> Where have we been?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altLang="en-US" sz="3600" b="1" dirty="0">
                <a:solidFill>
                  <a:srgbClr val="000000"/>
                </a:solidFill>
                <a:latin typeface="Segoe Print" panose="02000600000000000000" pitchFamily="2" charset="0"/>
              </a:rPr>
              <a:t> Where are we now?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altLang="en-US" sz="3600" b="1" dirty="0">
                <a:solidFill>
                  <a:srgbClr val="000000"/>
                </a:solidFill>
                <a:latin typeface="Segoe Print" panose="02000600000000000000" pitchFamily="2" charset="0"/>
              </a:rPr>
              <a:t> Where are we going?</a:t>
            </a:r>
          </a:p>
        </p:txBody>
      </p:sp>
    </p:spTree>
    <p:extLst>
      <p:ext uri="{BB962C8B-B14F-4D97-AF65-F5344CB8AC3E}">
        <p14:creationId xmlns:p14="http://schemas.microsoft.com/office/powerpoint/2010/main" val="59935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7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Segoe Print" pitchFamily="2" charset="0"/>
              </a:rPr>
              <a:t>Where should we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Walk in Him; rooted and built up in Him (Col 2:6,7)</a:t>
            </a:r>
          </a:p>
          <a:p>
            <a:r>
              <a:rPr lang="en-US" dirty="0"/>
              <a:t> Grounded in the faith (Col 1:23)</a:t>
            </a:r>
          </a:p>
          <a:p>
            <a:r>
              <a:rPr lang="en-US" dirty="0"/>
              <a:t>Steadfast, immovable (I </a:t>
            </a:r>
            <a:r>
              <a:rPr lang="en-US" dirty="0" err="1"/>
              <a:t>Cor</a:t>
            </a:r>
            <a:r>
              <a:rPr lang="en-US" dirty="0"/>
              <a:t> 15:58)</a:t>
            </a:r>
          </a:p>
          <a:p>
            <a:pPr marL="0" indent="0">
              <a:buNone/>
            </a:pPr>
            <a:r>
              <a:rPr lang="en-US" dirty="0"/>
              <a:t>Application:</a:t>
            </a:r>
          </a:p>
          <a:p>
            <a:pPr>
              <a:buFontTx/>
              <a:buChar char="-"/>
            </a:pPr>
            <a:r>
              <a:rPr lang="en-US" dirty="0"/>
              <a:t>Biblical Authority</a:t>
            </a:r>
          </a:p>
          <a:p>
            <a:pPr>
              <a:buFontTx/>
              <a:buChar char="-"/>
            </a:pPr>
            <a:r>
              <a:rPr lang="en-US" dirty="0"/>
              <a:t>Respect for word of God</a:t>
            </a:r>
          </a:p>
          <a:p>
            <a:pPr>
              <a:buFontTx/>
              <a:buChar char="-"/>
            </a:pPr>
            <a:r>
              <a:rPr lang="en-US" dirty="0"/>
              <a:t>Submissive to his will</a:t>
            </a:r>
          </a:p>
          <a:p>
            <a:pPr>
              <a:buFontTx/>
              <a:buChar char="-"/>
            </a:pPr>
            <a:r>
              <a:rPr lang="en-US" dirty="0"/>
              <a:t>Convicted, firm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61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Biblical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 Command</a:t>
            </a:r>
          </a:p>
          <a:p>
            <a:pPr lvl="1"/>
            <a:r>
              <a:rPr lang="en-US" dirty="0"/>
              <a:t>Do this in remembrance of me (I </a:t>
            </a:r>
            <a:r>
              <a:rPr lang="en-US" dirty="0" err="1"/>
              <a:t>Cor</a:t>
            </a:r>
            <a:r>
              <a:rPr lang="en-US" dirty="0"/>
              <a:t> 11:24)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Approved Example</a:t>
            </a:r>
          </a:p>
          <a:p>
            <a:pPr lvl="1"/>
            <a:r>
              <a:rPr lang="en-US" dirty="0"/>
              <a:t>First day of the week (Acts 20:7)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Necessary Inference (conclusion)</a:t>
            </a:r>
          </a:p>
          <a:p>
            <a:pPr lvl="1"/>
            <a:r>
              <a:rPr lang="en-US" dirty="0"/>
              <a:t>Unleavened bread  (Matt 26:26)</a:t>
            </a:r>
          </a:p>
        </p:txBody>
      </p:sp>
    </p:spTree>
    <p:extLst>
      <p:ext uri="{BB962C8B-B14F-4D97-AF65-F5344CB8AC3E}">
        <p14:creationId xmlns:p14="http://schemas.microsoft.com/office/powerpoint/2010/main" val="9247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7" descr="refreshmap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57" name="AutoShape 9" descr="refreshmap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2058" name="Picture 10" descr="MP00124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0"/>
            <a:ext cx="2062163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MP00532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438400"/>
            <a:ext cx="4876800" cy="238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MP00235_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800600"/>
            <a:ext cx="5867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556125" y="1301750"/>
            <a:ext cx="1966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prstClr val="black"/>
                </a:solidFill>
                <a:latin typeface="Verdana" pitchFamily="34" charset="0"/>
              </a:rPr>
              <a:t>Indianapolis</a:t>
            </a:r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114800" y="533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67" name="Freeform 19"/>
          <p:cNvSpPr>
            <a:spLocks/>
          </p:cNvSpPr>
          <p:nvPr/>
        </p:nvSpPr>
        <p:spPr bwMode="auto">
          <a:xfrm>
            <a:off x="3581400" y="152400"/>
            <a:ext cx="990600" cy="6705600"/>
          </a:xfrm>
          <a:custGeom>
            <a:avLst/>
            <a:gdLst>
              <a:gd name="T0" fmla="*/ 0 w 624"/>
              <a:gd name="T1" fmla="*/ 0 h 4224"/>
              <a:gd name="T2" fmla="*/ 480 w 624"/>
              <a:gd name="T3" fmla="*/ 912 h 4224"/>
              <a:gd name="T4" fmla="*/ 384 w 624"/>
              <a:gd name="T5" fmla="*/ 3216 h 4224"/>
              <a:gd name="T6" fmla="*/ 624 w 624"/>
              <a:gd name="T7" fmla="*/ 4224 h 4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24" h="4224">
                <a:moveTo>
                  <a:pt x="0" y="0"/>
                </a:moveTo>
                <a:cubicBezTo>
                  <a:pt x="208" y="188"/>
                  <a:pt x="416" y="376"/>
                  <a:pt x="480" y="912"/>
                </a:cubicBezTo>
                <a:cubicBezTo>
                  <a:pt x="544" y="1448"/>
                  <a:pt x="360" y="2664"/>
                  <a:pt x="384" y="3216"/>
                </a:cubicBezTo>
                <a:cubicBezTo>
                  <a:pt x="408" y="3768"/>
                  <a:pt x="576" y="4056"/>
                  <a:pt x="624" y="4224"/>
                </a:cubicBezTo>
              </a:path>
            </a:pathLst>
          </a:custGeom>
          <a:noFill/>
          <a:ln w="76200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 rot="3347971">
            <a:off x="3712369" y="511969"/>
            <a:ext cx="7429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prstClr val="black"/>
                </a:solidFill>
                <a:latin typeface="Verdana" pitchFamily="34" charset="0"/>
              </a:rPr>
              <a:t>I-65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 rot="3347971">
            <a:off x="4002882" y="6207918"/>
            <a:ext cx="74295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prstClr val="black"/>
                </a:solidFill>
                <a:latin typeface="Verdana" pitchFamily="34" charset="0"/>
              </a:rPr>
              <a:t>I-65</a:t>
            </a:r>
          </a:p>
        </p:txBody>
      </p:sp>
      <p:sp>
        <p:nvSpPr>
          <p:cNvPr id="2073" name="Freeform 25"/>
          <p:cNvSpPr>
            <a:spLocks/>
          </p:cNvSpPr>
          <p:nvPr/>
        </p:nvSpPr>
        <p:spPr bwMode="auto">
          <a:xfrm>
            <a:off x="-152400" y="5181600"/>
            <a:ext cx="9296400" cy="1193800"/>
          </a:xfrm>
          <a:custGeom>
            <a:avLst/>
            <a:gdLst>
              <a:gd name="T0" fmla="*/ 5856 w 5856"/>
              <a:gd name="T1" fmla="*/ 0 h 752"/>
              <a:gd name="T2" fmla="*/ 3744 w 5856"/>
              <a:gd name="T3" fmla="*/ 48 h 752"/>
              <a:gd name="T4" fmla="*/ 2736 w 5856"/>
              <a:gd name="T5" fmla="*/ 144 h 752"/>
              <a:gd name="T6" fmla="*/ 1008 w 5856"/>
              <a:gd name="T7" fmla="*/ 672 h 752"/>
              <a:gd name="T8" fmla="*/ 0 w 5856"/>
              <a:gd name="T9" fmla="*/ 624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56" h="752">
                <a:moveTo>
                  <a:pt x="5856" y="0"/>
                </a:moveTo>
                <a:cubicBezTo>
                  <a:pt x="5060" y="12"/>
                  <a:pt x="4264" y="24"/>
                  <a:pt x="3744" y="48"/>
                </a:cubicBezTo>
                <a:cubicBezTo>
                  <a:pt x="3224" y="72"/>
                  <a:pt x="3192" y="40"/>
                  <a:pt x="2736" y="144"/>
                </a:cubicBezTo>
                <a:cubicBezTo>
                  <a:pt x="2280" y="248"/>
                  <a:pt x="1464" y="592"/>
                  <a:pt x="1008" y="672"/>
                </a:cubicBezTo>
                <a:cubicBezTo>
                  <a:pt x="552" y="752"/>
                  <a:pt x="160" y="632"/>
                  <a:pt x="0" y="624"/>
                </a:cubicBezTo>
              </a:path>
            </a:pathLst>
          </a:custGeom>
          <a:noFill/>
          <a:ln w="57150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 rot="-337787">
            <a:off x="574675" y="6054725"/>
            <a:ext cx="74295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prstClr val="black"/>
                </a:solidFill>
                <a:latin typeface="Verdana" pitchFamily="34" charset="0"/>
              </a:rPr>
              <a:t>I-40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7086600" y="5029200"/>
            <a:ext cx="74295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prstClr val="black"/>
                </a:solidFill>
                <a:latin typeface="Verdana" pitchFamily="34" charset="0"/>
              </a:rPr>
              <a:t>I-40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4343400" y="5181600"/>
            <a:ext cx="1495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prstClr val="black"/>
                </a:solidFill>
                <a:latin typeface="Verdana" pitchFamily="34" charset="0"/>
              </a:rPr>
              <a:t>Nashville</a:t>
            </a:r>
          </a:p>
        </p:txBody>
      </p:sp>
      <p:sp>
        <p:nvSpPr>
          <p:cNvPr id="2077" name="Oval 29"/>
          <p:cNvSpPr>
            <a:spLocks noChangeArrowheads="1"/>
          </p:cNvSpPr>
          <p:nvPr/>
        </p:nvSpPr>
        <p:spPr bwMode="auto">
          <a:xfrm flipH="1" flipV="1">
            <a:off x="42672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4343400" y="3276600"/>
            <a:ext cx="1535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prstClr val="black"/>
                </a:solidFill>
                <a:latin typeface="Verdana" pitchFamily="34" charset="0"/>
              </a:rPr>
              <a:t>Louisville</a:t>
            </a:r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1066800" y="1752600"/>
            <a:ext cx="6934200" cy="3429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  <a:buFontTx/>
              <a:buChar char="•"/>
            </a:pPr>
            <a:r>
              <a:rPr lang="en-US" altLang="en-US" sz="3600" b="1" dirty="0">
                <a:solidFill>
                  <a:srgbClr val="000000"/>
                </a:solidFill>
              </a:rPr>
              <a:t> </a:t>
            </a:r>
            <a:r>
              <a:rPr lang="en-US" altLang="en-US" sz="3600" b="1" dirty="0">
                <a:solidFill>
                  <a:srgbClr val="000000"/>
                </a:solidFill>
                <a:latin typeface="Segoe Print" panose="02000600000000000000" pitchFamily="2" charset="0"/>
              </a:rPr>
              <a:t>Where should we be?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altLang="en-US" sz="3600" b="1" dirty="0">
                <a:solidFill>
                  <a:srgbClr val="000000"/>
                </a:solidFill>
                <a:latin typeface="Segoe Print" panose="02000600000000000000" pitchFamily="2" charset="0"/>
              </a:rPr>
              <a:t> Where have we been?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altLang="en-US" sz="3600" b="1" dirty="0">
                <a:solidFill>
                  <a:srgbClr val="000000"/>
                </a:solidFill>
                <a:latin typeface="Segoe Print" panose="02000600000000000000" pitchFamily="2" charset="0"/>
              </a:rPr>
              <a:t> Where are we now?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altLang="en-US" sz="3600" b="1" dirty="0">
                <a:solidFill>
                  <a:srgbClr val="000000"/>
                </a:solidFill>
                <a:latin typeface="Segoe Print" panose="02000600000000000000" pitchFamily="2" charset="0"/>
              </a:rPr>
              <a:t> Where are we going?</a:t>
            </a:r>
          </a:p>
        </p:txBody>
      </p:sp>
    </p:spTree>
    <p:extLst>
      <p:ext uri="{BB962C8B-B14F-4D97-AF65-F5344CB8AC3E}">
        <p14:creationId xmlns:p14="http://schemas.microsoft.com/office/powerpoint/2010/main" val="839449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Segoe Print" pitchFamily="2" charset="0"/>
              </a:rPr>
              <a:t>Where have we been?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Word was definitive (Acts 15)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Hated Sin (Rom 12:9)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Ready to teach (</a:t>
            </a:r>
            <a:r>
              <a:rPr lang="en-US" dirty="0" err="1"/>
              <a:t>Deut</a:t>
            </a:r>
            <a:r>
              <a:rPr lang="en-US" dirty="0"/>
              <a:t> 6)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00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Segoe Print" pitchFamily="2" charset="0"/>
              </a:rPr>
              <a:t>Where are we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Drifting – changing (</a:t>
            </a:r>
            <a:r>
              <a:rPr lang="en-US" dirty="0" err="1"/>
              <a:t>Heb</a:t>
            </a:r>
            <a:r>
              <a:rPr lang="en-US" dirty="0"/>
              <a:t> 2:1)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98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2658</TotalTime>
  <Words>278</Words>
  <Application>Microsoft Office PowerPoint</Application>
  <PresentationFormat>On-screen Show (4:3)</PresentationFormat>
  <Paragraphs>75</Paragraphs>
  <Slides>12</Slides>
  <Notes>12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Old English Text MT</vt:lpstr>
      <vt:lpstr>Segoe Print</vt:lpstr>
      <vt:lpstr>Tahoma</vt:lpstr>
      <vt:lpstr>Verdana</vt:lpstr>
      <vt:lpstr>Office Theme</vt:lpstr>
      <vt:lpstr>PowerPoint Presentation</vt:lpstr>
      <vt:lpstr>Lest We Drift Away</vt:lpstr>
      <vt:lpstr>PowerPoint Presentation</vt:lpstr>
      <vt:lpstr>PowerPoint Presentation</vt:lpstr>
      <vt:lpstr>Where should we be?</vt:lpstr>
      <vt:lpstr>Biblical Authority</vt:lpstr>
      <vt:lpstr>PowerPoint Presentation</vt:lpstr>
      <vt:lpstr>Where have we been?</vt:lpstr>
      <vt:lpstr>Where are we now?</vt:lpstr>
      <vt:lpstr>PowerPoint Presentation</vt:lpstr>
      <vt:lpstr>Where are we now?</vt:lpstr>
      <vt:lpstr>PowerPoint Presentation</vt:lpstr>
    </vt:vector>
  </TitlesOfParts>
  <Company>AGC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APOSTLE PETER</dc:title>
  <dc:creator>tsullivan</dc:creator>
  <cp:lastModifiedBy>Kevin Stilts</cp:lastModifiedBy>
  <cp:revision>132</cp:revision>
  <cp:lastPrinted>2023-07-08T19:37:03Z</cp:lastPrinted>
  <dcterms:created xsi:type="dcterms:W3CDTF">2014-08-19T18:29:28Z</dcterms:created>
  <dcterms:modified xsi:type="dcterms:W3CDTF">2023-07-17T00:18:06Z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b500289-1a9c-442f-923d-4f95209608d2_Enabled">
    <vt:lpwstr>true</vt:lpwstr>
  </property>
  <property fmtid="{D5CDD505-2E9C-101B-9397-08002B2CF9AE}" pid="3" name="MSIP_Label_9b500289-1a9c-442f-923d-4f95209608d2_SetDate">
    <vt:lpwstr>2023-07-05T12:57:00Z</vt:lpwstr>
  </property>
  <property fmtid="{D5CDD505-2E9C-101B-9397-08002B2CF9AE}" pid="4" name="MSIP_Label_9b500289-1a9c-442f-923d-4f95209608d2_Method">
    <vt:lpwstr>Privileged</vt:lpwstr>
  </property>
  <property fmtid="{D5CDD505-2E9C-101B-9397-08002B2CF9AE}" pid="5" name="MSIP_Label_9b500289-1a9c-442f-923d-4f95209608d2_Name">
    <vt:lpwstr>GCEP2 - Others</vt:lpwstr>
  </property>
  <property fmtid="{D5CDD505-2E9C-101B-9397-08002B2CF9AE}" pid="6" name="MSIP_Label_9b500289-1a9c-442f-923d-4f95209608d2_SiteId">
    <vt:lpwstr>90c56ca2-d892-45ce-810d-6cf368facdb3</vt:lpwstr>
  </property>
  <property fmtid="{D5CDD505-2E9C-101B-9397-08002B2CF9AE}" pid="7" name="MSIP_Label_9b500289-1a9c-442f-923d-4f95209608d2_ActionId">
    <vt:lpwstr>dd57710b-b05d-4e3a-8ff6-6d4c3e202248</vt:lpwstr>
  </property>
  <property fmtid="{D5CDD505-2E9C-101B-9397-08002B2CF9AE}" pid="8" name="MSIP_Label_9b500289-1a9c-442f-923d-4f95209608d2_ContentBits">
    <vt:lpwstr>0</vt:lpwstr>
  </property>
</Properties>
</file>