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0"/>
  </p:normalViewPr>
  <p:slideViewPr>
    <p:cSldViewPr snapToGrid="0">
      <p:cViewPr varScale="1">
        <p:scale>
          <a:sx n="102" d="100"/>
          <a:sy n="102" d="100"/>
        </p:scale>
        <p:origin x="19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7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3/9/23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81443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6349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1571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100"/>
            </a:lvl1pPr>
            <a:lvl2pPr>
              <a:defRPr sz="1800"/>
            </a:lvl2pPr>
            <a:lvl3pPr>
              <a:defRPr sz="1500"/>
            </a:lvl3pPr>
            <a:lvl4pPr>
              <a:defRPr sz="135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301067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1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414560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1710005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27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27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283513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585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187318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53972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45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2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02176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45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2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3/9/23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1965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5051-2045-45DA-935E-2E3CA1A69ADC}" type="datetimeFigureOut">
              <a:rPr lang="en-US" smtClean="0"/>
              <a:t>3/9/23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0453194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685800" rtl="0" eaLnBrk="1" latinLnBrk="0" hangingPunct="1">
        <a:lnSpc>
          <a:spcPct val="100000"/>
        </a:lnSpc>
        <a:spcBef>
          <a:spcPct val="0"/>
        </a:spcBef>
        <a:buNone/>
        <a:defRPr sz="4050" kern="1200">
          <a:solidFill>
            <a:schemeClr val="tx1"/>
          </a:solidFill>
          <a:latin typeface="+mj-lt"/>
          <a:ea typeface="+mj-ea"/>
          <a:cs typeface="+mj-cs"/>
        </a:defRPr>
      </a:lvl1pPr>
    </p:titleStyle>
    <p:bodyStyle>
      <a:lvl1pPr marL="171450" indent="-171450" algn="l" defTabSz="685800" rtl="0" eaLnBrk="1" latinLnBrk="0" hangingPunct="1">
        <a:lnSpc>
          <a:spcPct val="11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110000"/>
        </a:lnSpc>
        <a:spcBef>
          <a:spcPts val="375"/>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lnSpc>
          <a:spcPct val="11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110000"/>
        </a:lnSpc>
        <a:spcBef>
          <a:spcPts val="375"/>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lnSpc>
          <a:spcPct val="110000"/>
        </a:lnSpc>
        <a:spcBef>
          <a:spcPts val="375"/>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0" name="Picture 2" descr="A light trail using fire">
            <a:extLst>
              <a:ext uri="{FF2B5EF4-FFF2-40B4-BE49-F238E27FC236}">
                <a16:creationId xmlns:a16="http://schemas.microsoft.com/office/drawing/2014/main" id="{F0D7ABB7-1EA2-FB99-9FD9-0D4A55E9467A}"/>
              </a:ext>
            </a:extLst>
          </p:cNvPr>
          <p:cNvPicPr>
            <a:picLocks noChangeAspect="1"/>
          </p:cNvPicPr>
          <p:nvPr/>
        </p:nvPicPr>
        <p:blipFill rotWithShape="1">
          <a:blip r:embed="rId2">
            <a:alphaModFix amt="30000"/>
          </a:blip>
          <a:srcRect t="5394" r="-1" b="10314"/>
          <a:stretch/>
        </p:blipFill>
        <p:spPr>
          <a:xfrm>
            <a:off x="15" y="857257"/>
            <a:ext cx="9141698" cy="5143493"/>
          </a:xfrm>
          <a:prstGeom prst="rect">
            <a:avLst/>
          </a:prstGeom>
        </p:spPr>
      </p:pic>
      <p:sp>
        <p:nvSpPr>
          <p:cNvPr id="2" name="Title 1">
            <a:extLst>
              <a:ext uri="{FF2B5EF4-FFF2-40B4-BE49-F238E27FC236}">
                <a16:creationId xmlns:a16="http://schemas.microsoft.com/office/drawing/2014/main" id="{03168805-00DD-00D5-F296-6C9EC3429212}"/>
              </a:ext>
            </a:extLst>
          </p:cNvPr>
          <p:cNvSpPr>
            <a:spLocks noGrp="1"/>
          </p:cNvSpPr>
          <p:nvPr>
            <p:ph type="ctrTitle"/>
          </p:nvPr>
        </p:nvSpPr>
        <p:spPr>
          <a:xfrm>
            <a:off x="1143000" y="1699022"/>
            <a:ext cx="6858000" cy="2297430"/>
          </a:xfrm>
        </p:spPr>
        <p:txBody>
          <a:bodyPr>
            <a:normAutofit/>
          </a:bodyPr>
          <a:lstStyle/>
          <a:p>
            <a:pPr algn="ctr"/>
            <a:r>
              <a:rPr lang="en-US" sz="8100"/>
              <a:t>Lighting the Fire</a:t>
            </a:r>
          </a:p>
        </p:txBody>
      </p:sp>
      <p:sp>
        <p:nvSpPr>
          <p:cNvPr id="10"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5" y="4133717"/>
            <a:ext cx="3182692" cy="20574"/>
          </a:xfrm>
          <a:custGeom>
            <a:avLst/>
            <a:gdLst>
              <a:gd name="connsiteX0" fmla="*/ 0 w 3182692"/>
              <a:gd name="connsiteY0" fmla="*/ 0 h 20574"/>
              <a:gd name="connsiteX1" fmla="*/ 604711 w 3182692"/>
              <a:gd name="connsiteY1" fmla="*/ 0 h 20574"/>
              <a:gd name="connsiteX2" fmla="*/ 1241250 w 3182692"/>
              <a:gd name="connsiteY2" fmla="*/ 0 h 20574"/>
              <a:gd name="connsiteX3" fmla="*/ 1909615 w 3182692"/>
              <a:gd name="connsiteY3" fmla="*/ 0 h 20574"/>
              <a:gd name="connsiteX4" fmla="*/ 2577981 w 3182692"/>
              <a:gd name="connsiteY4" fmla="*/ 0 h 20574"/>
              <a:gd name="connsiteX5" fmla="*/ 3182692 w 3182692"/>
              <a:gd name="connsiteY5" fmla="*/ 0 h 20574"/>
              <a:gd name="connsiteX6" fmla="*/ 3182692 w 3182692"/>
              <a:gd name="connsiteY6" fmla="*/ 20574 h 20574"/>
              <a:gd name="connsiteX7" fmla="*/ 2482500 w 3182692"/>
              <a:gd name="connsiteY7" fmla="*/ 20574 h 20574"/>
              <a:gd name="connsiteX8" fmla="*/ 1782308 w 3182692"/>
              <a:gd name="connsiteY8" fmla="*/ 20574 h 20574"/>
              <a:gd name="connsiteX9" fmla="*/ 1145769 w 3182692"/>
              <a:gd name="connsiteY9" fmla="*/ 20574 h 20574"/>
              <a:gd name="connsiteX10" fmla="*/ 0 w 3182692"/>
              <a:gd name="connsiteY10" fmla="*/ 20574 h 20574"/>
              <a:gd name="connsiteX11" fmla="*/ 0 w 3182692"/>
              <a:gd name="connsiteY11"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0574"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869" y="8892"/>
                  <a:pt x="3183080" y="12703"/>
                  <a:pt x="3182692" y="20574"/>
                </a:cubicBezTo>
                <a:cubicBezTo>
                  <a:pt x="2998421" y="24028"/>
                  <a:pt x="2675038" y="21300"/>
                  <a:pt x="2482500" y="20574"/>
                </a:cubicBezTo>
                <a:cubicBezTo>
                  <a:pt x="2289962" y="19848"/>
                  <a:pt x="1930644" y="9120"/>
                  <a:pt x="1782308" y="20574"/>
                </a:cubicBezTo>
                <a:cubicBezTo>
                  <a:pt x="1633972" y="32028"/>
                  <a:pt x="1287388" y="294"/>
                  <a:pt x="1145769" y="20574"/>
                </a:cubicBezTo>
                <a:cubicBezTo>
                  <a:pt x="1004150" y="40854"/>
                  <a:pt x="256377" y="-35152"/>
                  <a:pt x="0" y="20574"/>
                </a:cubicBezTo>
                <a:cubicBezTo>
                  <a:pt x="-161" y="11630"/>
                  <a:pt x="139" y="4527"/>
                  <a:pt x="0" y="0"/>
                </a:cubicBezTo>
                <a:close/>
              </a:path>
              <a:path w="3182692" h="20574"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3228" y="8886"/>
                  <a:pt x="3182047" y="10327"/>
                  <a:pt x="3182692" y="20574"/>
                </a:cubicBezTo>
                <a:cubicBezTo>
                  <a:pt x="3039109" y="-10415"/>
                  <a:pt x="2823860" y="16134"/>
                  <a:pt x="2546154" y="20574"/>
                </a:cubicBezTo>
                <a:cubicBezTo>
                  <a:pt x="2268448" y="25014"/>
                  <a:pt x="2098674" y="7577"/>
                  <a:pt x="1845961" y="20574"/>
                </a:cubicBezTo>
                <a:cubicBezTo>
                  <a:pt x="1593248" y="33571"/>
                  <a:pt x="1456743" y="29846"/>
                  <a:pt x="1304904" y="20574"/>
                </a:cubicBezTo>
                <a:cubicBezTo>
                  <a:pt x="1153065" y="11302"/>
                  <a:pt x="947204" y="13412"/>
                  <a:pt x="668365" y="20574"/>
                </a:cubicBezTo>
                <a:cubicBezTo>
                  <a:pt x="389526" y="27736"/>
                  <a:pt x="288244" y="-2342"/>
                  <a:pt x="0" y="20574"/>
                </a:cubicBezTo>
                <a:cubicBezTo>
                  <a:pt x="271" y="13936"/>
                  <a:pt x="-429" y="8006"/>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75392082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2" descr="A light trail using fire">
            <a:extLst>
              <a:ext uri="{FF2B5EF4-FFF2-40B4-BE49-F238E27FC236}">
                <a16:creationId xmlns:a16="http://schemas.microsoft.com/office/drawing/2014/main" id="{945C0FC7-E587-DF39-57F0-343332BCA6EC}"/>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4" name="Rectangle 3"/>
          <p:cNvSpPr/>
          <p:nvPr/>
        </p:nvSpPr>
        <p:spPr>
          <a:xfrm>
            <a:off x="542925" y="2470000"/>
            <a:ext cx="5429250" cy="1846659"/>
          </a:xfrm>
          <a:prstGeom prst="rect">
            <a:avLst/>
          </a:prstGeom>
        </p:spPr>
        <p:txBody>
          <a:bodyPr wrap="square">
            <a:spAutoFit/>
          </a:bodyPr>
          <a:lstStyle/>
          <a:p>
            <a:pPr>
              <a:defRPr/>
            </a:pPr>
            <a:r>
              <a:rPr lang="en-US" sz="2850" b="1" kern="0" dirty="0">
                <a:solidFill>
                  <a:sysClr val="windowText" lastClr="000000"/>
                </a:solidFill>
                <a:latin typeface="Franklin Gothic Demi" panose="020B0603020102020204" pitchFamily="34" charset="0"/>
              </a:rPr>
              <a:t>I stand to praise you(All) </a:t>
            </a:r>
          </a:p>
          <a:p>
            <a:pPr>
              <a:defRPr/>
            </a:pPr>
            <a:r>
              <a:rPr lang="en-US" sz="2850" b="1" kern="0" dirty="0">
                <a:solidFill>
                  <a:sysClr val="windowText" lastClr="000000"/>
                </a:solidFill>
                <a:latin typeface="Franklin Gothic Demi" panose="020B0603020102020204" pitchFamily="34" charset="0"/>
              </a:rPr>
              <a:t>but I fall on my knees(All)</a:t>
            </a:r>
          </a:p>
          <a:p>
            <a:pPr>
              <a:defRPr/>
            </a:pPr>
            <a:r>
              <a:rPr lang="en-US" sz="2850" b="1" kern="0" dirty="0">
                <a:solidFill>
                  <a:sysClr val="windowText" lastClr="000000"/>
                </a:solidFill>
                <a:latin typeface="Franklin Gothic Demi" panose="020B0603020102020204" pitchFamily="34" charset="0"/>
              </a:rPr>
              <a:t>My spirit is willing(All)</a:t>
            </a:r>
          </a:p>
          <a:p>
            <a:pPr>
              <a:defRPr/>
            </a:pPr>
            <a:r>
              <a:rPr lang="en-US" sz="2850" b="1" kern="0" dirty="0">
                <a:solidFill>
                  <a:sysClr val="windowText" lastClr="000000"/>
                </a:solidFill>
                <a:latin typeface="Franklin Gothic Demi" panose="020B0603020102020204" pitchFamily="34" charset="0"/>
              </a:rPr>
              <a:t>but my flesh is so weak(All)</a:t>
            </a:r>
          </a:p>
        </p:txBody>
      </p:sp>
      <p:sp>
        <p:nvSpPr>
          <p:cNvPr id="5" name="Rectangle 4"/>
          <p:cNvSpPr/>
          <p:nvPr/>
        </p:nvSpPr>
        <p:spPr>
          <a:xfrm>
            <a:off x="542925" y="1061922"/>
            <a:ext cx="3429000" cy="1431161"/>
          </a:xfrm>
          <a:prstGeom prst="rect">
            <a:avLst/>
          </a:prstGeom>
        </p:spPr>
        <p:txBody>
          <a:bodyPr>
            <a:spAutoFit/>
          </a:bodyPr>
          <a:lstStyle/>
          <a:p>
            <a:pPr hangingPunct="0">
              <a:defRPr/>
            </a:pPr>
            <a:r>
              <a:rPr lang="en-US" sz="3000" b="1" u="sng" kern="0" dirty="0">
                <a:solidFill>
                  <a:sysClr val="windowText" lastClr="000000"/>
                </a:solidFill>
                <a:latin typeface="Franklin Gothic Demi" panose="020B0603020102020204" pitchFamily="34" charset="0"/>
              </a:rPr>
              <a:t>Light the Fire</a:t>
            </a:r>
            <a:endParaRPr lang="en-US" sz="3000" b="1" kern="0" dirty="0">
              <a:solidFill>
                <a:sysClr val="windowText" lastClr="000000"/>
              </a:solidFill>
              <a:latin typeface="Franklin Gothic Demi" panose="020B0603020102020204" pitchFamily="34" charset="0"/>
            </a:endParaRPr>
          </a:p>
          <a:p>
            <a:pPr hangingPunct="0">
              <a:defRPr/>
            </a:pPr>
            <a:r>
              <a:rPr lang="en-US" sz="3000" b="1" kern="0" dirty="0">
                <a:solidFill>
                  <a:sysClr val="windowText" lastClr="000000"/>
                </a:solidFill>
                <a:latin typeface="Franklin Gothic Demi" panose="020B0603020102020204" pitchFamily="34" charset="0"/>
              </a:rPr>
              <a:t> </a:t>
            </a:r>
          </a:p>
          <a:p>
            <a:pPr hangingPunct="0">
              <a:defRPr/>
            </a:pPr>
            <a:r>
              <a:rPr lang="en-US" sz="2700" b="1" u="sng" kern="0" dirty="0">
                <a:solidFill>
                  <a:sysClr val="windowText" lastClr="000000"/>
                </a:solidFill>
                <a:latin typeface="Franklin Gothic Demi" panose="020B0603020102020204" pitchFamily="34" charset="0"/>
              </a:rPr>
              <a:t>Verse 1</a:t>
            </a:r>
            <a:endParaRPr lang="en-US" sz="2700" b="1" kern="0" dirty="0">
              <a:solidFill>
                <a:sysClr val="windowText" lastClr="000000"/>
              </a:solidFill>
              <a:latin typeface="Franklin Gothic Demi" panose="020B0603020102020204" pitchFamily="34" charset="0"/>
            </a:endParaRPr>
          </a:p>
        </p:txBody>
      </p:sp>
    </p:spTree>
    <p:extLst>
      <p:ext uri="{BB962C8B-B14F-4D97-AF65-F5344CB8AC3E}">
        <p14:creationId xmlns:p14="http://schemas.microsoft.com/office/powerpoint/2010/main" val="1604855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light trail using fire">
            <a:extLst>
              <a:ext uri="{FF2B5EF4-FFF2-40B4-BE49-F238E27FC236}">
                <a16:creationId xmlns:a16="http://schemas.microsoft.com/office/drawing/2014/main" id="{8D97AFF1-0DB8-A42F-C3E2-86B46FB14868}"/>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Rectangle 1"/>
          <p:cNvSpPr/>
          <p:nvPr/>
        </p:nvSpPr>
        <p:spPr>
          <a:xfrm>
            <a:off x="546248" y="857250"/>
            <a:ext cx="7476017" cy="4674357"/>
          </a:xfrm>
          <a:prstGeom prst="rect">
            <a:avLst/>
          </a:prstGeom>
        </p:spPr>
        <p:txBody>
          <a:bodyPr wrap="square">
            <a:spAutoFit/>
          </a:bodyPr>
          <a:lstStyle/>
          <a:p>
            <a:pPr hangingPunct="0">
              <a:defRPr/>
            </a:pPr>
            <a:r>
              <a:rPr lang="en-US" sz="2100" b="1" u="sng" kern="0" dirty="0">
                <a:solidFill>
                  <a:sysClr val="windowText" lastClr="000000"/>
                </a:solidFill>
                <a:latin typeface="Franklin Gothic Demi" panose="020B0603020102020204" pitchFamily="34" charset="0"/>
              </a:rPr>
              <a:t>Chorus</a:t>
            </a:r>
          </a:p>
          <a:p>
            <a:pPr hangingPunct="0">
              <a:defRPr/>
            </a:pPr>
            <a:endParaRPr lang="en-US" sz="2025" b="1" u="sng" kern="0" dirty="0">
              <a:solidFill>
                <a:sysClr val="windowText" lastClr="000000"/>
              </a:solidFill>
              <a:latin typeface="Franklin Gothic Demi" panose="020B0603020102020204" pitchFamily="34" charset="0"/>
            </a:endParaRPr>
          </a:p>
          <a:p>
            <a:pPr hangingPunct="0">
              <a:defRPr/>
            </a:pPr>
            <a:r>
              <a:rPr lang="en-US" sz="2850" b="1" kern="0" dirty="0">
                <a:solidFill>
                  <a:sysClr val="windowText" lastClr="000000"/>
                </a:solidFill>
                <a:latin typeface="Franklin Gothic Demi" panose="020B0603020102020204" pitchFamily="34" charset="0"/>
              </a:rPr>
              <a:t>	(Men)				(Women)</a:t>
            </a:r>
          </a:p>
          <a:p>
            <a:pPr hangingPunct="0">
              <a:defRPr/>
            </a:pPr>
            <a:r>
              <a:rPr lang="en-US" sz="2850" b="1" kern="0" dirty="0">
                <a:solidFill>
                  <a:sysClr val="windowText" lastClr="000000"/>
                </a:solidFill>
                <a:latin typeface="Franklin Gothic Demi" panose="020B0603020102020204" pitchFamily="34" charset="0"/>
              </a:rPr>
              <a:t>So light the fire		Light the fire</a:t>
            </a:r>
          </a:p>
          <a:p>
            <a:pPr hangingPunct="0">
              <a:defRPr/>
            </a:pPr>
            <a:r>
              <a:rPr lang="en-US" sz="2850" b="1" kern="0" dirty="0">
                <a:solidFill>
                  <a:sysClr val="windowText" lastClr="000000"/>
                </a:solidFill>
                <a:latin typeface="Franklin Gothic Demi" panose="020B0603020102020204" pitchFamily="34" charset="0"/>
              </a:rPr>
              <a:t>In my soul			In my weary soul</a:t>
            </a:r>
          </a:p>
          <a:p>
            <a:pPr hangingPunct="0">
              <a:defRPr/>
            </a:pPr>
            <a:r>
              <a:rPr lang="en-US" sz="2850" b="1" kern="0" dirty="0">
                <a:solidFill>
                  <a:sysClr val="windowText" lastClr="000000"/>
                </a:solidFill>
                <a:latin typeface="Franklin Gothic Demi" panose="020B0603020102020204" pitchFamily="34" charset="0"/>
              </a:rPr>
              <a:t>Fan the flame		Fan the flame</a:t>
            </a:r>
          </a:p>
          <a:p>
            <a:pPr hangingPunct="0">
              <a:defRPr/>
            </a:pPr>
            <a:r>
              <a:rPr lang="en-US" sz="2850" b="1" kern="0" dirty="0">
                <a:solidFill>
                  <a:sysClr val="windowText" lastClr="000000"/>
                </a:solidFill>
                <a:latin typeface="Franklin Gothic Demi" panose="020B0603020102020204" pitchFamily="34" charset="0"/>
              </a:rPr>
              <a:t>Make me whole		Make my spirit whole</a:t>
            </a:r>
          </a:p>
          <a:p>
            <a:pPr hangingPunct="0">
              <a:defRPr/>
            </a:pPr>
            <a:r>
              <a:rPr lang="en-US" sz="2850" b="1" kern="0" dirty="0">
                <a:solidFill>
                  <a:sysClr val="windowText" lastClr="000000"/>
                </a:solidFill>
                <a:latin typeface="Franklin Gothic Demi" panose="020B0603020102020204" pitchFamily="34" charset="0"/>
              </a:rPr>
              <a:t>Lord you know		Lord you know</a:t>
            </a:r>
          </a:p>
          <a:p>
            <a:pPr hangingPunct="0">
              <a:defRPr/>
            </a:pPr>
            <a:r>
              <a:rPr lang="en-US" sz="2850" b="1" kern="0" dirty="0">
                <a:solidFill>
                  <a:sysClr val="windowText" lastClr="000000"/>
                </a:solidFill>
                <a:latin typeface="Franklin Gothic Demi" panose="020B0603020102020204" pitchFamily="34" charset="0"/>
              </a:rPr>
              <a:t>Just where I've been	Where I've been  </a:t>
            </a:r>
          </a:p>
          <a:p>
            <a:pPr hangingPunct="0">
              <a:defRPr/>
            </a:pPr>
            <a:endParaRPr lang="en-US" sz="2850" b="1" kern="0" dirty="0">
              <a:solidFill>
                <a:sysClr val="windowText" lastClr="000000"/>
              </a:solidFill>
              <a:latin typeface="Franklin Gothic Demi" panose="020B0603020102020204" pitchFamily="34" charset="0"/>
            </a:endParaRPr>
          </a:p>
          <a:p>
            <a:pPr hangingPunct="0">
              <a:defRPr/>
            </a:pPr>
            <a:r>
              <a:rPr lang="en-US" sz="2850" b="1" kern="0" dirty="0">
                <a:solidFill>
                  <a:sysClr val="windowText" lastClr="000000"/>
                </a:solidFill>
                <a:latin typeface="Franklin Gothic Demi" panose="020B0603020102020204" pitchFamily="34" charset="0"/>
              </a:rPr>
              <a:t>So, light the fire in my heart again</a:t>
            </a:r>
          </a:p>
        </p:txBody>
      </p:sp>
    </p:spTree>
    <p:extLst>
      <p:ext uri="{BB962C8B-B14F-4D97-AF65-F5344CB8AC3E}">
        <p14:creationId xmlns:p14="http://schemas.microsoft.com/office/powerpoint/2010/main" val="326931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2" descr="A light trail using fire">
            <a:extLst>
              <a:ext uri="{FF2B5EF4-FFF2-40B4-BE49-F238E27FC236}">
                <a16:creationId xmlns:a16="http://schemas.microsoft.com/office/drawing/2014/main" id="{9F028463-BCA5-7346-E77A-FB8711538D93}"/>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4" name="Rectangle 3"/>
          <p:cNvSpPr/>
          <p:nvPr/>
        </p:nvSpPr>
        <p:spPr>
          <a:xfrm>
            <a:off x="633966" y="2231061"/>
            <a:ext cx="7077297" cy="3139321"/>
          </a:xfrm>
          <a:prstGeom prst="rect">
            <a:avLst/>
          </a:prstGeom>
        </p:spPr>
        <p:txBody>
          <a:bodyPr wrap="square">
            <a:spAutoFit/>
          </a:bodyPr>
          <a:lstStyle/>
          <a:p>
            <a:pPr hangingPunct="0">
              <a:defRPr/>
            </a:pPr>
            <a:r>
              <a:rPr lang="en-US" sz="2850" b="1" kern="0" dirty="0">
                <a:solidFill>
                  <a:sysClr val="windowText" lastClr="000000"/>
                </a:solidFill>
                <a:latin typeface="Franklin Gothic Demi" panose="020B0603020102020204" pitchFamily="34" charset="0"/>
              </a:rPr>
              <a:t>I feel your arms around me (All) </a:t>
            </a:r>
          </a:p>
          <a:p>
            <a:pPr hangingPunct="0">
              <a:defRPr/>
            </a:pPr>
            <a:r>
              <a:rPr lang="en-US" sz="2850" b="1" kern="0" dirty="0">
                <a:solidFill>
                  <a:sysClr val="windowText" lastClr="000000"/>
                </a:solidFill>
                <a:latin typeface="Franklin Gothic Demi" panose="020B0603020102020204" pitchFamily="34" charset="0"/>
              </a:rPr>
              <a:t>as the power of your healing begins (All)</a:t>
            </a:r>
          </a:p>
          <a:p>
            <a:pPr hangingPunct="0">
              <a:defRPr/>
            </a:pPr>
            <a:r>
              <a:rPr lang="en-US" sz="2850" b="1" kern="0" dirty="0">
                <a:solidFill>
                  <a:sysClr val="windowText" lastClr="000000"/>
                </a:solidFill>
                <a:latin typeface="Franklin Gothic Demi" panose="020B0603020102020204" pitchFamily="34" charset="0"/>
              </a:rPr>
              <a:t>You breathe new life right through me (All)</a:t>
            </a:r>
          </a:p>
          <a:p>
            <a:pPr hangingPunct="0">
              <a:defRPr/>
            </a:pPr>
            <a:r>
              <a:rPr lang="en-US" sz="2850" b="1" kern="0" dirty="0">
                <a:solidFill>
                  <a:sysClr val="windowText" lastClr="000000"/>
                </a:solidFill>
                <a:latin typeface="Franklin Gothic Demi" panose="020B0603020102020204" pitchFamily="34" charset="0"/>
              </a:rPr>
              <a:t>like a mighty rushing wind (All)</a:t>
            </a:r>
          </a:p>
          <a:p>
            <a:pPr hangingPunct="0">
              <a:defRPr/>
            </a:pPr>
            <a:endParaRPr lang="en-US" sz="2850" b="1" kern="0" dirty="0">
              <a:solidFill>
                <a:sysClr val="windowText" lastClr="000000"/>
              </a:solidFill>
              <a:latin typeface="Franklin Gothic Demi" panose="020B0603020102020204" pitchFamily="34" charset="0"/>
            </a:endParaRPr>
          </a:p>
          <a:p>
            <a:pPr hangingPunct="0">
              <a:defRPr/>
            </a:pPr>
            <a:r>
              <a:rPr lang="en-US" sz="2850" b="1" kern="0" dirty="0">
                <a:solidFill>
                  <a:sysClr val="windowText" lastClr="000000"/>
                </a:solidFill>
                <a:latin typeface="Franklin Gothic Demi" panose="020B0603020102020204" pitchFamily="34" charset="0"/>
              </a:rPr>
              <a:t>*Repeat Chorus 2 times*</a:t>
            </a:r>
          </a:p>
          <a:p>
            <a:pPr hangingPunct="0">
              <a:defRPr/>
            </a:pPr>
            <a:endParaRPr lang="en-US" sz="2700" b="1" kern="0" dirty="0">
              <a:solidFill>
                <a:sysClr val="windowText" lastClr="000000"/>
              </a:solidFill>
              <a:latin typeface="Franklin Gothic Demi" panose="020B0603020102020204" pitchFamily="34" charset="0"/>
            </a:endParaRPr>
          </a:p>
        </p:txBody>
      </p:sp>
      <p:sp>
        <p:nvSpPr>
          <p:cNvPr id="5" name="Rectangle 4"/>
          <p:cNvSpPr/>
          <p:nvPr/>
        </p:nvSpPr>
        <p:spPr>
          <a:xfrm>
            <a:off x="633966" y="915316"/>
            <a:ext cx="3429000" cy="1338828"/>
          </a:xfrm>
          <a:prstGeom prst="rect">
            <a:avLst/>
          </a:prstGeom>
        </p:spPr>
        <p:txBody>
          <a:bodyPr>
            <a:spAutoFit/>
          </a:bodyPr>
          <a:lstStyle/>
          <a:p>
            <a:pPr hangingPunct="0">
              <a:defRPr/>
            </a:pPr>
            <a:endParaRPr lang="en-US" sz="2700" b="1" kern="0" dirty="0">
              <a:solidFill>
                <a:sysClr val="windowText" lastClr="000000"/>
              </a:solidFill>
              <a:latin typeface="Franklin Gothic Demi" panose="020B0603020102020204" pitchFamily="34" charset="0"/>
            </a:endParaRPr>
          </a:p>
          <a:p>
            <a:pPr hangingPunct="0">
              <a:defRPr/>
            </a:pPr>
            <a:r>
              <a:rPr lang="en-US" sz="2700" b="1" kern="0" dirty="0">
                <a:solidFill>
                  <a:sysClr val="windowText" lastClr="000000"/>
                </a:solidFill>
                <a:latin typeface="Franklin Gothic Demi" panose="020B0603020102020204" pitchFamily="34" charset="0"/>
              </a:rPr>
              <a:t> </a:t>
            </a:r>
          </a:p>
          <a:p>
            <a:pPr hangingPunct="0">
              <a:defRPr/>
            </a:pPr>
            <a:r>
              <a:rPr lang="en-US" sz="2700" b="1" u="sng" kern="0" dirty="0">
                <a:solidFill>
                  <a:sysClr val="windowText" lastClr="000000"/>
                </a:solidFill>
                <a:latin typeface="Franklin Gothic Demi" panose="020B0603020102020204" pitchFamily="34" charset="0"/>
              </a:rPr>
              <a:t>Verse 2</a:t>
            </a:r>
            <a:endParaRPr lang="en-US" sz="2700" b="1" kern="0" dirty="0">
              <a:solidFill>
                <a:sysClr val="windowText" lastClr="000000"/>
              </a:solidFill>
              <a:latin typeface="Franklin Gothic Demi" panose="020B0603020102020204" pitchFamily="34" charset="0"/>
            </a:endParaRPr>
          </a:p>
        </p:txBody>
      </p:sp>
    </p:spTree>
    <p:extLst>
      <p:ext uri="{BB962C8B-B14F-4D97-AF65-F5344CB8AC3E}">
        <p14:creationId xmlns:p14="http://schemas.microsoft.com/office/powerpoint/2010/main" val="199553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light trail using fire">
            <a:extLst>
              <a:ext uri="{FF2B5EF4-FFF2-40B4-BE49-F238E27FC236}">
                <a16:creationId xmlns:a16="http://schemas.microsoft.com/office/drawing/2014/main" id="{8D97AFF1-0DB8-A42F-C3E2-86B46FB14868}"/>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Rectangle 1"/>
          <p:cNvSpPr/>
          <p:nvPr/>
        </p:nvSpPr>
        <p:spPr>
          <a:xfrm>
            <a:off x="546248" y="857250"/>
            <a:ext cx="7476017" cy="4674357"/>
          </a:xfrm>
          <a:prstGeom prst="rect">
            <a:avLst/>
          </a:prstGeom>
        </p:spPr>
        <p:txBody>
          <a:bodyPr wrap="square">
            <a:spAutoFit/>
          </a:bodyPr>
          <a:lstStyle/>
          <a:p>
            <a:pPr hangingPunct="0">
              <a:defRPr/>
            </a:pPr>
            <a:r>
              <a:rPr lang="en-US" sz="2100" b="1" u="sng" kern="0" dirty="0">
                <a:solidFill>
                  <a:sysClr val="windowText" lastClr="000000"/>
                </a:solidFill>
                <a:latin typeface="Franklin Gothic Demi" panose="020B0603020102020204" pitchFamily="34" charset="0"/>
              </a:rPr>
              <a:t>Chorus</a:t>
            </a:r>
          </a:p>
          <a:p>
            <a:pPr hangingPunct="0">
              <a:defRPr/>
            </a:pPr>
            <a:endParaRPr lang="en-US" sz="2025" b="1" u="sng" kern="0" dirty="0">
              <a:solidFill>
                <a:sysClr val="windowText" lastClr="000000"/>
              </a:solidFill>
              <a:latin typeface="Franklin Gothic Demi" panose="020B0603020102020204" pitchFamily="34" charset="0"/>
            </a:endParaRPr>
          </a:p>
          <a:p>
            <a:pPr hangingPunct="0">
              <a:defRPr/>
            </a:pPr>
            <a:r>
              <a:rPr lang="en-US" sz="2850" b="1" kern="0" dirty="0">
                <a:solidFill>
                  <a:sysClr val="windowText" lastClr="000000"/>
                </a:solidFill>
                <a:latin typeface="Franklin Gothic Demi" panose="020B0603020102020204" pitchFamily="34" charset="0"/>
              </a:rPr>
              <a:t>	(Men)				(Women)</a:t>
            </a:r>
          </a:p>
          <a:p>
            <a:pPr hangingPunct="0">
              <a:defRPr/>
            </a:pPr>
            <a:r>
              <a:rPr lang="en-US" sz="2850" b="1" kern="0" dirty="0">
                <a:solidFill>
                  <a:sysClr val="windowText" lastClr="000000"/>
                </a:solidFill>
                <a:latin typeface="Franklin Gothic Demi" panose="020B0603020102020204" pitchFamily="34" charset="0"/>
              </a:rPr>
              <a:t>So light the fire		Light the fire</a:t>
            </a:r>
          </a:p>
          <a:p>
            <a:pPr hangingPunct="0">
              <a:defRPr/>
            </a:pPr>
            <a:r>
              <a:rPr lang="en-US" sz="2850" b="1" kern="0" dirty="0">
                <a:solidFill>
                  <a:sysClr val="windowText" lastClr="000000"/>
                </a:solidFill>
                <a:latin typeface="Franklin Gothic Demi" panose="020B0603020102020204" pitchFamily="34" charset="0"/>
              </a:rPr>
              <a:t>In my soul			In my weary soul</a:t>
            </a:r>
          </a:p>
          <a:p>
            <a:pPr hangingPunct="0">
              <a:defRPr/>
            </a:pPr>
            <a:r>
              <a:rPr lang="en-US" sz="2850" b="1" kern="0" dirty="0">
                <a:solidFill>
                  <a:sysClr val="windowText" lastClr="000000"/>
                </a:solidFill>
                <a:latin typeface="Franklin Gothic Demi" panose="020B0603020102020204" pitchFamily="34" charset="0"/>
              </a:rPr>
              <a:t>Fan the flame		Fan the flame</a:t>
            </a:r>
          </a:p>
          <a:p>
            <a:pPr hangingPunct="0">
              <a:defRPr/>
            </a:pPr>
            <a:r>
              <a:rPr lang="en-US" sz="2850" b="1" kern="0" dirty="0">
                <a:solidFill>
                  <a:sysClr val="windowText" lastClr="000000"/>
                </a:solidFill>
                <a:latin typeface="Franklin Gothic Demi" panose="020B0603020102020204" pitchFamily="34" charset="0"/>
              </a:rPr>
              <a:t>Make me whole		Make my spirit whole</a:t>
            </a:r>
          </a:p>
          <a:p>
            <a:pPr hangingPunct="0">
              <a:defRPr/>
            </a:pPr>
            <a:r>
              <a:rPr lang="en-US" sz="2850" b="1" kern="0" dirty="0">
                <a:solidFill>
                  <a:sysClr val="windowText" lastClr="000000"/>
                </a:solidFill>
                <a:latin typeface="Franklin Gothic Demi" panose="020B0603020102020204" pitchFamily="34" charset="0"/>
              </a:rPr>
              <a:t>Lord you know		Lord you know</a:t>
            </a:r>
          </a:p>
          <a:p>
            <a:pPr hangingPunct="0">
              <a:defRPr/>
            </a:pPr>
            <a:r>
              <a:rPr lang="en-US" sz="2850" b="1" kern="0" dirty="0">
                <a:solidFill>
                  <a:sysClr val="windowText" lastClr="000000"/>
                </a:solidFill>
                <a:latin typeface="Franklin Gothic Demi" panose="020B0603020102020204" pitchFamily="34" charset="0"/>
              </a:rPr>
              <a:t>Just where I've been	Where I've been  </a:t>
            </a:r>
          </a:p>
          <a:p>
            <a:pPr hangingPunct="0">
              <a:defRPr/>
            </a:pPr>
            <a:endParaRPr lang="en-US" sz="2850" b="1" kern="0" dirty="0">
              <a:solidFill>
                <a:sysClr val="windowText" lastClr="000000"/>
              </a:solidFill>
              <a:latin typeface="Franklin Gothic Demi" panose="020B0603020102020204" pitchFamily="34" charset="0"/>
            </a:endParaRPr>
          </a:p>
          <a:p>
            <a:pPr hangingPunct="0">
              <a:defRPr/>
            </a:pPr>
            <a:r>
              <a:rPr lang="en-US" sz="2850" b="1" kern="0" dirty="0">
                <a:solidFill>
                  <a:sysClr val="windowText" lastClr="000000"/>
                </a:solidFill>
                <a:latin typeface="Franklin Gothic Demi" panose="020B0603020102020204" pitchFamily="34" charset="0"/>
              </a:rPr>
              <a:t>So, light the fire in my heart again</a:t>
            </a:r>
          </a:p>
        </p:txBody>
      </p:sp>
    </p:spTree>
    <p:extLst>
      <p:ext uri="{BB962C8B-B14F-4D97-AF65-F5344CB8AC3E}">
        <p14:creationId xmlns:p14="http://schemas.microsoft.com/office/powerpoint/2010/main" val="236583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light trail using fire">
            <a:extLst>
              <a:ext uri="{FF2B5EF4-FFF2-40B4-BE49-F238E27FC236}">
                <a16:creationId xmlns:a16="http://schemas.microsoft.com/office/drawing/2014/main" id="{F44A0919-C0B9-E40B-FF5C-EEF2D766C690}"/>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Title 1">
            <a:extLst>
              <a:ext uri="{FF2B5EF4-FFF2-40B4-BE49-F238E27FC236}">
                <a16:creationId xmlns:a16="http://schemas.microsoft.com/office/drawing/2014/main" id="{56D923A1-7DBD-2C9F-C781-DBE4F10FB9C8}"/>
              </a:ext>
            </a:extLst>
          </p:cNvPr>
          <p:cNvSpPr>
            <a:spLocks noGrp="1"/>
          </p:cNvSpPr>
          <p:nvPr>
            <p:ph type="title"/>
          </p:nvPr>
        </p:nvSpPr>
        <p:spPr>
          <a:xfrm>
            <a:off x="628650" y="772586"/>
            <a:ext cx="7886700" cy="1014033"/>
          </a:xfrm>
        </p:spPr>
        <p:txBody>
          <a:bodyPr>
            <a:normAutofit/>
          </a:bodyPr>
          <a:lstStyle/>
          <a:p>
            <a:r>
              <a:rPr lang="en-US" sz="6000" b="1" dirty="0">
                <a:solidFill>
                  <a:schemeClr val="accent5"/>
                </a:solidFill>
              </a:rPr>
              <a:t>Taking It For Granted</a:t>
            </a:r>
          </a:p>
        </p:txBody>
      </p:sp>
      <p:sp>
        <p:nvSpPr>
          <p:cNvPr id="3" name="Content Placeholder 2">
            <a:extLst>
              <a:ext uri="{FF2B5EF4-FFF2-40B4-BE49-F238E27FC236}">
                <a16:creationId xmlns:a16="http://schemas.microsoft.com/office/drawing/2014/main" id="{87BEBDE6-A377-92F9-C055-BC97BF5F9465}"/>
              </a:ext>
            </a:extLst>
          </p:cNvPr>
          <p:cNvSpPr>
            <a:spLocks noGrp="1"/>
          </p:cNvSpPr>
          <p:nvPr>
            <p:ph idx="1"/>
          </p:nvPr>
        </p:nvSpPr>
        <p:spPr/>
        <p:txBody>
          <a:bodyPr>
            <a:normAutofit/>
          </a:bodyPr>
          <a:lstStyle/>
          <a:p>
            <a:r>
              <a:rPr lang="en-US" sz="2800" b="1" dirty="0">
                <a:latin typeface="Franklin Gothic Demi" panose="020B0603020102020204" pitchFamily="34" charset="0"/>
                <a:cs typeface="Arial" panose="020B0604020202020204" pitchFamily="34" charset="0"/>
              </a:rPr>
              <a:t>If we grow up in a Christian family, we will battle our fire dimming and going out.</a:t>
            </a:r>
          </a:p>
          <a:p>
            <a:r>
              <a:rPr lang="en-US" sz="2800" b="1" dirty="0">
                <a:latin typeface="Franklin Gothic Demi" panose="020B0603020102020204" pitchFamily="34" charset="0"/>
                <a:cs typeface="Arial" panose="020B0604020202020204" pitchFamily="34" charset="0"/>
              </a:rPr>
              <a:t>By the time we are 16, we have been to well over 1,000 services and Bible studies!</a:t>
            </a:r>
          </a:p>
          <a:p>
            <a:r>
              <a:rPr lang="en-US" sz="2800" b="1" dirty="0">
                <a:latin typeface="Franklin Gothic Demi" panose="020B0603020102020204" pitchFamily="34" charset="0"/>
                <a:cs typeface="Arial" panose="020B0604020202020204" pitchFamily="34" charset="0"/>
              </a:rPr>
              <a:t>This means it can be very easy to take the gift of growing up in a Christian family for granted.</a:t>
            </a:r>
          </a:p>
          <a:p>
            <a:endParaRPr lang="en-US" sz="2800" b="1" dirty="0">
              <a:latin typeface="Franklin Gothic Demi" panose="020B0603020102020204" pitchFamily="34" charset="0"/>
              <a:cs typeface="Arial" panose="020B0604020202020204" pitchFamily="34" charset="0"/>
            </a:endParaRPr>
          </a:p>
        </p:txBody>
      </p:sp>
    </p:spTree>
    <p:extLst>
      <p:ext uri="{BB962C8B-B14F-4D97-AF65-F5344CB8AC3E}">
        <p14:creationId xmlns:p14="http://schemas.microsoft.com/office/powerpoint/2010/main" val="360508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light trail using fire">
            <a:extLst>
              <a:ext uri="{FF2B5EF4-FFF2-40B4-BE49-F238E27FC236}">
                <a16:creationId xmlns:a16="http://schemas.microsoft.com/office/drawing/2014/main" id="{484B0A94-D8B7-1ACF-9756-7410F6EBAEB1}"/>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Title 1">
            <a:extLst>
              <a:ext uri="{FF2B5EF4-FFF2-40B4-BE49-F238E27FC236}">
                <a16:creationId xmlns:a16="http://schemas.microsoft.com/office/drawing/2014/main" id="{56D923A1-7DBD-2C9F-C781-DBE4F10FB9C8}"/>
              </a:ext>
            </a:extLst>
          </p:cNvPr>
          <p:cNvSpPr>
            <a:spLocks noGrp="1"/>
          </p:cNvSpPr>
          <p:nvPr>
            <p:ph type="title"/>
          </p:nvPr>
        </p:nvSpPr>
        <p:spPr>
          <a:xfrm>
            <a:off x="628650" y="751562"/>
            <a:ext cx="7886700" cy="1057341"/>
          </a:xfrm>
        </p:spPr>
        <p:txBody>
          <a:bodyPr>
            <a:normAutofit/>
          </a:bodyPr>
          <a:lstStyle/>
          <a:p>
            <a:r>
              <a:rPr lang="en-US" sz="6000" b="1" dirty="0">
                <a:solidFill>
                  <a:schemeClr val="accent5"/>
                </a:solidFill>
              </a:rPr>
              <a:t>The Christians In Laodicea</a:t>
            </a:r>
          </a:p>
        </p:txBody>
      </p:sp>
      <p:sp>
        <p:nvSpPr>
          <p:cNvPr id="3" name="Content Placeholder 2">
            <a:extLst>
              <a:ext uri="{FF2B5EF4-FFF2-40B4-BE49-F238E27FC236}">
                <a16:creationId xmlns:a16="http://schemas.microsoft.com/office/drawing/2014/main" id="{87BEBDE6-A377-92F9-C055-BC97BF5F9465}"/>
              </a:ext>
            </a:extLst>
          </p:cNvPr>
          <p:cNvSpPr>
            <a:spLocks noGrp="1"/>
          </p:cNvSpPr>
          <p:nvPr>
            <p:ph idx="1"/>
          </p:nvPr>
        </p:nvSpPr>
        <p:spPr>
          <a:xfrm>
            <a:off x="628650" y="1914598"/>
            <a:ext cx="7886700" cy="4086145"/>
          </a:xfrm>
        </p:spPr>
        <p:txBody>
          <a:bodyPr>
            <a:noAutofit/>
          </a:bodyPr>
          <a:lstStyle/>
          <a:p>
            <a:r>
              <a:rPr lang="en-US" sz="2400" b="1" dirty="0">
                <a:latin typeface="Franklin Gothic Demi" panose="020B0603020102020204" pitchFamily="34" charset="0"/>
                <a:cs typeface="Arial" panose="020B0604020202020204" pitchFamily="34" charset="0"/>
              </a:rPr>
              <a:t>Revelation 3:14-22</a:t>
            </a:r>
          </a:p>
          <a:p>
            <a:r>
              <a:rPr lang="en-US" sz="2400" b="1" dirty="0">
                <a:latin typeface="Franklin Gothic Demi" panose="020B0603020102020204" pitchFamily="34" charset="0"/>
                <a:cs typeface="Arial" panose="020B0604020202020204" pitchFamily="34" charset="0"/>
              </a:rPr>
              <a:t>What does lukewarm look like?</a:t>
            </a:r>
          </a:p>
          <a:p>
            <a:pPr lvl="1"/>
            <a:r>
              <a:rPr lang="en-US" sz="2400" b="1" dirty="0">
                <a:latin typeface="Franklin Gothic Demi" panose="020B0603020102020204" pitchFamily="34" charset="0"/>
                <a:cs typeface="Arial" panose="020B0604020202020204" pitchFamily="34" charset="0"/>
              </a:rPr>
              <a:t>We only focus on spiritual things when we have to.</a:t>
            </a:r>
          </a:p>
          <a:p>
            <a:pPr lvl="1"/>
            <a:r>
              <a:rPr lang="en-US" sz="2400" b="1" dirty="0">
                <a:latin typeface="Franklin Gothic Demi" panose="020B0603020102020204" pitchFamily="34" charset="0"/>
                <a:cs typeface="Arial" panose="020B0604020202020204" pitchFamily="34" charset="0"/>
              </a:rPr>
              <a:t>We only think about worship at the church building.</a:t>
            </a:r>
          </a:p>
          <a:p>
            <a:pPr lvl="1"/>
            <a:r>
              <a:rPr lang="en-US" sz="2400" b="1" dirty="0">
                <a:latin typeface="Franklin Gothic Demi" panose="020B0603020102020204" pitchFamily="34" charset="0"/>
                <a:cs typeface="Arial" panose="020B0604020202020204" pitchFamily="34" charset="0"/>
              </a:rPr>
              <a:t>We rush through or don’t even complete our Bible lesson.</a:t>
            </a:r>
          </a:p>
          <a:p>
            <a:pPr lvl="1"/>
            <a:r>
              <a:rPr lang="en-US" sz="2400" b="1" dirty="0">
                <a:latin typeface="Franklin Gothic Demi" panose="020B0603020102020204" pitchFamily="34" charset="0"/>
                <a:cs typeface="Arial" panose="020B0604020202020204" pitchFamily="34" charset="0"/>
              </a:rPr>
              <a:t>We focus on worldly things.</a:t>
            </a:r>
          </a:p>
          <a:p>
            <a:r>
              <a:rPr lang="en-US" sz="2400" b="1" dirty="0">
                <a:latin typeface="Franklin Gothic Demi" panose="020B0603020102020204" pitchFamily="34" charset="0"/>
                <a:cs typeface="Arial" panose="020B0604020202020204" pitchFamily="34" charset="0"/>
              </a:rPr>
              <a:t>Verse 17 shows us what took their focus off God: luxuries and riches. Does this sound like our country?</a:t>
            </a:r>
          </a:p>
          <a:p>
            <a:r>
              <a:rPr lang="en-US" sz="2400" b="1" dirty="0">
                <a:latin typeface="Franklin Gothic Demi" panose="020B0603020102020204" pitchFamily="34" charset="0"/>
                <a:cs typeface="Arial" panose="020B0604020202020204" pitchFamily="34" charset="0"/>
              </a:rPr>
              <a:t>Fires need to be hot, not lukewarm!</a:t>
            </a:r>
          </a:p>
          <a:p>
            <a:endParaRPr lang="en-US" sz="2400" b="1" dirty="0">
              <a:latin typeface="Franklin Gothic Demi" panose="020B0603020102020204" pitchFamily="34" charset="0"/>
              <a:cs typeface="Arial" panose="020B0604020202020204" pitchFamily="34" charset="0"/>
            </a:endParaRPr>
          </a:p>
          <a:p>
            <a:endParaRPr lang="en-US" sz="2400" b="1" dirty="0">
              <a:latin typeface="Franklin Gothic Demi" panose="020B0603020102020204" pitchFamily="34" charset="0"/>
              <a:cs typeface="Arial" panose="020B0604020202020204" pitchFamily="34" charset="0"/>
            </a:endParaRPr>
          </a:p>
        </p:txBody>
      </p:sp>
    </p:spTree>
    <p:extLst>
      <p:ext uri="{BB962C8B-B14F-4D97-AF65-F5344CB8AC3E}">
        <p14:creationId xmlns:p14="http://schemas.microsoft.com/office/powerpoint/2010/main" val="105598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light trail using fire">
            <a:extLst>
              <a:ext uri="{FF2B5EF4-FFF2-40B4-BE49-F238E27FC236}">
                <a16:creationId xmlns:a16="http://schemas.microsoft.com/office/drawing/2014/main" id="{484B0A94-D8B7-1ACF-9756-7410F6EBAEB1}"/>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Title 1">
            <a:extLst>
              <a:ext uri="{FF2B5EF4-FFF2-40B4-BE49-F238E27FC236}">
                <a16:creationId xmlns:a16="http://schemas.microsoft.com/office/drawing/2014/main" id="{56D923A1-7DBD-2C9F-C781-DBE4F10FB9C8}"/>
              </a:ext>
            </a:extLst>
          </p:cNvPr>
          <p:cNvSpPr>
            <a:spLocks noGrp="1"/>
          </p:cNvSpPr>
          <p:nvPr>
            <p:ph type="title"/>
          </p:nvPr>
        </p:nvSpPr>
        <p:spPr>
          <a:xfrm>
            <a:off x="628650" y="701458"/>
            <a:ext cx="7886700" cy="1014283"/>
          </a:xfrm>
        </p:spPr>
        <p:txBody>
          <a:bodyPr>
            <a:normAutofit/>
          </a:bodyPr>
          <a:lstStyle/>
          <a:p>
            <a:r>
              <a:rPr lang="en-US" sz="6000" b="1" dirty="0">
                <a:solidFill>
                  <a:schemeClr val="accent5"/>
                </a:solidFill>
              </a:rPr>
              <a:t>The Christians In Ephesus</a:t>
            </a:r>
          </a:p>
        </p:txBody>
      </p:sp>
      <p:sp>
        <p:nvSpPr>
          <p:cNvPr id="3" name="Content Placeholder 2">
            <a:extLst>
              <a:ext uri="{FF2B5EF4-FFF2-40B4-BE49-F238E27FC236}">
                <a16:creationId xmlns:a16="http://schemas.microsoft.com/office/drawing/2014/main" id="{87BEBDE6-A377-92F9-C055-BC97BF5F9465}"/>
              </a:ext>
            </a:extLst>
          </p:cNvPr>
          <p:cNvSpPr>
            <a:spLocks noGrp="1"/>
          </p:cNvSpPr>
          <p:nvPr>
            <p:ph idx="1"/>
          </p:nvPr>
        </p:nvSpPr>
        <p:spPr>
          <a:xfrm>
            <a:off x="628650" y="1979112"/>
            <a:ext cx="7886700" cy="4722313"/>
          </a:xfrm>
        </p:spPr>
        <p:txBody>
          <a:bodyPr>
            <a:noAutofit/>
          </a:bodyPr>
          <a:lstStyle/>
          <a:p>
            <a:r>
              <a:rPr lang="en-US" sz="2800" b="1" dirty="0">
                <a:latin typeface="Franklin Gothic Demi" panose="020B0603020102020204" pitchFamily="34" charset="0"/>
                <a:cs typeface="Arial" panose="020B0604020202020204" pitchFamily="34" charset="0"/>
              </a:rPr>
              <a:t>Revelation 2:1-7</a:t>
            </a:r>
          </a:p>
          <a:p>
            <a:r>
              <a:rPr lang="en-US" sz="2800" b="1" dirty="0">
                <a:latin typeface="Franklin Gothic Demi" panose="020B0603020102020204" pitchFamily="34" charset="0"/>
                <a:cs typeface="Arial" panose="020B0604020202020204" pitchFamily="34" charset="0"/>
              </a:rPr>
              <a:t>These Christians were still doing the right things, but something was missing: their heart wasn’t in it.</a:t>
            </a:r>
          </a:p>
          <a:p>
            <a:r>
              <a:rPr lang="en-US" sz="2800" b="1" dirty="0">
                <a:latin typeface="Franklin Gothic Demi" panose="020B0603020102020204" pitchFamily="34" charset="0"/>
                <a:cs typeface="Arial" panose="020B0604020202020204" pitchFamily="34" charset="0"/>
              </a:rPr>
              <a:t>Look at all the great things we can do for the Lord, but still be rebuked because we have lost our spark for Him.</a:t>
            </a:r>
          </a:p>
          <a:p>
            <a:r>
              <a:rPr lang="en-US" sz="2800" b="1" dirty="0">
                <a:latin typeface="Franklin Gothic Demi" panose="020B0603020102020204" pitchFamily="34" charset="0"/>
                <a:cs typeface="Arial" panose="020B0604020202020204" pitchFamily="34" charset="0"/>
              </a:rPr>
              <a:t>When we become lukewarm, we eventually lose our first love.</a:t>
            </a:r>
          </a:p>
          <a:p>
            <a:endParaRPr lang="en-US" sz="2800" b="1" dirty="0">
              <a:latin typeface="Franklin Gothic Demi" panose="020B0603020102020204" pitchFamily="34" charset="0"/>
              <a:cs typeface="Arial" panose="020B0604020202020204" pitchFamily="34" charset="0"/>
            </a:endParaRPr>
          </a:p>
        </p:txBody>
      </p:sp>
    </p:spTree>
    <p:extLst>
      <p:ext uri="{BB962C8B-B14F-4D97-AF65-F5344CB8AC3E}">
        <p14:creationId xmlns:p14="http://schemas.microsoft.com/office/powerpoint/2010/main" val="315073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light trail using fire">
            <a:extLst>
              <a:ext uri="{FF2B5EF4-FFF2-40B4-BE49-F238E27FC236}">
                <a16:creationId xmlns:a16="http://schemas.microsoft.com/office/drawing/2014/main" id="{484B0A94-D8B7-1ACF-9756-7410F6EBAEB1}"/>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Title 1">
            <a:extLst>
              <a:ext uri="{FF2B5EF4-FFF2-40B4-BE49-F238E27FC236}">
                <a16:creationId xmlns:a16="http://schemas.microsoft.com/office/drawing/2014/main" id="{56D923A1-7DBD-2C9F-C781-DBE4F10FB9C8}"/>
              </a:ext>
            </a:extLst>
          </p:cNvPr>
          <p:cNvSpPr>
            <a:spLocks noGrp="1"/>
          </p:cNvSpPr>
          <p:nvPr>
            <p:ph type="title"/>
          </p:nvPr>
        </p:nvSpPr>
        <p:spPr>
          <a:xfrm>
            <a:off x="628650" y="739036"/>
            <a:ext cx="7886700" cy="1039660"/>
          </a:xfrm>
        </p:spPr>
        <p:txBody>
          <a:bodyPr>
            <a:normAutofit/>
          </a:bodyPr>
          <a:lstStyle/>
          <a:p>
            <a:r>
              <a:rPr lang="en-US" sz="6000" b="1" dirty="0">
                <a:solidFill>
                  <a:schemeClr val="accent5"/>
                </a:solidFill>
              </a:rPr>
              <a:t>Lighting the Fire</a:t>
            </a:r>
          </a:p>
        </p:txBody>
      </p:sp>
      <p:sp>
        <p:nvSpPr>
          <p:cNvPr id="3" name="Content Placeholder 2">
            <a:extLst>
              <a:ext uri="{FF2B5EF4-FFF2-40B4-BE49-F238E27FC236}">
                <a16:creationId xmlns:a16="http://schemas.microsoft.com/office/drawing/2014/main" id="{87BEBDE6-A377-92F9-C055-BC97BF5F9465}"/>
              </a:ext>
            </a:extLst>
          </p:cNvPr>
          <p:cNvSpPr>
            <a:spLocks noGrp="1"/>
          </p:cNvSpPr>
          <p:nvPr>
            <p:ph idx="1"/>
          </p:nvPr>
        </p:nvSpPr>
        <p:spPr>
          <a:xfrm>
            <a:off x="628650" y="1896918"/>
            <a:ext cx="7886700" cy="4691772"/>
          </a:xfrm>
        </p:spPr>
        <p:txBody>
          <a:bodyPr>
            <a:noAutofit/>
          </a:bodyPr>
          <a:lstStyle/>
          <a:p>
            <a:r>
              <a:rPr lang="en-US" sz="2800" b="1" dirty="0">
                <a:latin typeface="Franklin Gothic Demi" panose="020B0603020102020204" pitchFamily="34" charset="0"/>
                <a:cs typeface="Arial" panose="020B0604020202020204" pitchFamily="34" charset="0"/>
              </a:rPr>
              <a:t>“Light the fire in my weary soul”</a:t>
            </a:r>
          </a:p>
          <a:p>
            <a:pPr marL="0" indent="0">
              <a:buNone/>
            </a:pPr>
            <a:endParaRPr lang="en-US" sz="2800" b="1" dirty="0">
              <a:latin typeface="Franklin Gothic Demi" panose="020B0603020102020204" pitchFamily="34" charset="0"/>
              <a:cs typeface="Arial" panose="020B0604020202020204" pitchFamily="34" charset="0"/>
            </a:endParaRPr>
          </a:p>
          <a:p>
            <a:pPr marL="0" indent="0">
              <a:buNone/>
            </a:pPr>
            <a:endParaRPr lang="en-US" sz="2800" b="1" dirty="0">
              <a:latin typeface="Franklin Gothic Demi" panose="020B0603020102020204" pitchFamily="34" charset="0"/>
              <a:cs typeface="Arial" panose="020B0604020202020204" pitchFamily="34" charset="0"/>
            </a:endParaRPr>
          </a:p>
          <a:p>
            <a:pPr marL="0" indent="0">
              <a:buNone/>
            </a:pPr>
            <a:endParaRPr lang="en-US" sz="2800" b="1" dirty="0">
              <a:latin typeface="Franklin Gothic Demi" panose="020B0603020102020204" pitchFamily="34" charset="0"/>
              <a:cs typeface="Arial" panose="020B0604020202020204" pitchFamily="34" charset="0"/>
            </a:endParaRPr>
          </a:p>
          <a:p>
            <a:pPr marL="0" indent="0" algn="ctr">
              <a:buNone/>
            </a:pPr>
            <a:r>
              <a:rPr lang="en-US" sz="2800" b="1" i="1" dirty="0">
                <a:latin typeface="Franklin Gothic Demi" panose="020B0603020102020204" pitchFamily="34" charset="0"/>
                <a:cs typeface="Arial" panose="020B0604020202020204" pitchFamily="34" charset="0"/>
              </a:rPr>
              <a:t>Create in me a clean heart, O God, And renew a steadfast spirit within me.</a:t>
            </a:r>
          </a:p>
          <a:p>
            <a:pPr marL="0" indent="0" algn="ctr">
              <a:buNone/>
            </a:pPr>
            <a:r>
              <a:rPr lang="en-US" sz="2800" b="1" dirty="0">
                <a:latin typeface="Franklin Gothic Demi" panose="020B0603020102020204" pitchFamily="34" charset="0"/>
                <a:cs typeface="Arial" panose="020B0604020202020204" pitchFamily="34" charset="0"/>
              </a:rPr>
              <a:t>Psalm 51:10</a:t>
            </a:r>
          </a:p>
        </p:txBody>
      </p:sp>
    </p:spTree>
    <p:extLst>
      <p:ext uri="{BB962C8B-B14F-4D97-AF65-F5344CB8AC3E}">
        <p14:creationId xmlns:p14="http://schemas.microsoft.com/office/powerpoint/2010/main" val="158095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light trail using fire">
            <a:extLst>
              <a:ext uri="{FF2B5EF4-FFF2-40B4-BE49-F238E27FC236}">
                <a16:creationId xmlns:a16="http://schemas.microsoft.com/office/drawing/2014/main" id="{484B0A94-D8B7-1ACF-9756-7410F6EBAEB1}"/>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Title 1">
            <a:extLst>
              <a:ext uri="{FF2B5EF4-FFF2-40B4-BE49-F238E27FC236}">
                <a16:creationId xmlns:a16="http://schemas.microsoft.com/office/drawing/2014/main" id="{56D923A1-7DBD-2C9F-C781-DBE4F10FB9C8}"/>
              </a:ext>
            </a:extLst>
          </p:cNvPr>
          <p:cNvSpPr>
            <a:spLocks noGrp="1"/>
          </p:cNvSpPr>
          <p:nvPr>
            <p:ph type="title"/>
          </p:nvPr>
        </p:nvSpPr>
        <p:spPr>
          <a:xfrm>
            <a:off x="628650" y="701458"/>
            <a:ext cx="7886700" cy="1077238"/>
          </a:xfrm>
        </p:spPr>
        <p:txBody>
          <a:bodyPr>
            <a:normAutofit/>
          </a:bodyPr>
          <a:lstStyle/>
          <a:p>
            <a:r>
              <a:rPr lang="en-US" sz="6000" b="1" dirty="0">
                <a:solidFill>
                  <a:schemeClr val="accent5"/>
                </a:solidFill>
              </a:rPr>
              <a:t>Lighting the Fire</a:t>
            </a:r>
          </a:p>
        </p:txBody>
      </p:sp>
      <p:sp>
        <p:nvSpPr>
          <p:cNvPr id="3" name="Content Placeholder 2">
            <a:extLst>
              <a:ext uri="{FF2B5EF4-FFF2-40B4-BE49-F238E27FC236}">
                <a16:creationId xmlns:a16="http://schemas.microsoft.com/office/drawing/2014/main" id="{87BEBDE6-A377-92F9-C055-BC97BF5F9465}"/>
              </a:ext>
            </a:extLst>
          </p:cNvPr>
          <p:cNvSpPr>
            <a:spLocks noGrp="1"/>
          </p:cNvSpPr>
          <p:nvPr>
            <p:ph idx="1"/>
          </p:nvPr>
        </p:nvSpPr>
        <p:spPr>
          <a:xfrm>
            <a:off x="628650" y="1934495"/>
            <a:ext cx="7886700" cy="4066249"/>
          </a:xfrm>
        </p:spPr>
        <p:txBody>
          <a:bodyPr>
            <a:noAutofit/>
          </a:bodyPr>
          <a:lstStyle/>
          <a:p>
            <a:r>
              <a:rPr lang="en-US" sz="2800" b="1" dirty="0">
                <a:latin typeface="Franklin Gothic Demi" panose="020B0603020102020204" pitchFamily="34" charset="0"/>
                <a:cs typeface="Arial" panose="020B0604020202020204" pitchFamily="34" charset="0"/>
              </a:rPr>
              <a:t>“Light the fire in my weary soul”</a:t>
            </a:r>
          </a:p>
          <a:p>
            <a:r>
              <a:rPr lang="en-US" sz="2800" b="1" dirty="0">
                <a:latin typeface="Franklin Gothic Demi" panose="020B0603020102020204" pitchFamily="34" charset="0"/>
                <a:cs typeface="Arial" panose="020B0604020202020204" pitchFamily="34" charset="0"/>
              </a:rPr>
              <a:t>“Fan the flame, make me whole”</a:t>
            </a:r>
          </a:p>
          <a:p>
            <a:pPr marL="0" indent="0">
              <a:buNone/>
            </a:pPr>
            <a:endParaRPr lang="en-US" sz="2800" b="1" dirty="0">
              <a:latin typeface="Franklin Gothic Demi" panose="020B0603020102020204" pitchFamily="34" charset="0"/>
              <a:cs typeface="Arial" panose="020B0604020202020204" pitchFamily="34" charset="0"/>
            </a:endParaRPr>
          </a:p>
          <a:p>
            <a:pPr marL="0" indent="0" algn="ctr">
              <a:buNone/>
            </a:pPr>
            <a:r>
              <a:rPr lang="en-US" sz="2800" b="1" i="1" dirty="0">
                <a:latin typeface="Franklin Gothic Demi" panose="020B0603020102020204" pitchFamily="34" charset="0"/>
                <a:cs typeface="Arial" panose="020B0604020202020204" pitchFamily="34" charset="0"/>
              </a:rPr>
              <a:t>And let endurance have its perfect result, so that you may be perfect and complete, lacking in nothing. But if any of you lacks wisdom, let him ask of God, who gives to all generously and without reproach, and it will be given to him.</a:t>
            </a:r>
          </a:p>
          <a:p>
            <a:pPr marL="0" indent="0" algn="ctr">
              <a:buNone/>
            </a:pPr>
            <a:r>
              <a:rPr lang="en-US" sz="2800" b="1" dirty="0">
                <a:latin typeface="Franklin Gothic Demi" panose="020B0603020102020204" pitchFamily="34" charset="0"/>
                <a:cs typeface="Arial" panose="020B0604020202020204" pitchFamily="34" charset="0"/>
              </a:rPr>
              <a:t>James 1:4-5</a:t>
            </a:r>
          </a:p>
        </p:txBody>
      </p:sp>
    </p:spTree>
    <p:extLst>
      <p:ext uri="{BB962C8B-B14F-4D97-AF65-F5344CB8AC3E}">
        <p14:creationId xmlns:p14="http://schemas.microsoft.com/office/powerpoint/2010/main" val="419032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light trail using fire">
            <a:extLst>
              <a:ext uri="{FF2B5EF4-FFF2-40B4-BE49-F238E27FC236}">
                <a16:creationId xmlns:a16="http://schemas.microsoft.com/office/drawing/2014/main" id="{484B0A94-D8B7-1ACF-9756-7410F6EBAEB1}"/>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Title 1">
            <a:extLst>
              <a:ext uri="{FF2B5EF4-FFF2-40B4-BE49-F238E27FC236}">
                <a16:creationId xmlns:a16="http://schemas.microsoft.com/office/drawing/2014/main" id="{56D923A1-7DBD-2C9F-C781-DBE4F10FB9C8}"/>
              </a:ext>
            </a:extLst>
          </p:cNvPr>
          <p:cNvSpPr>
            <a:spLocks noGrp="1"/>
          </p:cNvSpPr>
          <p:nvPr>
            <p:ph type="title"/>
          </p:nvPr>
        </p:nvSpPr>
        <p:spPr>
          <a:xfrm>
            <a:off x="628650" y="713984"/>
            <a:ext cx="7886700" cy="1064712"/>
          </a:xfrm>
        </p:spPr>
        <p:txBody>
          <a:bodyPr>
            <a:normAutofit/>
          </a:bodyPr>
          <a:lstStyle/>
          <a:p>
            <a:r>
              <a:rPr lang="en-US" sz="6000" b="1" dirty="0">
                <a:solidFill>
                  <a:schemeClr val="accent5"/>
                </a:solidFill>
              </a:rPr>
              <a:t>Lighting the Fire</a:t>
            </a:r>
          </a:p>
        </p:txBody>
      </p:sp>
      <p:sp>
        <p:nvSpPr>
          <p:cNvPr id="3" name="Content Placeholder 2">
            <a:extLst>
              <a:ext uri="{FF2B5EF4-FFF2-40B4-BE49-F238E27FC236}">
                <a16:creationId xmlns:a16="http://schemas.microsoft.com/office/drawing/2014/main" id="{87BEBDE6-A377-92F9-C055-BC97BF5F9465}"/>
              </a:ext>
            </a:extLst>
          </p:cNvPr>
          <p:cNvSpPr>
            <a:spLocks noGrp="1"/>
          </p:cNvSpPr>
          <p:nvPr>
            <p:ph idx="1"/>
          </p:nvPr>
        </p:nvSpPr>
        <p:spPr>
          <a:xfrm>
            <a:off x="628650" y="1921970"/>
            <a:ext cx="7886700" cy="4078774"/>
          </a:xfrm>
        </p:spPr>
        <p:txBody>
          <a:bodyPr>
            <a:noAutofit/>
          </a:bodyPr>
          <a:lstStyle/>
          <a:p>
            <a:r>
              <a:rPr lang="en-US" sz="2800" b="1" dirty="0">
                <a:latin typeface="Franklin Gothic Demi" panose="020B0603020102020204" pitchFamily="34" charset="0"/>
                <a:cs typeface="Arial" panose="020B0604020202020204" pitchFamily="34" charset="0"/>
              </a:rPr>
              <a:t>“Light the fire in my weary soul”</a:t>
            </a:r>
          </a:p>
          <a:p>
            <a:r>
              <a:rPr lang="en-US" sz="2800" b="1" dirty="0">
                <a:latin typeface="Franklin Gothic Demi" panose="020B0603020102020204" pitchFamily="34" charset="0"/>
                <a:cs typeface="Arial" panose="020B0604020202020204" pitchFamily="34" charset="0"/>
              </a:rPr>
              <a:t>“Fan the flame, make me whole”</a:t>
            </a:r>
          </a:p>
          <a:p>
            <a:r>
              <a:rPr lang="en-US" sz="2800" b="1" dirty="0">
                <a:latin typeface="Franklin Gothic Demi" panose="020B0603020102020204" pitchFamily="34" charset="0"/>
                <a:cs typeface="Arial" panose="020B0604020202020204" pitchFamily="34" charset="0"/>
              </a:rPr>
              <a:t>“Lord you know just where I’ve been”</a:t>
            </a:r>
          </a:p>
          <a:p>
            <a:pPr marL="0" indent="0">
              <a:buNone/>
            </a:pPr>
            <a:endParaRPr lang="en-US" sz="2800" b="1" dirty="0">
              <a:latin typeface="Franklin Gothic Demi" panose="020B0603020102020204" pitchFamily="34" charset="0"/>
              <a:cs typeface="Arial" panose="020B0604020202020204" pitchFamily="34" charset="0"/>
            </a:endParaRPr>
          </a:p>
          <a:p>
            <a:pPr marL="0" indent="0" algn="ctr">
              <a:buNone/>
            </a:pPr>
            <a:r>
              <a:rPr lang="en-US" sz="2800" b="1" i="1" dirty="0">
                <a:latin typeface="Franklin Gothic Demi" panose="020B0603020102020204" pitchFamily="34" charset="0"/>
                <a:cs typeface="Arial" panose="020B0604020202020204" pitchFamily="34" charset="0"/>
              </a:rPr>
              <a:t>Would not God find this out? For He knows the secrets of the heart.</a:t>
            </a:r>
          </a:p>
          <a:p>
            <a:pPr marL="0" indent="0" algn="ctr">
              <a:buNone/>
            </a:pPr>
            <a:r>
              <a:rPr lang="en-US" sz="2800" b="1" dirty="0">
                <a:latin typeface="Franklin Gothic Demi" panose="020B0603020102020204" pitchFamily="34" charset="0"/>
                <a:cs typeface="Arial" panose="020B0604020202020204" pitchFamily="34" charset="0"/>
              </a:rPr>
              <a:t>Psalm 44:21</a:t>
            </a:r>
          </a:p>
        </p:txBody>
      </p:sp>
    </p:spTree>
    <p:extLst>
      <p:ext uri="{BB962C8B-B14F-4D97-AF65-F5344CB8AC3E}">
        <p14:creationId xmlns:p14="http://schemas.microsoft.com/office/powerpoint/2010/main" val="398726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light trail using fire">
            <a:extLst>
              <a:ext uri="{FF2B5EF4-FFF2-40B4-BE49-F238E27FC236}">
                <a16:creationId xmlns:a16="http://schemas.microsoft.com/office/drawing/2014/main" id="{484B0A94-D8B7-1ACF-9756-7410F6EBAEB1}"/>
              </a:ext>
            </a:extLst>
          </p:cNvPr>
          <p:cNvPicPr>
            <a:picLocks noChangeAspect="1"/>
          </p:cNvPicPr>
          <p:nvPr/>
        </p:nvPicPr>
        <p:blipFill rotWithShape="1">
          <a:blip r:embed="rId2">
            <a:alphaModFix amt="20000"/>
            <a:grayscl/>
          </a:blip>
          <a:srcRect t="5394" r="-1" b="10314"/>
          <a:stretch/>
        </p:blipFill>
        <p:spPr>
          <a:xfrm>
            <a:off x="15" y="857257"/>
            <a:ext cx="9141698" cy="5143493"/>
          </a:xfrm>
          <a:prstGeom prst="rect">
            <a:avLst/>
          </a:prstGeom>
        </p:spPr>
      </p:pic>
      <p:sp>
        <p:nvSpPr>
          <p:cNvPr id="2" name="Title 1">
            <a:extLst>
              <a:ext uri="{FF2B5EF4-FFF2-40B4-BE49-F238E27FC236}">
                <a16:creationId xmlns:a16="http://schemas.microsoft.com/office/drawing/2014/main" id="{56D923A1-7DBD-2C9F-C781-DBE4F10FB9C8}"/>
              </a:ext>
            </a:extLst>
          </p:cNvPr>
          <p:cNvSpPr>
            <a:spLocks noGrp="1"/>
          </p:cNvSpPr>
          <p:nvPr>
            <p:ph type="title"/>
          </p:nvPr>
        </p:nvSpPr>
        <p:spPr>
          <a:xfrm>
            <a:off x="628650" y="701458"/>
            <a:ext cx="7886700" cy="1039660"/>
          </a:xfrm>
        </p:spPr>
        <p:txBody>
          <a:bodyPr>
            <a:normAutofit/>
          </a:bodyPr>
          <a:lstStyle/>
          <a:p>
            <a:r>
              <a:rPr lang="en-US" sz="6000" b="1" dirty="0">
                <a:solidFill>
                  <a:schemeClr val="accent5"/>
                </a:solidFill>
              </a:rPr>
              <a:t>Keeping the Flame Lit</a:t>
            </a:r>
          </a:p>
        </p:txBody>
      </p:sp>
      <p:sp>
        <p:nvSpPr>
          <p:cNvPr id="3" name="Content Placeholder 2">
            <a:extLst>
              <a:ext uri="{FF2B5EF4-FFF2-40B4-BE49-F238E27FC236}">
                <a16:creationId xmlns:a16="http://schemas.microsoft.com/office/drawing/2014/main" id="{87BEBDE6-A377-92F9-C055-BC97BF5F9465}"/>
              </a:ext>
            </a:extLst>
          </p:cNvPr>
          <p:cNvSpPr>
            <a:spLocks noGrp="1"/>
          </p:cNvSpPr>
          <p:nvPr>
            <p:ph idx="1"/>
          </p:nvPr>
        </p:nvSpPr>
        <p:spPr>
          <a:xfrm>
            <a:off x="628650" y="1896918"/>
            <a:ext cx="7886700" cy="4103826"/>
          </a:xfrm>
        </p:spPr>
        <p:txBody>
          <a:bodyPr>
            <a:noAutofit/>
          </a:bodyPr>
          <a:lstStyle/>
          <a:p>
            <a:r>
              <a:rPr lang="en-US" sz="2400" b="1" dirty="0">
                <a:latin typeface="Franklin Gothic Demi" panose="020B0603020102020204" pitchFamily="34" charset="0"/>
                <a:cs typeface="Arial" panose="020B0604020202020204" pitchFamily="34" charset="0"/>
              </a:rPr>
              <a:t>Daniel 1:8-17</a:t>
            </a:r>
          </a:p>
          <a:p>
            <a:r>
              <a:rPr lang="en-US" sz="2400" b="1" dirty="0">
                <a:latin typeface="Franklin Gothic Demi" panose="020B0603020102020204" pitchFamily="34" charset="0"/>
                <a:cs typeface="Arial" panose="020B0604020202020204" pitchFamily="34" charset="0"/>
              </a:rPr>
              <a:t>These young me decided they wanted to live for God, not for the King.</a:t>
            </a:r>
          </a:p>
          <a:p>
            <a:r>
              <a:rPr lang="en-US" sz="2400" b="1" dirty="0">
                <a:latin typeface="Franklin Gothic Demi" panose="020B0603020102020204" pitchFamily="34" charset="0"/>
                <a:cs typeface="Arial" panose="020B0604020202020204" pitchFamily="34" charset="0"/>
              </a:rPr>
              <a:t>Keeping the flame lit means…</a:t>
            </a:r>
          </a:p>
          <a:p>
            <a:pPr lvl="1"/>
            <a:r>
              <a:rPr lang="en-US" sz="2400" b="1" dirty="0">
                <a:latin typeface="Franklin Gothic Demi" panose="020B0603020102020204" pitchFamily="34" charset="0"/>
                <a:cs typeface="Arial" panose="020B0604020202020204" pitchFamily="34" charset="0"/>
              </a:rPr>
              <a:t>We “make up our mind” (verse 8) to stay true to our faith.</a:t>
            </a:r>
          </a:p>
          <a:p>
            <a:pPr lvl="1"/>
            <a:r>
              <a:rPr lang="en-US" sz="2400" b="1" dirty="0">
                <a:latin typeface="Franklin Gothic Demi" panose="020B0603020102020204" pitchFamily="34" charset="0"/>
                <a:cs typeface="Arial" panose="020B0604020202020204" pitchFamily="34" charset="0"/>
              </a:rPr>
              <a:t>We trust that God’s way works (verses 12-13).</a:t>
            </a:r>
          </a:p>
          <a:p>
            <a:pPr lvl="1"/>
            <a:r>
              <a:rPr lang="en-US" sz="2400" b="1" dirty="0">
                <a:latin typeface="Franklin Gothic Demi" panose="020B0603020102020204" pitchFamily="34" charset="0"/>
                <a:cs typeface="Arial" panose="020B0604020202020204" pitchFamily="34" charset="0"/>
              </a:rPr>
              <a:t>We stick to our guns (verse 14).</a:t>
            </a:r>
          </a:p>
          <a:p>
            <a:r>
              <a:rPr lang="en-US" sz="2400" b="1" dirty="0">
                <a:latin typeface="Franklin Gothic Demi" panose="020B0603020102020204" pitchFamily="34" charset="0"/>
                <a:cs typeface="Arial" panose="020B0604020202020204" pitchFamily="34" charset="0"/>
              </a:rPr>
              <a:t>When new, enticing things come our way, we must go to God and have Him keep our flame lit.</a:t>
            </a:r>
          </a:p>
        </p:txBody>
      </p:sp>
    </p:spTree>
    <p:extLst>
      <p:ext uri="{BB962C8B-B14F-4D97-AF65-F5344CB8AC3E}">
        <p14:creationId xmlns:p14="http://schemas.microsoft.com/office/powerpoint/2010/main" val="425382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999455"/>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32231C"/>
      </a:dk2>
      <a:lt2>
        <a:srgbClr val="F2F0F3"/>
      </a:lt2>
      <a:accent1>
        <a:srgbClr val="64B32A"/>
      </a:accent1>
      <a:accent2>
        <a:srgbClr val="93AA1D"/>
      </a:accent2>
      <a:accent3>
        <a:srgbClr val="C09B2E"/>
      </a:accent3>
      <a:accent4>
        <a:srgbClr val="CA5922"/>
      </a:accent4>
      <a:accent5>
        <a:srgbClr val="DC3443"/>
      </a:accent5>
      <a:accent6>
        <a:srgbClr val="CA2277"/>
      </a:accent6>
      <a:hlink>
        <a:srgbClr val="BF4B41"/>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94</TotalTime>
  <Words>684</Words>
  <Application>Microsoft Macintosh PowerPoint</Application>
  <PresentationFormat>On-screen Show (4:3)</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Franklin Gothic Demi</vt:lpstr>
      <vt:lpstr>The Hand Bold</vt:lpstr>
      <vt:lpstr>The Serif Hand Black</vt:lpstr>
      <vt:lpstr>SketchyVTI</vt:lpstr>
      <vt:lpstr>Lighting the Fire</vt:lpstr>
      <vt:lpstr>Taking It For Granted</vt:lpstr>
      <vt:lpstr>The Christians In Laodicea</vt:lpstr>
      <vt:lpstr>The Christians In Ephesus</vt:lpstr>
      <vt:lpstr>Lighting the Fire</vt:lpstr>
      <vt:lpstr>Lighting the Fire</vt:lpstr>
      <vt:lpstr>Lighting the Fire</vt:lpstr>
      <vt:lpstr>Keeping the Flame Lit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Lighting the Fire</dc:title>
  <dc:creator>Paden, Nick</dc:creator>
  <cp:lastModifiedBy>Paden, Nick</cp:lastModifiedBy>
  <cp:revision>4</cp:revision>
  <dcterms:created xsi:type="dcterms:W3CDTF">2023-03-09T21:15:36Z</dcterms:created>
  <dcterms:modified xsi:type="dcterms:W3CDTF">2023-03-10T01:57:44Z</dcterms:modified>
</cp:coreProperties>
</file>