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58" r:id="rId5"/>
    <p:sldId id="260" r:id="rId6"/>
    <p:sldId id="261" r:id="rId7"/>
    <p:sldId id="262" r:id="rId8"/>
    <p:sldId id="268" r:id="rId9"/>
    <p:sldId id="267" r:id="rId10"/>
    <p:sldId id="266" r:id="rId11"/>
    <p:sldId id="265" r:id="rId12"/>
    <p:sldId id="264" r:id="rId13"/>
    <p:sldId id="271" r:id="rId14"/>
    <p:sldId id="270"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5/3/2023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5/3/2023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5/3/2023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5/3/2023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5/3/2023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5/3/2023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esv.org/verses/Exod.%203%3A18%3B%205%3A3/" TargetMode="External"/><Relationship Id="rId3" Type="http://schemas.openxmlformats.org/officeDocument/2006/relationships/hyperlink" Target="https://www.esv.org/verses/Genesis%204%3A2-5/" TargetMode="External"/><Relationship Id="rId7" Type="http://schemas.openxmlformats.org/officeDocument/2006/relationships/hyperlink" Target="https://www.esv.org/verses/Gen.%2031%3A54%3B%2033%3A20%3B%2035%3A1-7%3B%2046%3A1/" TargetMode="External"/><Relationship Id="rId2" Type="http://schemas.openxmlformats.org/officeDocument/2006/relationships/hyperlink" Target="https://www.esv.org/verses/Genesis%203%3A21/" TargetMode="External"/><Relationship Id="rId1" Type="http://schemas.openxmlformats.org/officeDocument/2006/relationships/slideLayout" Target="../slideLayouts/slideLayout2.xml"/><Relationship Id="rId6" Type="http://schemas.openxmlformats.org/officeDocument/2006/relationships/hyperlink" Target="https://www.esv.org/verses/Gen.%2026%3A25/" TargetMode="External"/><Relationship Id="rId5" Type="http://schemas.openxmlformats.org/officeDocument/2006/relationships/hyperlink" Target="https://www.esv.org/verses/Gen.%2012%3A7-8%3B%2013%3A4%2C%2018%3B%2022%3A13/" TargetMode="External"/><Relationship Id="rId4" Type="http://schemas.openxmlformats.org/officeDocument/2006/relationships/hyperlink" Target="https://www.esv.org/verses/Gen.%208%3A20/" TargetMode="External"/><Relationship Id="rId9" Type="http://schemas.openxmlformats.org/officeDocument/2006/relationships/hyperlink" Target="https://www.esv.org/verses/Exod.%201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7715-4D3E-4A5B-BA6A-2D33742FFFE5}"/>
              </a:ext>
            </a:extLst>
          </p:cNvPr>
          <p:cNvSpPr>
            <a:spLocks noGrp="1"/>
          </p:cNvSpPr>
          <p:nvPr>
            <p:ph type="ctrTitle"/>
          </p:nvPr>
        </p:nvSpPr>
        <p:spPr/>
        <p:txBody>
          <a:bodyPr/>
          <a:lstStyle/>
          <a:p>
            <a:r>
              <a:rPr lang="en-US" sz="6000" dirty="0">
                <a:solidFill>
                  <a:srgbClr val="7030A0"/>
                </a:solidFill>
              </a:rPr>
              <a:t>Parable of Hidden Treasure</a:t>
            </a:r>
            <a:br>
              <a:rPr lang="en-US" sz="6000" dirty="0">
                <a:solidFill>
                  <a:srgbClr val="7030A0"/>
                </a:solidFill>
              </a:rPr>
            </a:br>
            <a:r>
              <a:rPr lang="en-US" sz="6000" dirty="0">
                <a:solidFill>
                  <a:srgbClr val="7030A0"/>
                </a:solidFill>
              </a:rPr>
              <a:t>Parable of Precious Pearl</a:t>
            </a:r>
          </a:p>
        </p:txBody>
      </p:sp>
      <p:sp>
        <p:nvSpPr>
          <p:cNvPr id="3" name="Subtitle 2">
            <a:extLst>
              <a:ext uri="{FF2B5EF4-FFF2-40B4-BE49-F238E27FC236}">
                <a16:creationId xmlns:a16="http://schemas.microsoft.com/office/drawing/2014/main" id="{22FE7ECC-212A-4FD6-A21E-441C846F5CED}"/>
              </a:ext>
            </a:extLst>
          </p:cNvPr>
          <p:cNvSpPr>
            <a:spLocks noGrp="1"/>
          </p:cNvSpPr>
          <p:nvPr>
            <p:ph type="subTitle" idx="1"/>
          </p:nvPr>
        </p:nvSpPr>
        <p:spPr/>
        <p:txBody>
          <a:bodyPr/>
          <a:lstStyle/>
          <a:p>
            <a:r>
              <a:rPr lang="en-US" dirty="0"/>
              <a:t>Matthew 13:44-45</a:t>
            </a:r>
          </a:p>
        </p:txBody>
      </p:sp>
    </p:spTree>
    <p:extLst>
      <p:ext uri="{BB962C8B-B14F-4D97-AF65-F5344CB8AC3E}">
        <p14:creationId xmlns:p14="http://schemas.microsoft.com/office/powerpoint/2010/main" val="367809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2935224" cy="722376"/>
          </a:xfrm>
        </p:spPr>
        <p:txBody>
          <a:bodyPr>
            <a:normAutofit fontScale="90000"/>
          </a:bodyPr>
          <a:lstStyle/>
          <a:p>
            <a:r>
              <a:rPr lang="en-US" dirty="0"/>
              <a:t>Sacrifice</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566928"/>
            <a:ext cx="11512296" cy="6163056"/>
          </a:xfrm>
        </p:spPr>
        <p:txBody>
          <a:bodyPr>
            <a:normAutofit lnSpcReduction="10000"/>
          </a:bodyPr>
          <a:lstStyle/>
          <a:p>
            <a:pPr marL="0" indent="0" algn="ctr">
              <a:buNone/>
            </a:pPr>
            <a:r>
              <a:rPr lang="en-US" sz="2800" b="1" i="1" baseline="30000" dirty="0">
                <a:solidFill>
                  <a:srgbClr val="7030A0"/>
                </a:solidFill>
              </a:rPr>
              <a:t>35 </a:t>
            </a:r>
            <a:r>
              <a:rPr lang="en-US" sz="2800" b="1" i="1" dirty="0">
                <a:solidFill>
                  <a:srgbClr val="7030A0"/>
                </a:solidFill>
              </a:rPr>
              <a:t>Then one of them, a lawyer, asked Him a question, testing Him, and saying, </a:t>
            </a:r>
            <a:r>
              <a:rPr lang="en-US" sz="2800" b="1" i="1" baseline="30000" dirty="0">
                <a:solidFill>
                  <a:srgbClr val="7030A0"/>
                </a:solidFill>
              </a:rPr>
              <a:t>36 </a:t>
            </a:r>
            <a:r>
              <a:rPr lang="en-US" sz="2800" b="1" i="1" dirty="0">
                <a:solidFill>
                  <a:srgbClr val="7030A0"/>
                </a:solidFill>
              </a:rPr>
              <a:t>“Teacher, which is the great commandment in the law?” </a:t>
            </a:r>
            <a:r>
              <a:rPr lang="en-US" sz="2800" b="1" i="1" baseline="30000" dirty="0">
                <a:solidFill>
                  <a:srgbClr val="7030A0"/>
                </a:solidFill>
              </a:rPr>
              <a:t>37 </a:t>
            </a:r>
            <a:r>
              <a:rPr lang="en-US" sz="2800" b="1" i="1" dirty="0">
                <a:solidFill>
                  <a:srgbClr val="7030A0"/>
                </a:solidFill>
              </a:rPr>
              <a:t>Jesus said to him, “‘You shall love the </a:t>
            </a:r>
            <a:r>
              <a:rPr lang="en-US" sz="2800" b="1" i="1" cap="small" dirty="0">
                <a:solidFill>
                  <a:srgbClr val="7030A0"/>
                </a:solidFill>
              </a:rPr>
              <a:t>Lord</a:t>
            </a:r>
            <a:r>
              <a:rPr lang="en-US" sz="2800" b="1" i="1" dirty="0">
                <a:solidFill>
                  <a:srgbClr val="7030A0"/>
                </a:solidFill>
              </a:rPr>
              <a:t> your God with all your heart, with all your soul, and with all your mind.’ </a:t>
            </a:r>
            <a:r>
              <a:rPr lang="en-US" sz="2800" b="1" i="1" baseline="30000" dirty="0">
                <a:solidFill>
                  <a:srgbClr val="7030A0"/>
                </a:solidFill>
              </a:rPr>
              <a:t>38 </a:t>
            </a:r>
            <a:r>
              <a:rPr lang="en-US" sz="2800" b="1" i="1" dirty="0">
                <a:solidFill>
                  <a:srgbClr val="7030A0"/>
                </a:solidFill>
              </a:rPr>
              <a:t>This is the first and great commandment. </a:t>
            </a:r>
            <a:r>
              <a:rPr lang="en-US" sz="2800" b="1" i="1" baseline="30000" dirty="0">
                <a:solidFill>
                  <a:srgbClr val="7030A0"/>
                </a:solidFill>
              </a:rPr>
              <a:t>39 </a:t>
            </a:r>
            <a:r>
              <a:rPr lang="en-US" sz="2800" b="1" i="1" dirty="0">
                <a:solidFill>
                  <a:srgbClr val="7030A0"/>
                </a:solidFill>
              </a:rPr>
              <a:t>And the second is like it: ‘You shall love your neighbor as yourself.’ </a:t>
            </a:r>
            <a:r>
              <a:rPr lang="en-US" sz="2800" b="1" i="1" baseline="30000" dirty="0">
                <a:solidFill>
                  <a:srgbClr val="7030A0"/>
                </a:solidFill>
              </a:rPr>
              <a:t>40 </a:t>
            </a:r>
            <a:r>
              <a:rPr lang="en-US" sz="2800" b="1" i="1" dirty="0">
                <a:solidFill>
                  <a:srgbClr val="7030A0"/>
                </a:solidFill>
              </a:rPr>
              <a:t>On these two commandments hang all the Law and the Prophets.”</a:t>
            </a:r>
          </a:p>
          <a:p>
            <a:r>
              <a:rPr lang="en-US" sz="2400" b="1" dirty="0"/>
              <a:t>What is at the heart of these two commandments?</a:t>
            </a:r>
          </a:p>
          <a:p>
            <a:r>
              <a:rPr lang="en-US" sz="2400" b="1" dirty="0">
                <a:solidFill>
                  <a:srgbClr val="FF0000"/>
                </a:solidFill>
              </a:rPr>
              <a:t>Sacrifice!</a:t>
            </a:r>
          </a:p>
          <a:p>
            <a:r>
              <a:rPr lang="en-US" sz="2400" b="1" dirty="0"/>
              <a:t>How so?</a:t>
            </a:r>
          </a:p>
          <a:p>
            <a:r>
              <a:rPr lang="en-US" sz="2400" b="1" dirty="0"/>
              <a:t>Obedience (</a:t>
            </a:r>
            <a:r>
              <a:rPr lang="en-US" sz="2400" b="1" dirty="0">
                <a:solidFill>
                  <a:srgbClr val="FF0000"/>
                </a:solidFill>
              </a:rPr>
              <a:t>Give up my will and do His</a:t>
            </a:r>
            <a:r>
              <a:rPr lang="en-US" sz="2400" b="1" dirty="0"/>
              <a:t>) and Selflessness (</a:t>
            </a:r>
            <a:r>
              <a:rPr lang="en-US" sz="2400" b="1" dirty="0">
                <a:solidFill>
                  <a:srgbClr val="FF0000"/>
                </a:solidFill>
              </a:rPr>
              <a:t>Seek the welfare of others and NOT myself</a:t>
            </a:r>
            <a:r>
              <a:rPr lang="en-US" sz="2400" b="1" dirty="0"/>
              <a:t>)</a:t>
            </a:r>
          </a:p>
          <a:p>
            <a:r>
              <a:rPr lang="en-US" sz="2400" b="1" dirty="0"/>
              <a:t>Sacrifice is demanded to do either of the commandments!!</a:t>
            </a:r>
          </a:p>
          <a:p>
            <a:endParaRPr lang="en-US" sz="2800" dirty="0"/>
          </a:p>
        </p:txBody>
      </p:sp>
    </p:spTree>
    <p:extLst>
      <p:ext uri="{BB962C8B-B14F-4D97-AF65-F5344CB8AC3E}">
        <p14:creationId xmlns:p14="http://schemas.microsoft.com/office/powerpoint/2010/main" val="365728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2935224" cy="1024128"/>
          </a:xfrm>
        </p:spPr>
        <p:txBody>
          <a:bodyPr/>
          <a:lstStyle/>
          <a:p>
            <a:r>
              <a:rPr lang="en-US" dirty="0"/>
              <a:t>Sacrifice</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822960"/>
            <a:ext cx="11512296" cy="5733288"/>
          </a:xfrm>
        </p:spPr>
        <p:txBody>
          <a:bodyPr>
            <a:normAutofit/>
          </a:bodyPr>
          <a:lstStyle/>
          <a:p>
            <a:r>
              <a:rPr lang="en-US" sz="2800" b="1" u="sng" dirty="0">
                <a:solidFill>
                  <a:srgbClr val="7030A0"/>
                </a:solidFill>
              </a:rPr>
              <a:t>Lesson 1 </a:t>
            </a:r>
            <a:r>
              <a:rPr lang="en-US" sz="2800" dirty="0"/>
              <a:t>= Is of extreme importance parents teach early and reinforce often with - two words to children:</a:t>
            </a:r>
          </a:p>
          <a:p>
            <a:pPr lvl="1"/>
            <a:r>
              <a:rPr lang="en-US" sz="2600" b="1" dirty="0">
                <a:solidFill>
                  <a:srgbClr val="FF0000"/>
                </a:solidFill>
              </a:rPr>
              <a:t>OBEY</a:t>
            </a:r>
          </a:p>
          <a:p>
            <a:pPr lvl="1"/>
            <a:r>
              <a:rPr lang="en-US" sz="2600" b="1" dirty="0">
                <a:solidFill>
                  <a:srgbClr val="FF0000"/>
                </a:solidFill>
              </a:rPr>
              <a:t>SHARE</a:t>
            </a:r>
            <a:endParaRPr lang="en-US" sz="2800" b="1" dirty="0">
              <a:solidFill>
                <a:srgbClr val="FF0000"/>
              </a:solidFill>
            </a:endParaRPr>
          </a:p>
          <a:p>
            <a:r>
              <a:rPr lang="en-US" sz="2800" dirty="0"/>
              <a:t>Why these two words and actions?</a:t>
            </a:r>
          </a:p>
          <a:p>
            <a:r>
              <a:rPr lang="en-US" sz="2800" dirty="0"/>
              <a:t>This is the </a:t>
            </a:r>
            <a:r>
              <a:rPr lang="en-US" sz="2800" b="1" dirty="0">
                <a:solidFill>
                  <a:srgbClr val="FF0000"/>
                </a:solidFill>
              </a:rPr>
              <a:t>heart of Christianity </a:t>
            </a:r>
            <a:r>
              <a:rPr lang="en-US" sz="2800" dirty="0"/>
              <a:t>and is all about </a:t>
            </a:r>
            <a:r>
              <a:rPr lang="en-US" sz="2800" b="1" dirty="0">
                <a:solidFill>
                  <a:srgbClr val="FF0000"/>
                </a:solidFill>
              </a:rPr>
              <a:t>sacrifice</a:t>
            </a:r>
          </a:p>
          <a:p>
            <a:r>
              <a:rPr lang="en-US" sz="2800" dirty="0"/>
              <a:t>If our children don’t learn that these two things are required by parents, then will they just grow up and do them in respect to our God?</a:t>
            </a:r>
          </a:p>
          <a:p>
            <a:endParaRPr lang="en-US" sz="2800" dirty="0"/>
          </a:p>
          <a:p>
            <a:r>
              <a:rPr lang="en-US" sz="2800" dirty="0"/>
              <a:t>Let’s conclude by looking at Romans 12</a:t>
            </a:r>
          </a:p>
        </p:txBody>
      </p:sp>
    </p:spTree>
    <p:extLst>
      <p:ext uri="{BB962C8B-B14F-4D97-AF65-F5344CB8AC3E}">
        <p14:creationId xmlns:p14="http://schemas.microsoft.com/office/powerpoint/2010/main" val="102718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2935224" cy="1024128"/>
          </a:xfrm>
        </p:spPr>
        <p:txBody>
          <a:bodyPr/>
          <a:lstStyle/>
          <a:p>
            <a:r>
              <a:rPr lang="en-US" dirty="0"/>
              <a:t>Sacrifice</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841248"/>
            <a:ext cx="11512296" cy="5870448"/>
          </a:xfrm>
        </p:spPr>
        <p:txBody>
          <a:bodyPr>
            <a:normAutofit lnSpcReduction="10000"/>
          </a:bodyPr>
          <a:lstStyle/>
          <a:p>
            <a:r>
              <a:rPr lang="en-US" sz="2800" dirty="0"/>
              <a:t>Romans 12:1, 2</a:t>
            </a:r>
          </a:p>
          <a:p>
            <a:r>
              <a:rPr lang="en-US" sz="2800" b="1" u="sng" dirty="0"/>
              <a:t>Vs 1, 2 </a:t>
            </a:r>
            <a:r>
              <a:rPr lang="en-US" sz="2800" dirty="0"/>
              <a:t>– How do we sacrifice according to these verses?</a:t>
            </a:r>
          </a:p>
          <a:p>
            <a:r>
              <a:rPr lang="en-US" sz="2800" dirty="0"/>
              <a:t>God wants you to offer </a:t>
            </a:r>
            <a:r>
              <a:rPr lang="en-US" sz="2800" b="1" i="1" dirty="0"/>
              <a:t>all</a:t>
            </a:r>
            <a:r>
              <a:rPr lang="en-US" sz="2800" dirty="0"/>
              <a:t> of yourself and </a:t>
            </a:r>
            <a:r>
              <a:rPr lang="en-US" sz="2800" b="1" i="1" dirty="0"/>
              <a:t>all</a:t>
            </a:r>
            <a:r>
              <a:rPr lang="en-US" sz="2800" dirty="0"/>
              <a:t> of your lives – your time, ambitions, possessions, ears, and mouths – as well as your mind, emotions and attitudes. </a:t>
            </a:r>
          </a:p>
          <a:p>
            <a:r>
              <a:rPr lang="en-US" sz="2800" dirty="0"/>
              <a:t>Paul’s description of a living sacrifice also reminds us that you have to </a:t>
            </a:r>
            <a:r>
              <a:rPr lang="en-US" sz="2800" b="1" i="1" dirty="0">
                <a:solidFill>
                  <a:srgbClr val="7030A0"/>
                </a:solidFill>
              </a:rPr>
              <a:t>go on</a:t>
            </a:r>
            <a:r>
              <a:rPr lang="en-US" sz="2800" dirty="0"/>
              <a:t> offering your life as a sacrifice to God, </a:t>
            </a:r>
            <a:r>
              <a:rPr lang="en-US" sz="2800" b="1" u="sng" dirty="0">
                <a:solidFill>
                  <a:srgbClr val="7030A0"/>
                </a:solidFill>
              </a:rPr>
              <a:t>offering the whole of your life for the whole of your life.</a:t>
            </a:r>
          </a:p>
          <a:p>
            <a:r>
              <a:rPr lang="en-US" sz="2800" dirty="0"/>
              <a:t>In Old Testament times, ‘living sacrifice’ would be a contradiction in terms. The whole point of the sacrifice was that it was killed. </a:t>
            </a:r>
            <a:r>
              <a:rPr lang="en-US" sz="2800" dirty="0" err="1"/>
              <a:t>Jago</a:t>
            </a:r>
            <a:r>
              <a:rPr lang="en-US" sz="2800" dirty="0"/>
              <a:t> Wynne writes, ‘Our act of sacrifice is no longer to bring a sacrifice, </a:t>
            </a:r>
            <a:r>
              <a:rPr lang="en-US" sz="2800" b="1" u="sng" dirty="0">
                <a:solidFill>
                  <a:srgbClr val="FF0000"/>
                </a:solidFill>
              </a:rPr>
              <a:t>but to be one ourselves</a:t>
            </a:r>
            <a:r>
              <a:rPr lang="en-US" sz="2800" dirty="0"/>
              <a:t>. We remain living. It is all of us that is being offered. My sacrifice is about what I say with my tongue. It’s about what I watch … what I think … where I go with my feet.’</a:t>
            </a:r>
          </a:p>
        </p:txBody>
      </p:sp>
    </p:spTree>
    <p:extLst>
      <p:ext uri="{BB962C8B-B14F-4D97-AF65-F5344CB8AC3E}">
        <p14:creationId xmlns:p14="http://schemas.microsoft.com/office/powerpoint/2010/main" val="256274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2935224" cy="1024128"/>
          </a:xfrm>
        </p:spPr>
        <p:txBody>
          <a:bodyPr/>
          <a:lstStyle/>
          <a:p>
            <a:r>
              <a:rPr lang="en-US" dirty="0"/>
              <a:t>Sacrifice</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777240"/>
            <a:ext cx="11512296" cy="5998464"/>
          </a:xfrm>
        </p:spPr>
        <p:txBody>
          <a:bodyPr>
            <a:normAutofit/>
          </a:bodyPr>
          <a:lstStyle/>
          <a:p>
            <a:r>
              <a:rPr lang="en-US" sz="2800" b="1" u="sng" dirty="0"/>
              <a:t>Vs 3-8 </a:t>
            </a:r>
            <a:r>
              <a:rPr lang="en-US" sz="2800" dirty="0"/>
              <a:t>– </a:t>
            </a:r>
            <a:r>
              <a:rPr lang="en-US" sz="2800" b="1" dirty="0">
                <a:solidFill>
                  <a:srgbClr val="FF0000"/>
                </a:solidFill>
              </a:rPr>
              <a:t>Sacrifice of Giving/Service</a:t>
            </a:r>
          </a:p>
          <a:p>
            <a:r>
              <a:rPr lang="en-US" sz="2800" dirty="0"/>
              <a:t>Generous giving is another New Testament sacrifice. </a:t>
            </a:r>
          </a:p>
          <a:p>
            <a:r>
              <a:rPr lang="en-US" sz="2800" dirty="0"/>
              <a:t>Paul encourages the sacrifice of generosity in contributing to the needs of others (v.8). ‘</a:t>
            </a:r>
            <a:r>
              <a:rPr lang="en-US" sz="2800" i="1" dirty="0"/>
              <a:t>Share</a:t>
            </a:r>
            <a:r>
              <a:rPr lang="en-US" sz="2800" dirty="0"/>
              <a:t> with God’s people who are in need’ (v.13). </a:t>
            </a:r>
          </a:p>
          <a:p>
            <a:r>
              <a:rPr lang="en-US" sz="2800" dirty="0"/>
              <a:t>This is another sacrifice the writer of Hebrews says pleases God: </a:t>
            </a:r>
            <a:r>
              <a:rPr lang="en-US" sz="2800" b="1" dirty="0">
                <a:solidFill>
                  <a:srgbClr val="7030A0"/>
                </a:solidFill>
              </a:rPr>
              <a:t>‘</a:t>
            </a:r>
            <a:r>
              <a:rPr lang="en-US" b="1" baseline="30000" dirty="0">
                <a:solidFill>
                  <a:srgbClr val="7030A0"/>
                </a:solidFill>
              </a:rPr>
              <a:t>16</a:t>
            </a:r>
            <a:r>
              <a:rPr lang="en-US" b="1" baseline="30000" dirty="0"/>
              <a:t> </a:t>
            </a:r>
            <a:r>
              <a:rPr lang="en-US" sz="2800" b="1" dirty="0">
                <a:solidFill>
                  <a:srgbClr val="7030A0"/>
                </a:solidFill>
              </a:rPr>
              <a:t>But do not forget to do good and to share, for with such sacrifices God is well pleased.</a:t>
            </a:r>
            <a:r>
              <a:rPr lang="en-US" sz="2800" b="1" i="1" dirty="0">
                <a:solidFill>
                  <a:srgbClr val="7030A0"/>
                </a:solidFill>
              </a:rPr>
              <a:t>’</a:t>
            </a:r>
            <a:r>
              <a:rPr lang="en-US" sz="2800" dirty="0"/>
              <a:t> (Hebrews 13:16).</a:t>
            </a:r>
          </a:p>
          <a:p>
            <a:r>
              <a:rPr lang="en-US" sz="2800" b="1" dirty="0">
                <a:solidFill>
                  <a:srgbClr val="FF0000"/>
                </a:solidFill>
              </a:rPr>
              <a:t>We are even to give generously to our enemies</a:t>
            </a:r>
            <a:r>
              <a:rPr lang="en-US" sz="2800" dirty="0"/>
              <a:t>: ‘Our Scriptures tell us that if you see your enemy hungry, go buy that person lunch, or if he’s thirsty, get him a drink. Your generosity will surprise him with goodness’ (Romans 12:20, MSG).</a:t>
            </a:r>
          </a:p>
          <a:p>
            <a:endParaRPr lang="en-US" sz="2800" dirty="0"/>
          </a:p>
        </p:txBody>
      </p:sp>
    </p:spTree>
    <p:extLst>
      <p:ext uri="{BB962C8B-B14F-4D97-AF65-F5344CB8AC3E}">
        <p14:creationId xmlns:p14="http://schemas.microsoft.com/office/powerpoint/2010/main" val="423183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2935224" cy="1024128"/>
          </a:xfrm>
        </p:spPr>
        <p:txBody>
          <a:bodyPr/>
          <a:lstStyle/>
          <a:p>
            <a:r>
              <a:rPr lang="en-US" dirty="0"/>
              <a:t>Sacrifice</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832104"/>
            <a:ext cx="11512296" cy="5724144"/>
          </a:xfrm>
        </p:spPr>
        <p:txBody>
          <a:bodyPr>
            <a:normAutofit/>
          </a:bodyPr>
          <a:lstStyle/>
          <a:p>
            <a:r>
              <a:rPr lang="en-US" sz="2800" b="1" u="sng" dirty="0"/>
              <a:t>Vs 9-21 </a:t>
            </a:r>
            <a:r>
              <a:rPr lang="en-US" sz="2800" dirty="0"/>
              <a:t>– </a:t>
            </a:r>
            <a:r>
              <a:rPr lang="en-US" sz="2800" b="1" dirty="0">
                <a:solidFill>
                  <a:srgbClr val="FF0000"/>
                </a:solidFill>
              </a:rPr>
              <a:t>Sacrifice of your LOVE</a:t>
            </a:r>
          </a:p>
          <a:p>
            <a:r>
              <a:rPr lang="en-US" sz="2800" dirty="0"/>
              <a:t>In these verses, Paul gives many examples of the sacrifices we can make with our expression of love to others.</a:t>
            </a:r>
          </a:p>
          <a:p>
            <a:r>
              <a:rPr lang="en-US" sz="2800" dirty="0"/>
              <a:t>Paul urges Christians to live in harmony with one another and to be generous (v.13), hospitable (v.13), forgiving (v.14), empathetic (v.15) and to live at peace with everyone (v.18).</a:t>
            </a:r>
          </a:p>
          <a:p>
            <a:r>
              <a:rPr lang="en-US" sz="2800" dirty="0"/>
              <a:t>It is a glorious picture of the Christian family into which God calls us, </a:t>
            </a:r>
            <a:r>
              <a:rPr lang="en-US" sz="2800" b="1" dirty="0">
                <a:solidFill>
                  <a:srgbClr val="FF0000"/>
                </a:solidFill>
              </a:rPr>
              <a:t>asking of us to sacrifice our desires/wants and replace them with an atmosphere of: </a:t>
            </a:r>
            <a:r>
              <a:rPr lang="en-US" sz="2800" dirty="0"/>
              <a:t>love, joy, patience, faithfulness, generosity, hospitality, blessing, rejoicing, harmony, humility and peace; where good is not overcome by evil, but evil is overcome with good (vv.9–21).</a:t>
            </a:r>
          </a:p>
        </p:txBody>
      </p:sp>
    </p:spTree>
    <p:extLst>
      <p:ext uri="{BB962C8B-B14F-4D97-AF65-F5344CB8AC3E}">
        <p14:creationId xmlns:p14="http://schemas.microsoft.com/office/powerpoint/2010/main" val="379910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3867912" cy="1024128"/>
          </a:xfrm>
        </p:spPr>
        <p:txBody>
          <a:bodyPr/>
          <a:lstStyle/>
          <a:p>
            <a:r>
              <a:rPr lang="en-US" dirty="0"/>
              <a:t>Conclusion</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1024128"/>
            <a:ext cx="11512296" cy="5532120"/>
          </a:xfrm>
        </p:spPr>
        <p:txBody>
          <a:bodyPr>
            <a:normAutofit/>
          </a:bodyPr>
          <a:lstStyle/>
          <a:p>
            <a:r>
              <a:rPr lang="en-US" sz="2800" dirty="0"/>
              <a:t>The theme of sacrifice, then, takes us to the heart of the gospel and the essence of the Christian faith.</a:t>
            </a:r>
          </a:p>
        </p:txBody>
      </p:sp>
    </p:spTree>
    <p:extLst>
      <p:ext uri="{BB962C8B-B14F-4D97-AF65-F5344CB8AC3E}">
        <p14:creationId xmlns:p14="http://schemas.microsoft.com/office/powerpoint/2010/main" val="181459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CAD9-AEEE-4A5E-989E-720C098BAE82}"/>
              </a:ext>
            </a:extLst>
          </p:cNvPr>
          <p:cNvSpPr>
            <a:spLocks noGrp="1"/>
          </p:cNvSpPr>
          <p:nvPr>
            <p:ph type="title"/>
          </p:nvPr>
        </p:nvSpPr>
        <p:spPr>
          <a:xfrm>
            <a:off x="0" y="0"/>
            <a:ext cx="8302752" cy="1051560"/>
          </a:xfrm>
        </p:spPr>
        <p:txBody>
          <a:bodyPr/>
          <a:lstStyle/>
          <a:p>
            <a:r>
              <a:rPr lang="en-US" dirty="0"/>
              <a:t>Parable of Hidden Treasure</a:t>
            </a:r>
          </a:p>
        </p:txBody>
      </p:sp>
      <p:sp>
        <p:nvSpPr>
          <p:cNvPr id="3" name="Content Placeholder 2">
            <a:extLst>
              <a:ext uri="{FF2B5EF4-FFF2-40B4-BE49-F238E27FC236}">
                <a16:creationId xmlns:a16="http://schemas.microsoft.com/office/drawing/2014/main" id="{603E0E5E-FF65-4547-B98A-9C947545126B}"/>
              </a:ext>
            </a:extLst>
          </p:cNvPr>
          <p:cNvSpPr>
            <a:spLocks noGrp="1"/>
          </p:cNvSpPr>
          <p:nvPr>
            <p:ph idx="1"/>
          </p:nvPr>
        </p:nvSpPr>
        <p:spPr>
          <a:xfrm>
            <a:off x="438912" y="1051560"/>
            <a:ext cx="11164824" cy="5605272"/>
          </a:xfrm>
        </p:spPr>
        <p:txBody>
          <a:bodyPr>
            <a:normAutofit/>
          </a:bodyPr>
          <a:lstStyle/>
          <a:p>
            <a:pPr marL="0" indent="0" algn="ctr">
              <a:buNone/>
            </a:pPr>
            <a:r>
              <a:rPr lang="en-US" sz="2800" b="1" i="1" baseline="30000" dirty="0">
                <a:solidFill>
                  <a:srgbClr val="7030A0"/>
                </a:solidFill>
                <a:latin typeface="system-ui"/>
              </a:rPr>
              <a:t>44 </a:t>
            </a:r>
            <a:r>
              <a:rPr lang="en-US" sz="2800" b="1" i="1" dirty="0">
                <a:solidFill>
                  <a:srgbClr val="7030A0"/>
                </a:solidFill>
                <a:latin typeface="system-ui"/>
              </a:rPr>
              <a:t>“Again, the kingdom of heaven is like treasure hidden in a field, which a man found and hid; and for joy over it he goes and sells all that he has and buys that field.”</a:t>
            </a:r>
          </a:p>
          <a:p>
            <a:pPr marL="0" indent="0">
              <a:buNone/>
            </a:pPr>
            <a:r>
              <a:rPr lang="en-US" sz="2800" b="1" u="sng" dirty="0"/>
              <a:t>Meaning of the parable?</a:t>
            </a:r>
          </a:p>
          <a:p>
            <a:pPr marL="0" indent="0">
              <a:buNone/>
            </a:pPr>
            <a:r>
              <a:rPr lang="en-US" sz="2400" dirty="0"/>
              <a:t>	God’s Kingdom is a hidden treasure. Eternal life requires believers to give up our own wishes and desires, but the benefits outweigh anything we can imagine.</a:t>
            </a:r>
          </a:p>
          <a:p>
            <a:pPr marL="0" indent="0">
              <a:buNone/>
            </a:pPr>
            <a:r>
              <a:rPr lang="en-US" sz="2800" b="1" u="sng" dirty="0"/>
              <a:t>Applications?</a:t>
            </a:r>
          </a:p>
          <a:p>
            <a:pPr marL="0" indent="0">
              <a:buNone/>
            </a:pPr>
            <a:r>
              <a:rPr lang="en-US" sz="2400" dirty="0"/>
              <a:t>	The treasure was hidden, meaning it needed to be sought after. It was out of plain sight, so it couldn’t be stumbled upon and wouldn’t be found without looking. It’s the same for God.</a:t>
            </a:r>
          </a:p>
          <a:p>
            <a:pPr marL="0" indent="0">
              <a:buNone/>
            </a:pPr>
            <a:r>
              <a:rPr lang="en-US" sz="2400" dirty="0"/>
              <a:t>	We have to do something. (Seek, Knock, Ask)</a:t>
            </a:r>
          </a:p>
        </p:txBody>
      </p:sp>
    </p:spTree>
    <p:extLst>
      <p:ext uri="{BB962C8B-B14F-4D97-AF65-F5344CB8AC3E}">
        <p14:creationId xmlns:p14="http://schemas.microsoft.com/office/powerpoint/2010/main" val="412327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CAD9-AEEE-4A5E-989E-720C098BAE82}"/>
              </a:ext>
            </a:extLst>
          </p:cNvPr>
          <p:cNvSpPr>
            <a:spLocks noGrp="1"/>
          </p:cNvSpPr>
          <p:nvPr>
            <p:ph type="title"/>
          </p:nvPr>
        </p:nvSpPr>
        <p:spPr>
          <a:xfrm>
            <a:off x="0" y="0"/>
            <a:ext cx="8302752" cy="1051560"/>
          </a:xfrm>
        </p:spPr>
        <p:txBody>
          <a:bodyPr/>
          <a:lstStyle/>
          <a:p>
            <a:r>
              <a:rPr lang="en-US" dirty="0"/>
              <a:t>Parable of Hidden Treasure</a:t>
            </a:r>
          </a:p>
        </p:txBody>
      </p:sp>
      <p:sp>
        <p:nvSpPr>
          <p:cNvPr id="3" name="Content Placeholder 2">
            <a:extLst>
              <a:ext uri="{FF2B5EF4-FFF2-40B4-BE49-F238E27FC236}">
                <a16:creationId xmlns:a16="http://schemas.microsoft.com/office/drawing/2014/main" id="{603E0E5E-FF65-4547-B98A-9C947545126B}"/>
              </a:ext>
            </a:extLst>
          </p:cNvPr>
          <p:cNvSpPr>
            <a:spLocks noGrp="1"/>
          </p:cNvSpPr>
          <p:nvPr>
            <p:ph idx="1"/>
          </p:nvPr>
        </p:nvSpPr>
        <p:spPr>
          <a:xfrm>
            <a:off x="438912" y="1051560"/>
            <a:ext cx="11164824" cy="5605272"/>
          </a:xfrm>
        </p:spPr>
        <p:txBody>
          <a:bodyPr>
            <a:normAutofit/>
          </a:bodyPr>
          <a:lstStyle/>
          <a:p>
            <a:pPr marL="0" indent="0" algn="ctr">
              <a:buNone/>
            </a:pPr>
            <a:r>
              <a:rPr lang="en-US" sz="2800" b="1" i="1" baseline="30000" dirty="0">
                <a:solidFill>
                  <a:srgbClr val="7030A0"/>
                </a:solidFill>
                <a:latin typeface="system-ui"/>
              </a:rPr>
              <a:t>44 </a:t>
            </a:r>
            <a:r>
              <a:rPr lang="en-US" sz="2800" b="1" i="1" dirty="0">
                <a:solidFill>
                  <a:srgbClr val="7030A0"/>
                </a:solidFill>
                <a:latin typeface="system-ui"/>
              </a:rPr>
              <a:t>“Again, the kingdom of heaven is like treasure hidden in a field, which a man found and hid; and for joy over it he goes and sells all that he has and buys that field.”</a:t>
            </a:r>
          </a:p>
          <a:p>
            <a:pPr marL="0" indent="0">
              <a:buNone/>
            </a:pPr>
            <a:r>
              <a:rPr lang="en-US" sz="2800" b="1" u="sng" dirty="0"/>
              <a:t>Applications?</a:t>
            </a:r>
          </a:p>
          <a:p>
            <a:pPr marL="0" indent="0">
              <a:buNone/>
            </a:pPr>
            <a:r>
              <a:rPr lang="en-US" sz="2400" dirty="0"/>
              <a:t>	The man sold everything he had to buy the field.  In the same way, when we seek God, we realize that there’s no earthly riches that are worth our place in His kingdom. </a:t>
            </a:r>
          </a:p>
          <a:p>
            <a:pPr marL="0" indent="0" fontAlgn="base">
              <a:buNone/>
            </a:pPr>
            <a:r>
              <a:rPr lang="en-US" sz="2400" dirty="0"/>
              <a:t>	The man paid everything he had to purchase the field, but the treasure came free. When we seek Jesus, He asks us to give everything to Him and when we choose Jesus, we choose His will over our own, giving everything over to Him. </a:t>
            </a:r>
          </a:p>
          <a:p>
            <a:pPr marL="0" indent="0">
              <a:buNone/>
            </a:pPr>
            <a:endParaRPr lang="en-US" sz="2400" dirty="0"/>
          </a:p>
        </p:txBody>
      </p:sp>
    </p:spTree>
    <p:extLst>
      <p:ext uri="{BB962C8B-B14F-4D97-AF65-F5344CB8AC3E}">
        <p14:creationId xmlns:p14="http://schemas.microsoft.com/office/powerpoint/2010/main" val="274019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CAD9-AEEE-4A5E-989E-720C098BAE82}"/>
              </a:ext>
            </a:extLst>
          </p:cNvPr>
          <p:cNvSpPr>
            <a:spLocks noGrp="1"/>
          </p:cNvSpPr>
          <p:nvPr>
            <p:ph type="title"/>
          </p:nvPr>
        </p:nvSpPr>
        <p:spPr>
          <a:xfrm>
            <a:off x="0" y="0"/>
            <a:ext cx="8302752" cy="1051560"/>
          </a:xfrm>
        </p:spPr>
        <p:txBody>
          <a:bodyPr/>
          <a:lstStyle/>
          <a:p>
            <a:r>
              <a:rPr lang="en-US" dirty="0"/>
              <a:t>Parable of Precious Pearl</a:t>
            </a:r>
          </a:p>
        </p:txBody>
      </p:sp>
      <p:sp>
        <p:nvSpPr>
          <p:cNvPr id="3" name="Content Placeholder 2">
            <a:extLst>
              <a:ext uri="{FF2B5EF4-FFF2-40B4-BE49-F238E27FC236}">
                <a16:creationId xmlns:a16="http://schemas.microsoft.com/office/drawing/2014/main" id="{603E0E5E-FF65-4547-B98A-9C947545126B}"/>
              </a:ext>
            </a:extLst>
          </p:cNvPr>
          <p:cNvSpPr>
            <a:spLocks noGrp="1"/>
          </p:cNvSpPr>
          <p:nvPr>
            <p:ph idx="1"/>
          </p:nvPr>
        </p:nvSpPr>
        <p:spPr>
          <a:xfrm>
            <a:off x="274320" y="1051560"/>
            <a:ext cx="11548872" cy="5120640"/>
          </a:xfrm>
        </p:spPr>
        <p:txBody>
          <a:bodyPr>
            <a:normAutofit/>
          </a:bodyPr>
          <a:lstStyle/>
          <a:p>
            <a:pPr marL="0" indent="0" algn="ctr">
              <a:buNone/>
            </a:pPr>
            <a:r>
              <a:rPr lang="en-US" sz="2800" b="1" i="1" baseline="30000" dirty="0">
                <a:solidFill>
                  <a:srgbClr val="7030A0"/>
                </a:solidFill>
                <a:latin typeface="system-ui"/>
              </a:rPr>
              <a:t>45 </a:t>
            </a:r>
            <a:r>
              <a:rPr lang="en-US" sz="2800" b="1" i="1" dirty="0">
                <a:solidFill>
                  <a:srgbClr val="7030A0"/>
                </a:solidFill>
                <a:latin typeface="system-ui"/>
              </a:rPr>
              <a:t>“Again, the kingdom of heaven is like a merchant seeking beautiful pearls, </a:t>
            </a:r>
            <a:r>
              <a:rPr lang="en-US" sz="2800" b="1" i="1" baseline="30000" dirty="0">
                <a:solidFill>
                  <a:srgbClr val="7030A0"/>
                </a:solidFill>
                <a:latin typeface="system-ui"/>
              </a:rPr>
              <a:t>46 </a:t>
            </a:r>
            <a:r>
              <a:rPr lang="en-US" sz="2800" b="1" i="1" dirty="0">
                <a:solidFill>
                  <a:srgbClr val="7030A0"/>
                </a:solidFill>
                <a:latin typeface="system-ui"/>
              </a:rPr>
              <a:t>who, when he had found one pearl of great price, went and sold all that he had and bought it.</a:t>
            </a:r>
          </a:p>
          <a:p>
            <a:pPr marL="0" indent="0">
              <a:buNone/>
            </a:pPr>
            <a:endParaRPr lang="en-US" sz="2800" dirty="0"/>
          </a:p>
          <a:p>
            <a:pPr marL="0" indent="0">
              <a:buNone/>
            </a:pPr>
            <a:r>
              <a:rPr lang="en-US" sz="3200" b="1" u="sng" dirty="0"/>
              <a:t>Meaning of the parable?</a:t>
            </a:r>
          </a:p>
          <a:p>
            <a:pPr marL="0" indent="0">
              <a:buNone/>
            </a:pPr>
            <a:r>
              <a:rPr lang="en-US" sz="2800" dirty="0"/>
              <a:t>	</a:t>
            </a:r>
            <a:r>
              <a:rPr lang="en-US" sz="2800" dirty="0">
                <a:solidFill>
                  <a:srgbClr val="333333"/>
                </a:solidFill>
                <a:latin typeface="-apple-system"/>
              </a:rPr>
              <a:t> The parable is about how much we mean to God and how much Christ </a:t>
            </a:r>
            <a:r>
              <a:rPr lang="en-US" sz="2800" i="1" dirty="0">
                <a:solidFill>
                  <a:srgbClr val="333333"/>
                </a:solidFill>
                <a:latin typeface="-apple-system"/>
              </a:rPr>
              <a:t>should </a:t>
            </a:r>
            <a:r>
              <a:rPr lang="en-US" sz="2800" dirty="0">
                <a:solidFill>
                  <a:srgbClr val="333333"/>
                </a:solidFill>
                <a:latin typeface="-apple-system"/>
              </a:rPr>
              <a:t>mean to us. John Gill wrote that those “who are seeking after knowledge in every branch of it, natural, moral, and spiritual [...] may be compared to a ‘merchant man, seeking goodly pearls;’ and who find the Gospel, and prefer it to everything else.”</a:t>
            </a:r>
            <a:endParaRPr lang="en-US" sz="2800" dirty="0"/>
          </a:p>
        </p:txBody>
      </p:sp>
    </p:spTree>
    <p:extLst>
      <p:ext uri="{BB962C8B-B14F-4D97-AF65-F5344CB8AC3E}">
        <p14:creationId xmlns:p14="http://schemas.microsoft.com/office/powerpoint/2010/main" val="171044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CAD9-AEEE-4A5E-989E-720C098BAE82}"/>
              </a:ext>
            </a:extLst>
          </p:cNvPr>
          <p:cNvSpPr>
            <a:spLocks noGrp="1"/>
          </p:cNvSpPr>
          <p:nvPr>
            <p:ph type="title"/>
          </p:nvPr>
        </p:nvSpPr>
        <p:spPr>
          <a:xfrm>
            <a:off x="0" y="0"/>
            <a:ext cx="8302752" cy="1051560"/>
          </a:xfrm>
        </p:spPr>
        <p:txBody>
          <a:bodyPr/>
          <a:lstStyle/>
          <a:p>
            <a:r>
              <a:rPr lang="en-US" dirty="0"/>
              <a:t>Parable of Precious Pearl</a:t>
            </a:r>
          </a:p>
        </p:txBody>
      </p:sp>
      <p:sp>
        <p:nvSpPr>
          <p:cNvPr id="3" name="Content Placeholder 2">
            <a:extLst>
              <a:ext uri="{FF2B5EF4-FFF2-40B4-BE49-F238E27FC236}">
                <a16:creationId xmlns:a16="http://schemas.microsoft.com/office/drawing/2014/main" id="{603E0E5E-FF65-4547-B98A-9C947545126B}"/>
              </a:ext>
            </a:extLst>
          </p:cNvPr>
          <p:cNvSpPr>
            <a:spLocks noGrp="1"/>
          </p:cNvSpPr>
          <p:nvPr>
            <p:ph idx="1"/>
          </p:nvPr>
        </p:nvSpPr>
        <p:spPr>
          <a:xfrm>
            <a:off x="274320" y="1051560"/>
            <a:ext cx="11548872" cy="5522976"/>
          </a:xfrm>
        </p:spPr>
        <p:txBody>
          <a:bodyPr>
            <a:normAutofit/>
          </a:bodyPr>
          <a:lstStyle/>
          <a:p>
            <a:pPr marL="0" indent="0" algn="ctr">
              <a:buNone/>
            </a:pPr>
            <a:r>
              <a:rPr lang="en-US" sz="2800" b="1" i="1" baseline="30000" dirty="0">
                <a:solidFill>
                  <a:srgbClr val="7030A0"/>
                </a:solidFill>
                <a:latin typeface="system-ui"/>
              </a:rPr>
              <a:t>45 </a:t>
            </a:r>
            <a:r>
              <a:rPr lang="en-US" sz="2800" b="1" i="1" dirty="0">
                <a:solidFill>
                  <a:srgbClr val="7030A0"/>
                </a:solidFill>
                <a:latin typeface="system-ui"/>
              </a:rPr>
              <a:t>“Again, the kingdom of heaven is like a merchant seeking beautiful pearls, </a:t>
            </a:r>
            <a:r>
              <a:rPr lang="en-US" sz="2800" b="1" i="1" baseline="30000" dirty="0">
                <a:solidFill>
                  <a:srgbClr val="7030A0"/>
                </a:solidFill>
                <a:latin typeface="system-ui"/>
              </a:rPr>
              <a:t>46 </a:t>
            </a:r>
            <a:r>
              <a:rPr lang="en-US" sz="2800" b="1" i="1" dirty="0">
                <a:solidFill>
                  <a:srgbClr val="7030A0"/>
                </a:solidFill>
                <a:latin typeface="system-ui"/>
              </a:rPr>
              <a:t>who, when he had found one pearl of great price, went and sold all that he had and bought it.</a:t>
            </a:r>
          </a:p>
          <a:p>
            <a:pPr marL="0" indent="0">
              <a:buNone/>
            </a:pPr>
            <a:endParaRPr lang="en-US" sz="2800" dirty="0"/>
          </a:p>
          <a:p>
            <a:pPr marL="0" indent="0">
              <a:buNone/>
            </a:pPr>
            <a:r>
              <a:rPr lang="en-US" sz="3200" b="1" u="sng" dirty="0"/>
              <a:t>Applications?:</a:t>
            </a:r>
            <a:endParaRPr lang="en-US" sz="3200" dirty="0"/>
          </a:p>
          <a:p>
            <a:pPr marL="0" indent="0">
              <a:buNone/>
            </a:pPr>
            <a:r>
              <a:rPr lang="en-US" sz="3200" dirty="0"/>
              <a:t>	</a:t>
            </a:r>
            <a:r>
              <a:rPr lang="en-US" sz="2400" dirty="0"/>
              <a:t>There were other beautiful pearls (other things that presented themselves as valuable), BUT only ONE of great value.</a:t>
            </a:r>
          </a:p>
          <a:p>
            <a:pPr marL="0" indent="0">
              <a:buNone/>
            </a:pPr>
            <a:r>
              <a:rPr lang="en-US" sz="2400" dirty="0"/>
              <a:t>	Nothing is worth more than this treasure: relationship with Christ.</a:t>
            </a:r>
          </a:p>
          <a:p>
            <a:pPr marL="0" indent="0">
              <a:buNone/>
            </a:pPr>
            <a:r>
              <a:rPr lang="en-US" sz="2400" dirty="0"/>
              <a:t>	Notice that the merchant stopped seeking pearls when he found the pearl of great price. Eternal life, the incorruptible inheritance, and the love of God through Christ constitute the pearl which, once found, makes further searching unnecessary.</a:t>
            </a:r>
          </a:p>
        </p:txBody>
      </p:sp>
    </p:spTree>
    <p:extLst>
      <p:ext uri="{BB962C8B-B14F-4D97-AF65-F5344CB8AC3E}">
        <p14:creationId xmlns:p14="http://schemas.microsoft.com/office/powerpoint/2010/main" val="229037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CAD9-AEEE-4A5E-989E-720C098BAE82}"/>
              </a:ext>
            </a:extLst>
          </p:cNvPr>
          <p:cNvSpPr>
            <a:spLocks noGrp="1"/>
          </p:cNvSpPr>
          <p:nvPr>
            <p:ph type="title"/>
          </p:nvPr>
        </p:nvSpPr>
        <p:spPr>
          <a:xfrm>
            <a:off x="0" y="0"/>
            <a:ext cx="8302752" cy="1051560"/>
          </a:xfrm>
        </p:spPr>
        <p:txBody>
          <a:bodyPr/>
          <a:lstStyle/>
          <a:p>
            <a:r>
              <a:rPr lang="en-US" dirty="0"/>
              <a:t>Parable of Precious Pearl</a:t>
            </a:r>
          </a:p>
        </p:txBody>
      </p:sp>
      <p:sp>
        <p:nvSpPr>
          <p:cNvPr id="3" name="Content Placeholder 2">
            <a:extLst>
              <a:ext uri="{FF2B5EF4-FFF2-40B4-BE49-F238E27FC236}">
                <a16:creationId xmlns:a16="http://schemas.microsoft.com/office/drawing/2014/main" id="{603E0E5E-FF65-4547-B98A-9C947545126B}"/>
              </a:ext>
            </a:extLst>
          </p:cNvPr>
          <p:cNvSpPr>
            <a:spLocks noGrp="1"/>
          </p:cNvSpPr>
          <p:nvPr>
            <p:ph idx="1"/>
          </p:nvPr>
        </p:nvSpPr>
        <p:spPr>
          <a:xfrm>
            <a:off x="274320" y="1051560"/>
            <a:ext cx="11548872" cy="5522976"/>
          </a:xfrm>
        </p:spPr>
        <p:txBody>
          <a:bodyPr>
            <a:normAutofit/>
          </a:bodyPr>
          <a:lstStyle/>
          <a:p>
            <a:pPr marL="0" indent="0" algn="ctr">
              <a:buNone/>
            </a:pPr>
            <a:r>
              <a:rPr lang="en-US" sz="2800" b="1" i="1" baseline="30000" dirty="0">
                <a:solidFill>
                  <a:srgbClr val="7030A0"/>
                </a:solidFill>
                <a:latin typeface="system-ui"/>
              </a:rPr>
              <a:t>45 </a:t>
            </a:r>
            <a:r>
              <a:rPr lang="en-US" sz="2800" b="1" i="1" dirty="0">
                <a:solidFill>
                  <a:srgbClr val="7030A0"/>
                </a:solidFill>
                <a:latin typeface="system-ui"/>
              </a:rPr>
              <a:t>“Again, the kingdom of heaven is like a merchant seeking beautiful pearls, </a:t>
            </a:r>
            <a:r>
              <a:rPr lang="en-US" sz="2800" b="1" i="1" baseline="30000" dirty="0">
                <a:solidFill>
                  <a:srgbClr val="7030A0"/>
                </a:solidFill>
                <a:latin typeface="system-ui"/>
              </a:rPr>
              <a:t>46 </a:t>
            </a:r>
            <a:r>
              <a:rPr lang="en-US" sz="2800" b="1" i="1" dirty="0">
                <a:solidFill>
                  <a:srgbClr val="7030A0"/>
                </a:solidFill>
                <a:latin typeface="system-ui"/>
              </a:rPr>
              <a:t>who, when he had found one pearl of great price, went and sold all that he had and bought it.</a:t>
            </a:r>
          </a:p>
          <a:p>
            <a:pPr marL="0" indent="0">
              <a:buNone/>
            </a:pPr>
            <a:endParaRPr lang="en-US" sz="2800" dirty="0"/>
          </a:p>
          <a:p>
            <a:pPr marL="0" indent="0">
              <a:buNone/>
            </a:pPr>
            <a:r>
              <a:rPr lang="en-US" sz="3200" b="1" u="sng" dirty="0"/>
              <a:t>Applications?:</a:t>
            </a:r>
            <a:endParaRPr lang="en-US" sz="3200" dirty="0"/>
          </a:p>
          <a:p>
            <a:pPr marL="0" indent="0">
              <a:buNone/>
            </a:pPr>
            <a:r>
              <a:rPr lang="en-US" sz="3200" dirty="0"/>
              <a:t>	</a:t>
            </a:r>
            <a:r>
              <a:rPr lang="en-US" sz="2400" dirty="0"/>
              <a:t>Christ fulfills our greatest needs, satisfies our longings, makes us whole and clean before God, calms and quiets our hearts, and gives us hope for the future.</a:t>
            </a:r>
          </a:p>
        </p:txBody>
      </p:sp>
    </p:spTree>
    <p:extLst>
      <p:ext uri="{BB962C8B-B14F-4D97-AF65-F5344CB8AC3E}">
        <p14:creationId xmlns:p14="http://schemas.microsoft.com/office/powerpoint/2010/main" val="159467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34D67-2788-4814-827A-53CC14D2D7AE}"/>
              </a:ext>
            </a:extLst>
          </p:cNvPr>
          <p:cNvSpPr>
            <a:spLocks noGrp="1"/>
          </p:cNvSpPr>
          <p:nvPr>
            <p:ph type="title"/>
          </p:nvPr>
        </p:nvSpPr>
        <p:spPr>
          <a:xfrm>
            <a:off x="0" y="0"/>
            <a:ext cx="10058400" cy="1133856"/>
          </a:xfrm>
        </p:spPr>
        <p:txBody>
          <a:bodyPr/>
          <a:lstStyle/>
          <a:p>
            <a:r>
              <a:rPr lang="en-US" dirty="0"/>
              <a:t>Similarities between the Parables</a:t>
            </a:r>
          </a:p>
        </p:txBody>
      </p:sp>
      <p:sp>
        <p:nvSpPr>
          <p:cNvPr id="3" name="Content Placeholder 2">
            <a:extLst>
              <a:ext uri="{FF2B5EF4-FFF2-40B4-BE49-F238E27FC236}">
                <a16:creationId xmlns:a16="http://schemas.microsoft.com/office/drawing/2014/main" id="{90E59AC2-703B-4064-9289-D807163F0456}"/>
              </a:ext>
            </a:extLst>
          </p:cNvPr>
          <p:cNvSpPr>
            <a:spLocks noGrp="1"/>
          </p:cNvSpPr>
          <p:nvPr>
            <p:ph idx="1"/>
          </p:nvPr>
        </p:nvSpPr>
        <p:spPr>
          <a:xfrm>
            <a:off x="274320" y="1133856"/>
            <a:ext cx="11475720" cy="5468112"/>
          </a:xfrm>
        </p:spPr>
        <p:txBody>
          <a:bodyPr/>
          <a:lstStyle/>
          <a:p>
            <a:pPr marL="0" indent="0" algn="ctr">
              <a:buNone/>
            </a:pPr>
            <a:r>
              <a:rPr lang="en-US" sz="2800" b="1" i="1" baseline="30000" dirty="0">
                <a:solidFill>
                  <a:srgbClr val="7030A0"/>
                </a:solidFill>
                <a:latin typeface="system-ui"/>
              </a:rPr>
              <a:t>44 </a:t>
            </a:r>
            <a:r>
              <a:rPr lang="en-US" sz="2800" b="1" i="1" dirty="0">
                <a:solidFill>
                  <a:srgbClr val="7030A0"/>
                </a:solidFill>
                <a:latin typeface="system-ui"/>
              </a:rPr>
              <a:t>“Again, the kingdom of heaven is like treasure hidden in a field, which a man found and hid; and for joy over it he goes and sells all that he has and buys that field.”</a:t>
            </a:r>
          </a:p>
          <a:p>
            <a:pPr marL="0" indent="0" algn="ctr">
              <a:buNone/>
            </a:pPr>
            <a:r>
              <a:rPr lang="en-US" sz="2800" b="1" i="1" baseline="30000" dirty="0">
                <a:solidFill>
                  <a:srgbClr val="7030A0"/>
                </a:solidFill>
                <a:latin typeface="system-ui"/>
              </a:rPr>
              <a:t>45 </a:t>
            </a:r>
            <a:r>
              <a:rPr lang="en-US" sz="2800" b="1" i="1" dirty="0">
                <a:solidFill>
                  <a:srgbClr val="7030A0"/>
                </a:solidFill>
                <a:latin typeface="system-ui"/>
              </a:rPr>
              <a:t>“Again, the kingdom of heaven is like a merchant seeking beautiful pearls, </a:t>
            </a:r>
            <a:r>
              <a:rPr lang="en-US" sz="2800" b="1" i="1" baseline="30000" dirty="0">
                <a:solidFill>
                  <a:srgbClr val="7030A0"/>
                </a:solidFill>
                <a:latin typeface="system-ui"/>
              </a:rPr>
              <a:t>46 </a:t>
            </a:r>
            <a:r>
              <a:rPr lang="en-US" sz="2800" b="1" i="1" dirty="0">
                <a:solidFill>
                  <a:srgbClr val="7030A0"/>
                </a:solidFill>
                <a:latin typeface="system-ui"/>
              </a:rPr>
              <a:t>who, when he had found one pearl of great price, went and sold all that he had and bought it.</a:t>
            </a:r>
          </a:p>
          <a:p>
            <a:pPr marL="514350" indent="-514350">
              <a:buFont typeface="+mj-lt"/>
              <a:buAutoNum type="arabicPeriod"/>
            </a:pPr>
            <a:r>
              <a:rPr lang="en-US" sz="2800" dirty="0">
                <a:latin typeface="system-ui"/>
              </a:rPr>
              <a:t>The Kingdom of Heaven is of inestimable value</a:t>
            </a:r>
          </a:p>
          <a:p>
            <a:pPr marL="514350" indent="-514350">
              <a:buFont typeface="+mj-lt"/>
              <a:buAutoNum type="arabicPeriod"/>
            </a:pPr>
            <a:r>
              <a:rPr lang="en-US" sz="2800" dirty="0">
                <a:latin typeface="system-ui"/>
              </a:rPr>
              <a:t>The truth of the Kingdom is missed by MANY. (Many passages indicate that many/most people don’t want to know the truth, Matthew 13:11-17; 1 Corinthians 2:7,8, 14)</a:t>
            </a:r>
          </a:p>
          <a:p>
            <a:pPr marL="514350" indent="-514350">
              <a:buFont typeface="+mj-lt"/>
              <a:buAutoNum type="arabicPeriod"/>
            </a:pPr>
            <a:r>
              <a:rPr lang="en-US" sz="2800" dirty="0">
                <a:latin typeface="system-ui"/>
              </a:rPr>
              <a:t>Sacrifices must be made to “find” the Kingdom of heaven!</a:t>
            </a:r>
          </a:p>
          <a:p>
            <a:pPr marL="0" indent="0">
              <a:buNone/>
            </a:pPr>
            <a:endParaRPr lang="en-US" dirty="0"/>
          </a:p>
        </p:txBody>
      </p:sp>
    </p:spTree>
    <p:extLst>
      <p:ext uri="{BB962C8B-B14F-4D97-AF65-F5344CB8AC3E}">
        <p14:creationId xmlns:p14="http://schemas.microsoft.com/office/powerpoint/2010/main" val="425008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2935224" cy="1024128"/>
          </a:xfrm>
        </p:spPr>
        <p:txBody>
          <a:bodyPr/>
          <a:lstStyle/>
          <a:p>
            <a:r>
              <a:rPr lang="en-US" dirty="0"/>
              <a:t>Sacrifice</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886968"/>
            <a:ext cx="11512296" cy="5852160"/>
          </a:xfrm>
        </p:spPr>
        <p:txBody>
          <a:bodyPr>
            <a:normAutofit fontScale="92500" lnSpcReduction="10000"/>
          </a:bodyPr>
          <a:lstStyle/>
          <a:p>
            <a:r>
              <a:rPr lang="en-US" sz="2800" dirty="0"/>
              <a:t>The idea of sacrifice is found in the beginning of the Biblical narrative to the very end!  It permeates the entire word of God.</a:t>
            </a:r>
          </a:p>
          <a:p>
            <a:r>
              <a:rPr lang="en-US" sz="2800" dirty="0"/>
              <a:t>There is at least a hint of it as far back as </a:t>
            </a:r>
            <a:r>
              <a:rPr lang="en-US" sz="2800" dirty="0">
                <a:hlinkClick r:id="rId2">
                  <a:extLst>
                    <a:ext uri="{A12FA001-AC4F-418D-AE19-62706E023703}">
                      <ahyp:hlinkClr xmlns:ahyp="http://schemas.microsoft.com/office/drawing/2018/hyperlinkcolor" val="tx"/>
                    </a:ext>
                  </a:extLst>
                </a:hlinkClick>
              </a:rPr>
              <a:t>Genesis 3:21</a:t>
            </a:r>
            <a:r>
              <a:rPr lang="en-US" sz="2800" dirty="0"/>
              <a:t>, where God provides coats of skin for Adam and Eve.</a:t>
            </a:r>
          </a:p>
          <a:p>
            <a:r>
              <a:rPr lang="en-US" sz="2800" dirty="0"/>
              <a:t>In </a:t>
            </a:r>
            <a:r>
              <a:rPr lang="en-US" sz="2800" u="sng" dirty="0">
                <a:hlinkClick r:id="rId3">
                  <a:extLst>
                    <a:ext uri="{A12FA001-AC4F-418D-AE19-62706E023703}">
                      <ahyp:hlinkClr xmlns:ahyp="http://schemas.microsoft.com/office/drawing/2018/hyperlinkcolor" val="tx"/>
                    </a:ext>
                  </a:extLst>
                </a:hlinkClick>
              </a:rPr>
              <a:t>Genesis 4:2-5</a:t>
            </a:r>
            <a:r>
              <a:rPr lang="en-US" sz="2800" dirty="0"/>
              <a:t> we read of the sacrifices offered by Cain and Abel, who presumably learned of the practice from Adam and Eve.</a:t>
            </a:r>
          </a:p>
          <a:p>
            <a:r>
              <a:rPr lang="en-US" sz="2800" dirty="0"/>
              <a:t>We then read of sacrifices offered by Noah (</a:t>
            </a:r>
            <a:r>
              <a:rPr lang="en-US" sz="2800" u="sng" dirty="0">
                <a:hlinkClick r:id="rId4">
                  <a:extLst>
                    <a:ext uri="{A12FA001-AC4F-418D-AE19-62706E023703}">
                      <ahyp:hlinkClr xmlns:ahyp="http://schemas.microsoft.com/office/drawing/2018/hyperlinkcolor" val="tx"/>
                    </a:ext>
                  </a:extLst>
                </a:hlinkClick>
              </a:rPr>
              <a:t>Gen. 8:20</a:t>
            </a:r>
            <a:r>
              <a:rPr lang="en-US" sz="2800" dirty="0"/>
              <a:t>), Abraham (</a:t>
            </a:r>
            <a:r>
              <a:rPr lang="en-US" sz="2800" u="sng" dirty="0">
                <a:hlinkClick r:id="rId5">
                  <a:extLst>
                    <a:ext uri="{A12FA001-AC4F-418D-AE19-62706E023703}">
                      <ahyp:hlinkClr xmlns:ahyp="http://schemas.microsoft.com/office/drawing/2018/hyperlinkcolor" val="tx"/>
                    </a:ext>
                  </a:extLst>
                </a:hlinkClick>
              </a:rPr>
              <a:t>Gen. 12:7-8; 13:4, 18; 22:13</a:t>
            </a:r>
            <a:r>
              <a:rPr lang="en-US" sz="2800" dirty="0"/>
              <a:t>), Isaac (</a:t>
            </a:r>
            <a:r>
              <a:rPr lang="en-US" sz="2800" u="sng" dirty="0">
                <a:hlinkClick r:id="rId6">
                  <a:extLst>
                    <a:ext uri="{A12FA001-AC4F-418D-AE19-62706E023703}">
                      <ahyp:hlinkClr xmlns:ahyp="http://schemas.microsoft.com/office/drawing/2018/hyperlinkcolor" val="tx"/>
                    </a:ext>
                  </a:extLst>
                </a:hlinkClick>
              </a:rPr>
              <a:t>Gen. 26:25</a:t>
            </a:r>
            <a:r>
              <a:rPr lang="en-US" sz="2800" dirty="0"/>
              <a:t>), Jacob (</a:t>
            </a:r>
            <a:r>
              <a:rPr lang="en-US" sz="2800" u="sng" dirty="0">
                <a:hlinkClick r:id="rId7">
                  <a:extLst>
                    <a:ext uri="{A12FA001-AC4F-418D-AE19-62706E023703}">
                      <ahyp:hlinkClr xmlns:ahyp="http://schemas.microsoft.com/office/drawing/2018/hyperlinkcolor" val="tx"/>
                    </a:ext>
                  </a:extLst>
                </a:hlinkClick>
              </a:rPr>
              <a:t>Gen. 31:54; 33:20; 35:1-7; 46:1</a:t>
            </a:r>
            <a:r>
              <a:rPr lang="en-US" sz="2800" dirty="0"/>
              <a:t>), and Job (1:5; 42:8). </a:t>
            </a:r>
          </a:p>
          <a:p>
            <a:r>
              <a:rPr lang="en-US" sz="2800" dirty="0"/>
              <a:t>In Exodus and Leviticus, of course, the theme explodes. God delivers Israel from Egypt so that they may go and offer sacrifice to him (</a:t>
            </a:r>
            <a:r>
              <a:rPr lang="en-US" sz="2800" u="sng" dirty="0">
                <a:hlinkClick r:id="rId8">
                  <a:extLst>
                    <a:ext uri="{A12FA001-AC4F-418D-AE19-62706E023703}">
                      <ahyp:hlinkClr xmlns:ahyp="http://schemas.microsoft.com/office/drawing/2018/hyperlinkcolor" val="tx"/>
                    </a:ext>
                  </a:extLst>
                </a:hlinkClick>
              </a:rPr>
              <a:t>Exod. 3:18; 5:3</a:t>
            </a:r>
            <a:r>
              <a:rPr lang="en-US" sz="2800" dirty="0"/>
              <a:t>, etc.; cf. 17:15), and it is by sacrifice, in fact, that they are delivered (</a:t>
            </a:r>
            <a:r>
              <a:rPr lang="en-US" sz="2800" u="sng" dirty="0">
                <a:hlinkClick r:id="rId9">
                  <a:extLst>
                    <a:ext uri="{A12FA001-AC4F-418D-AE19-62706E023703}">
                      <ahyp:hlinkClr xmlns:ahyp="http://schemas.microsoft.com/office/drawing/2018/hyperlinkcolor" val="tx"/>
                    </a:ext>
                  </a:extLst>
                </a:hlinkClick>
              </a:rPr>
              <a:t>Exod. 12</a:t>
            </a:r>
            <a:r>
              <a:rPr lang="en-US" sz="2800" dirty="0"/>
              <a:t>). And in Exodus 20ff and in Leviticus God gives Moses detailed instructions for establishing and carrying out the sacrificial system that was to mark Israel’s worship under the terms of the old covenant. </a:t>
            </a:r>
          </a:p>
        </p:txBody>
      </p:sp>
    </p:spTree>
    <p:extLst>
      <p:ext uri="{BB962C8B-B14F-4D97-AF65-F5344CB8AC3E}">
        <p14:creationId xmlns:p14="http://schemas.microsoft.com/office/powerpoint/2010/main" val="136404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62B5-324A-459D-9163-2067A127CA30}"/>
              </a:ext>
            </a:extLst>
          </p:cNvPr>
          <p:cNvSpPr>
            <a:spLocks noGrp="1"/>
          </p:cNvSpPr>
          <p:nvPr>
            <p:ph type="title"/>
          </p:nvPr>
        </p:nvSpPr>
        <p:spPr>
          <a:xfrm>
            <a:off x="0" y="0"/>
            <a:ext cx="2935224" cy="1024128"/>
          </a:xfrm>
        </p:spPr>
        <p:txBody>
          <a:bodyPr/>
          <a:lstStyle/>
          <a:p>
            <a:r>
              <a:rPr lang="en-US" dirty="0"/>
              <a:t>Sacrifice</a:t>
            </a:r>
          </a:p>
        </p:txBody>
      </p:sp>
      <p:sp>
        <p:nvSpPr>
          <p:cNvPr id="3" name="Content Placeholder 2">
            <a:extLst>
              <a:ext uri="{FF2B5EF4-FFF2-40B4-BE49-F238E27FC236}">
                <a16:creationId xmlns:a16="http://schemas.microsoft.com/office/drawing/2014/main" id="{405D1464-1B30-4C06-8336-D9DB89A00C48}"/>
              </a:ext>
            </a:extLst>
          </p:cNvPr>
          <p:cNvSpPr>
            <a:spLocks noGrp="1"/>
          </p:cNvSpPr>
          <p:nvPr>
            <p:ph idx="1"/>
          </p:nvPr>
        </p:nvSpPr>
        <p:spPr>
          <a:xfrm>
            <a:off x="310896" y="841248"/>
            <a:ext cx="11512296" cy="5888736"/>
          </a:xfrm>
        </p:spPr>
        <p:txBody>
          <a:bodyPr>
            <a:normAutofit/>
          </a:bodyPr>
          <a:lstStyle/>
          <a:p>
            <a:r>
              <a:rPr lang="en-US" sz="2400" dirty="0"/>
              <a:t>Old Testament sacrifice was intended to signify more than mere homage. The significance was that of securing forgiveness, expiation of sin, through the offering of a substitute. The offeror is not portrayed as a mere creature but specifically as a sinner, a sinful creature in need of forgiveness. The offeror comes with a consciousness of sin seeking restoration to God’s favor by means of the acceptable sacrifice. The sacrificial victim itself is an intermediary, a substitute providing expiation. It bears the sin of the worshiper who receives forgiveness by that substitutional sin-bearing.</a:t>
            </a:r>
          </a:p>
          <a:p>
            <a:r>
              <a:rPr lang="en-US" sz="2400" dirty="0"/>
              <a:t>New Testament sacrifice is a bit different, would you  not agree?</a:t>
            </a:r>
          </a:p>
          <a:p>
            <a:r>
              <a:rPr lang="en-US" sz="2400" dirty="0"/>
              <a:t>How so?</a:t>
            </a:r>
          </a:p>
          <a:p>
            <a:r>
              <a:rPr lang="en-US" sz="2400" dirty="0"/>
              <a:t>In a very real sense it [the theme of sacrifice] constitutes Christianity. It is this which differentiates Christianity from other religions.</a:t>
            </a:r>
          </a:p>
          <a:p>
            <a:r>
              <a:rPr lang="en-US" sz="2400" dirty="0"/>
              <a:t>While the OT is a precursor of Christ’s sacrifice, our Savior demands that we still must make sacrifices to Him, but not of animals but of ourselves!</a:t>
            </a:r>
          </a:p>
        </p:txBody>
      </p:sp>
    </p:spTree>
    <p:extLst>
      <p:ext uri="{BB962C8B-B14F-4D97-AF65-F5344CB8AC3E}">
        <p14:creationId xmlns:p14="http://schemas.microsoft.com/office/powerpoint/2010/main" val="275934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119</TotalTime>
  <Words>1941</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-apple-system</vt:lpstr>
      <vt:lpstr>Bookman Old Style</vt:lpstr>
      <vt:lpstr>Century Gothic</vt:lpstr>
      <vt:lpstr>system-ui</vt:lpstr>
      <vt:lpstr>Wingdings</vt:lpstr>
      <vt:lpstr>Wood Type</vt:lpstr>
      <vt:lpstr>Parable of Hidden Treasure Parable of Precious Pearl</vt:lpstr>
      <vt:lpstr>Parable of Hidden Treasure</vt:lpstr>
      <vt:lpstr>Parable of Hidden Treasure</vt:lpstr>
      <vt:lpstr>Parable of Precious Pearl</vt:lpstr>
      <vt:lpstr>Parable of Precious Pearl</vt:lpstr>
      <vt:lpstr>Parable of Precious Pearl</vt:lpstr>
      <vt:lpstr>Similarities between the Parables</vt:lpstr>
      <vt:lpstr>Sacrifice</vt:lpstr>
      <vt:lpstr>Sacrifice</vt:lpstr>
      <vt:lpstr>Sacrifice</vt:lpstr>
      <vt:lpstr>Sacrifice</vt:lpstr>
      <vt:lpstr>Sacrifice</vt:lpstr>
      <vt:lpstr>Sacrifice</vt:lpstr>
      <vt:lpstr>Sacrifice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Parable of Hidden Treasure Parable of Precious Pearl</dc:title>
  <dc:creator>Paden, Eddie - LCMS Lang. Arts</dc:creator>
  <cp:lastModifiedBy>Paden, Eddie - LCMS Lang. Arts</cp:lastModifiedBy>
  <cp:revision>18</cp:revision>
  <dcterms:created xsi:type="dcterms:W3CDTF">2023-05-03T16:40:03Z</dcterms:created>
  <dcterms:modified xsi:type="dcterms:W3CDTF">2023-05-03T18:39:41Z</dcterms:modified>
</cp:coreProperties>
</file>