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4" r:id="rId8"/>
    <p:sldId id="262" r:id="rId9"/>
    <p:sldId id="275" r:id="rId10"/>
    <p:sldId id="263" r:id="rId11"/>
    <p:sldId id="264" r:id="rId12"/>
    <p:sldId id="295" r:id="rId13"/>
    <p:sldId id="276" r:id="rId14"/>
    <p:sldId id="266" r:id="rId15"/>
    <p:sldId id="265" r:id="rId16"/>
    <p:sldId id="277" r:id="rId17"/>
    <p:sldId id="267" r:id="rId18"/>
    <p:sldId id="268" r:id="rId19"/>
    <p:sldId id="269" r:id="rId20"/>
    <p:sldId id="270" r:id="rId21"/>
    <p:sldId id="271"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9" d="100"/>
          <a:sy n="89" d="100"/>
        </p:scale>
        <p:origin x="63"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65B18A4A-1E27-498A-BB0A-F3C117EA7D18}"/>
    <pc:docChg chg="delSld">
      <pc:chgData name="Kevin Stilts" userId="99c6032548666723" providerId="LiveId" clId="{65B18A4A-1E27-498A-BB0A-F3C117EA7D18}" dt="2023-02-26T19:21:29.166" v="0" actId="47"/>
      <pc:docMkLst>
        <pc:docMk/>
      </pc:docMkLst>
      <pc:sldChg chg="del">
        <pc:chgData name="Kevin Stilts" userId="99c6032548666723" providerId="LiveId" clId="{65B18A4A-1E27-498A-BB0A-F3C117EA7D18}" dt="2023-02-26T19:21:29.166" v="0" actId="47"/>
        <pc:sldMkLst>
          <pc:docMk/>
          <pc:sldMk cId="1300099213" sldId="278"/>
        </pc:sldMkLst>
      </pc:sldChg>
      <pc:sldChg chg="del">
        <pc:chgData name="Kevin Stilts" userId="99c6032548666723" providerId="LiveId" clId="{65B18A4A-1E27-498A-BB0A-F3C117EA7D18}" dt="2023-02-26T19:21:29.166" v="0" actId="47"/>
        <pc:sldMkLst>
          <pc:docMk/>
          <pc:sldMk cId="2023069247" sldId="279"/>
        </pc:sldMkLst>
      </pc:sldChg>
      <pc:sldChg chg="del">
        <pc:chgData name="Kevin Stilts" userId="99c6032548666723" providerId="LiveId" clId="{65B18A4A-1E27-498A-BB0A-F3C117EA7D18}" dt="2023-02-26T19:21:29.166" v="0" actId="47"/>
        <pc:sldMkLst>
          <pc:docMk/>
          <pc:sldMk cId="714333050" sldId="283"/>
        </pc:sldMkLst>
      </pc:sldChg>
      <pc:sldChg chg="del">
        <pc:chgData name="Kevin Stilts" userId="99c6032548666723" providerId="LiveId" clId="{65B18A4A-1E27-498A-BB0A-F3C117EA7D18}" dt="2023-02-26T19:21:29.166" v="0" actId="47"/>
        <pc:sldMkLst>
          <pc:docMk/>
          <pc:sldMk cId="2997612963" sldId="284"/>
        </pc:sldMkLst>
      </pc:sldChg>
      <pc:sldChg chg="del">
        <pc:chgData name="Kevin Stilts" userId="99c6032548666723" providerId="LiveId" clId="{65B18A4A-1E27-498A-BB0A-F3C117EA7D18}" dt="2023-02-26T19:21:29.166" v="0" actId="47"/>
        <pc:sldMkLst>
          <pc:docMk/>
          <pc:sldMk cId="717224733" sldId="285"/>
        </pc:sldMkLst>
      </pc:sldChg>
      <pc:sldChg chg="del">
        <pc:chgData name="Kevin Stilts" userId="99c6032548666723" providerId="LiveId" clId="{65B18A4A-1E27-498A-BB0A-F3C117EA7D18}" dt="2023-02-26T19:21:29.166" v="0" actId="47"/>
        <pc:sldMkLst>
          <pc:docMk/>
          <pc:sldMk cId="2499803167" sldId="286"/>
        </pc:sldMkLst>
      </pc:sldChg>
      <pc:sldChg chg="del">
        <pc:chgData name="Kevin Stilts" userId="99c6032548666723" providerId="LiveId" clId="{65B18A4A-1E27-498A-BB0A-F3C117EA7D18}" dt="2023-02-26T19:21:29.166" v="0" actId="47"/>
        <pc:sldMkLst>
          <pc:docMk/>
          <pc:sldMk cId="1112000017" sldId="287"/>
        </pc:sldMkLst>
      </pc:sldChg>
      <pc:sldChg chg="del">
        <pc:chgData name="Kevin Stilts" userId="99c6032548666723" providerId="LiveId" clId="{65B18A4A-1E27-498A-BB0A-F3C117EA7D18}" dt="2023-02-26T19:21:29.166" v="0" actId="47"/>
        <pc:sldMkLst>
          <pc:docMk/>
          <pc:sldMk cId="3894210285" sldId="288"/>
        </pc:sldMkLst>
      </pc:sldChg>
      <pc:sldChg chg="del">
        <pc:chgData name="Kevin Stilts" userId="99c6032548666723" providerId="LiveId" clId="{65B18A4A-1E27-498A-BB0A-F3C117EA7D18}" dt="2023-02-26T19:21:29.166" v="0" actId="47"/>
        <pc:sldMkLst>
          <pc:docMk/>
          <pc:sldMk cId="2300109054" sldId="289"/>
        </pc:sldMkLst>
      </pc:sldChg>
      <pc:sldChg chg="del">
        <pc:chgData name="Kevin Stilts" userId="99c6032548666723" providerId="LiveId" clId="{65B18A4A-1E27-498A-BB0A-F3C117EA7D18}" dt="2023-02-26T19:21:29.166" v="0" actId="47"/>
        <pc:sldMkLst>
          <pc:docMk/>
          <pc:sldMk cId="3992172452" sldId="290"/>
        </pc:sldMkLst>
      </pc:sldChg>
      <pc:sldChg chg="del">
        <pc:chgData name="Kevin Stilts" userId="99c6032548666723" providerId="LiveId" clId="{65B18A4A-1E27-498A-BB0A-F3C117EA7D18}" dt="2023-02-26T19:21:29.166" v="0" actId="47"/>
        <pc:sldMkLst>
          <pc:docMk/>
          <pc:sldMk cId="3144064777" sldId="291"/>
        </pc:sldMkLst>
      </pc:sldChg>
      <pc:sldChg chg="del">
        <pc:chgData name="Kevin Stilts" userId="99c6032548666723" providerId="LiveId" clId="{65B18A4A-1E27-498A-BB0A-F3C117EA7D18}" dt="2023-02-26T19:21:29.166" v="0" actId="47"/>
        <pc:sldMkLst>
          <pc:docMk/>
          <pc:sldMk cId="624385865" sldId="292"/>
        </pc:sldMkLst>
      </pc:sldChg>
      <pc:sldChg chg="del">
        <pc:chgData name="Kevin Stilts" userId="99c6032548666723" providerId="LiveId" clId="{65B18A4A-1E27-498A-BB0A-F3C117EA7D18}" dt="2023-02-26T19:21:29.166" v="0" actId="47"/>
        <pc:sldMkLst>
          <pc:docMk/>
          <pc:sldMk cId="1934866199" sldId="293"/>
        </pc:sldMkLst>
      </pc:sldChg>
      <pc:sldChg chg="del">
        <pc:chgData name="Kevin Stilts" userId="99c6032548666723" providerId="LiveId" clId="{65B18A4A-1E27-498A-BB0A-F3C117EA7D18}" dt="2023-02-26T19:21:29.166" v="0" actId="47"/>
        <pc:sldMkLst>
          <pc:docMk/>
          <pc:sldMk cId="1002088366"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BC48-1672-49E5-B315-9919B29DE8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44CC81-FE76-4FF9-A79C-3AAECC449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B6231F-7C37-4060-9226-AE829A527819}"/>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5" name="Footer Placeholder 4">
            <a:extLst>
              <a:ext uri="{FF2B5EF4-FFF2-40B4-BE49-F238E27FC236}">
                <a16:creationId xmlns:a16="http://schemas.microsoft.com/office/drawing/2014/main" id="{EBE0EE04-7D86-4CDA-8646-D5F1012B6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BC768-C8A8-4B20-8D37-FF279A763937}"/>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14552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4CFA-0A6A-4E40-A142-B374292B23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BDECF1-7497-41B3-AB2D-A0F8983081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10732-7B5F-4579-A595-E7613DCA2CA3}"/>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5" name="Footer Placeholder 4">
            <a:extLst>
              <a:ext uri="{FF2B5EF4-FFF2-40B4-BE49-F238E27FC236}">
                <a16:creationId xmlns:a16="http://schemas.microsoft.com/office/drawing/2014/main" id="{D300F47D-1B33-4BED-AA31-1CB853D4C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D9C33-147C-4993-B204-A268A7B2AF3F}"/>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3042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D4F74-B49D-4ECC-8661-295511B9C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111025-0102-479D-9598-99C8302B0F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E7B56-083C-43C1-842C-7C9F541A5D3A}"/>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5" name="Footer Placeholder 4">
            <a:extLst>
              <a:ext uri="{FF2B5EF4-FFF2-40B4-BE49-F238E27FC236}">
                <a16:creationId xmlns:a16="http://schemas.microsoft.com/office/drawing/2014/main" id="{D51036ED-B525-48C1-ACC4-19A2DB9BF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0F42A-D378-4247-80C4-3FB999234B2A}"/>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342705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85BC-2831-4438-873E-7DE831D4C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7B5F8-E991-4E51-967B-80FC718079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A9F8-A69D-4ACB-B774-99B9F05C35EA}"/>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5" name="Footer Placeholder 4">
            <a:extLst>
              <a:ext uri="{FF2B5EF4-FFF2-40B4-BE49-F238E27FC236}">
                <a16:creationId xmlns:a16="http://schemas.microsoft.com/office/drawing/2014/main" id="{3C8E8840-90D2-40DA-A639-52B477D42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E4F67-7A39-419F-96C5-466DA4859853}"/>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321699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A904-DB59-4FD7-A4E9-AED2FF514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8E7DB-36C6-40FD-BEDF-7FF6661DB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213842-6ABB-43E8-A868-DBEBF9EC66E1}"/>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5" name="Footer Placeholder 4">
            <a:extLst>
              <a:ext uri="{FF2B5EF4-FFF2-40B4-BE49-F238E27FC236}">
                <a16:creationId xmlns:a16="http://schemas.microsoft.com/office/drawing/2014/main" id="{BA50D2A6-61EC-4BA6-A378-38FB2D363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ECF4A-AA30-4C1E-A84B-FB46C8401189}"/>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178922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1FF7-F0B7-43E6-82EA-D53D0E7AF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B4F8E-E32D-4F61-85BC-51AE8B184A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CD2B3-58EC-401C-9FFB-F7016AA99E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0077AD-71BA-4A76-B63F-22A5C84A2148}"/>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6" name="Footer Placeholder 5">
            <a:extLst>
              <a:ext uri="{FF2B5EF4-FFF2-40B4-BE49-F238E27FC236}">
                <a16:creationId xmlns:a16="http://schemas.microsoft.com/office/drawing/2014/main" id="{50211DDD-6813-4F08-A7B4-348B0B067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A5544-7626-4EFA-90DA-19BC8A438E4D}"/>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235557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6B28-C9E2-41B0-B17A-56A67FF9C4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97DBB-70CF-4874-91C7-C9819F528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AAA356-4F25-4CBA-AE4F-CD23D04E83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408052-B8AE-4882-A79B-85737AEA89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072F2F-0D33-4F68-AE9C-0E3F63C64C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0E3E26-CA91-485D-A8CC-45FB875F4204}"/>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8" name="Footer Placeholder 7">
            <a:extLst>
              <a:ext uri="{FF2B5EF4-FFF2-40B4-BE49-F238E27FC236}">
                <a16:creationId xmlns:a16="http://schemas.microsoft.com/office/drawing/2014/main" id="{0AB28AC8-A4DC-4287-846D-A7B33AA410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7C630-3E6F-4223-9E25-7EC82324759C}"/>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8354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E60E-5F8D-480B-A718-51ED06871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64F061-CACE-4FBD-9150-BE1744EFE9D3}"/>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4" name="Footer Placeholder 3">
            <a:extLst>
              <a:ext uri="{FF2B5EF4-FFF2-40B4-BE49-F238E27FC236}">
                <a16:creationId xmlns:a16="http://schemas.microsoft.com/office/drawing/2014/main" id="{835ECBD1-8FF4-4DF8-A84C-FEFFEA71F5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6F1B9-AA8F-4DE2-A82C-BA6B5B7B3C09}"/>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35419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C6F02-B90D-4D8C-A5BB-BFE1ABD3C0E8}"/>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3" name="Footer Placeholder 2">
            <a:extLst>
              <a:ext uri="{FF2B5EF4-FFF2-40B4-BE49-F238E27FC236}">
                <a16:creationId xmlns:a16="http://schemas.microsoft.com/office/drawing/2014/main" id="{AD28A3F6-CA4E-483C-BF80-57FAC7628C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2EFA3C-DE4D-4E2E-A00B-15F5BA138281}"/>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145277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2890-C6DF-467E-828F-9107E0638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3241B5-75B7-4285-AB2B-38F49AB4E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CD7DF-5518-47E9-8146-A7654357C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5D9AF3-531B-41D9-BEAC-71D5E667D06B}"/>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6" name="Footer Placeholder 5">
            <a:extLst>
              <a:ext uri="{FF2B5EF4-FFF2-40B4-BE49-F238E27FC236}">
                <a16:creationId xmlns:a16="http://schemas.microsoft.com/office/drawing/2014/main" id="{537E502D-7688-4BF0-8000-783CF05BD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F3B9D-5DA9-4F93-9602-5FBACADF7B7A}"/>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113670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A259-54C9-481F-8E3F-7405D174C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4AB523-CCC8-4432-9132-B5CDF544A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4920EF-28BD-4635-A0E9-A24E2DB8E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0252-0373-49D9-9478-D94805545017}"/>
              </a:ext>
            </a:extLst>
          </p:cNvPr>
          <p:cNvSpPr>
            <a:spLocks noGrp="1"/>
          </p:cNvSpPr>
          <p:nvPr>
            <p:ph type="dt" sz="half" idx="10"/>
          </p:nvPr>
        </p:nvSpPr>
        <p:spPr/>
        <p:txBody>
          <a:bodyPr/>
          <a:lstStyle/>
          <a:p>
            <a:fld id="{53CB1A48-187A-4CAE-9DF3-6F2E1112731C}" type="datetimeFigureOut">
              <a:rPr lang="en-US" smtClean="0"/>
              <a:t>2/26/2023</a:t>
            </a:fld>
            <a:endParaRPr lang="en-US"/>
          </a:p>
        </p:txBody>
      </p:sp>
      <p:sp>
        <p:nvSpPr>
          <p:cNvPr id="6" name="Footer Placeholder 5">
            <a:extLst>
              <a:ext uri="{FF2B5EF4-FFF2-40B4-BE49-F238E27FC236}">
                <a16:creationId xmlns:a16="http://schemas.microsoft.com/office/drawing/2014/main" id="{3A1EBF26-4697-48DD-9CA7-F5E0978C7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91743-56BD-4631-A1D4-29CC6057D21B}"/>
              </a:ext>
            </a:extLst>
          </p:cNvPr>
          <p:cNvSpPr>
            <a:spLocks noGrp="1"/>
          </p:cNvSpPr>
          <p:nvPr>
            <p:ph type="sldNum" sz="quarter" idx="12"/>
          </p:nvPr>
        </p:nvSpPr>
        <p:spPr/>
        <p:txBody>
          <a:bodyPr/>
          <a:lstStyle/>
          <a:p>
            <a:fld id="{879B2252-7C74-42B8-8897-73D41A57C2CB}" type="slidenum">
              <a:rPr lang="en-US" smtClean="0"/>
              <a:t>‹#›</a:t>
            </a:fld>
            <a:endParaRPr lang="en-US"/>
          </a:p>
        </p:txBody>
      </p:sp>
    </p:spTree>
    <p:extLst>
      <p:ext uri="{BB962C8B-B14F-4D97-AF65-F5344CB8AC3E}">
        <p14:creationId xmlns:p14="http://schemas.microsoft.com/office/powerpoint/2010/main" val="287135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0133A-53DF-4061-A552-585CB11E2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B13D88-866E-4E5D-97CD-5279DCF8F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8CE35-F708-4354-AA17-AA77E3DC48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B1A48-187A-4CAE-9DF3-6F2E1112731C}" type="datetimeFigureOut">
              <a:rPr lang="en-US" smtClean="0"/>
              <a:t>2/26/2023</a:t>
            </a:fld>
            <a:endParaRPr lang="en-US"/>
          </a:p>
        </p:txBody>
      </p:sp>
      <p:sp>
        <p:nvSpPr>
          <p:cNvPr id="5" name="Footer Placeholder 4">
            <a:extLst>
              <a:ext uri="{FF2B5EF4-FFF2-40B4-BE49-F238E27FC236}">
                <a16:creationId xmlns:a16="http://schemas.microsoft.com/office/drawing/2014/main" id="{70E92B0E-BA13-4EFF-9B99-A76CDE93B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303177-82A3-41FC-B391-B594B410A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B2252-7C74-42B8-8897-73D41A57C2CB}" type="slidenum">
              <a:rPr lang="en-US" smtClean="0"/>
              <a:t>‹#›</a:t>
            </a:fld>
            <a:endParaRPr lang="en-US"/>
          </a:p>
        </p:txBody>
      </p:sp>
    </p:spTree>
    <p:extLst>
      <p:ext uri="{BB962C8B-B14F-4D97-AF65-F5344CB8AC3E}">
        <p14:creationId xmlns:p14="http://schemas.microsoft.com/office/powerpoint/2010/main" val="4006777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50DE-1A86-4610-A751-97A3DA68A9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0AD9434-E3C2-4733-B4F8-85CA65C7FD92}"/>
              </a:ext>
            </a:extLst>
          </p:cNvPr>
          <p:cNvSpPr>
            <a:spLocks noGrp="1"/>
          </p:cNvSpPr>
          <p:nvPr>
            <p:ph type="subTitle" idx="1"/>
          </p:nvPr>
        </p:nvSpPr>
        <p:spPr/>
        <p:txBody>
          <a:bodyPr/>
          <a:lstStyle/>
          <a:p>
            <a:endParaRPr lang="en-US"/>
          </a:p>
        </p:txBody>
      </p:sp>
      <p:pic>
        <p:nvPicPr>
          <p:cNvPr id="1026" name="Picture 2" descr="Revelation 19 (with text - press on more info.) - YouTube">
            <a:extLst>
              <a:ext uri="{FF2B5EF4-FFF2-40B4-BE49-F238E27FC236}">
                <a16:creationId xmlns:a16="http://schemas.microsoft.com/office/drawing/2014/main" id="{95FB0C6E-11D0-4703-970B-587A99F9F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1BD75087-D1EE-477E-9A09-D314DECF2F6E}"/>
              </a:ext>
            </a:extLst>
          </p:cNvPr>
          <p:cNvSpPr/>
          <p:nvPr/>
        </p:nvSpPr>
        <p:spPr>
          <a:xfrm>
            <a:off x="121185" y="3294999"/>
            <a:ext cx="5155894" cy="29442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More of the enemies of Christ are defeated</a:t>
            </a:r>
          </a:p>
          <a:p>
            <a:pPr algn="ctr"/>
            <a:endParaRPr lang="en-US" sz="2400" b="1" dirty="0"/>
          </a:p>
          <a:p>
            <a:pPr algn="ctr"/>
            <a:r>
              <a:rPr lang="en-US" sz="2400" b="1" dirty="0"/>
              <a:t>Time has come to end the chance for repentance</a:t>
            </a:r>
          </a:p>
        </p:txBody>
      </p:sp>
    </p:spTree>
    <p:extLst>
      <p:ext uri="{BB962C8B-B14F-4D97-AF65-F5344CB8AC3E}">
        <p14:creationId xmlns:p14="http://schemas.microsoft.com/office/powerpoint/2010/main" val="34682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EDE3-1305-41DB-9438-63D2C459B688}"/>
              </a:ext>
            </a:extLst>
          </p:cNvPr>
          <p:cNvSpPr>
            <a:spLocks noGrp="1"/>
          </p:cNvSpPr>
          <p:nvPr>
            <p:ph type="title"/>
          </p:nvPr>
        </p:nvSpPr>
        <p:spPr>
          <a:xfrm>
            <a:off x="163417" y="122755"/>
            <a:ext cx="11865166" cy="1276388"/>
          </a:xfrm>
          <a:ln w="28575">
            <a:solidFill>
              <a:srgbClr val="FFC000"/>
            </a:solidFill>
          </a:ln>
        </p:spPr>
        <p:txBody>
          <a:bodyPr>
            <a:normAutofit fontScale="90000"/>
          </a:bodyPr>
          <a:lstStyle/>
          <a:p>
            <a:pPr algn="ctr"/>
            <a:r>
              <a:rPr lang="en-US" sz="2800" b="1" baseline="30000" dirty="0">
                <a:solidFill>
                  <a:srgbClr val="FFC000"/>
                </a:solidFill>
                <a:latin typeface="system-ui"/>
              </a:rPr>
              <a:t>10 </a:t>
            </a:r>
            <a:r>
              <a:rPr lang="en-US" sz="2800" b="1" dirty="0">
                <a:solidFill>
                  <a:srgbClr val="FFC000"/>
                </a:solidFill>
                <a:latin typeface="system-ui"/>
              </a:rPr>
              <a:t>And I fell at his feet to worship him. But he said to me, “See </a:t>
            </a:r>
            <a:r>
              <a:rPr lang="en-US" sz="2800" b="1" i="1" dirty="0">
                <a:solidFill>
                  <a:srgbClr val="FFC000"/>
                </a:solidFill>
                <a:latin typeface="system-ui"/>
              </a:rPr>
              <a:t>that you do</a:t>
            </a:r>
            <a:r>
              <a:rPr lang="en-US" sz="2800" b="1" dirty="0">
                <a:solidFill>
                  <a:srgbClr val="FFC000"/>
                </a:solidFill>
                <a:latin typeface="system-ui"/>
              </a:rPr>
              <a:t> not </a:t>
            </a:r>
            <a:r>
              <a:rPr lang="en-US" sz="2800" b="1" i="1" dirty="0">
                <a:solidFill>
                  <a:srgbClr val="FFC000"/>
                </a:solidFill>
                <a:latin typeface="system-ui"/>
              </a:rPr>
              <a:t>do that!</a:t>
            </a:r>
            <a:r>
              <a:rPr lang="en-US" sz="2800" b="1" dirty="0">
                <a:solidFill>
                  <a:srgbClr val="FFC000"/>
                </a:solidFill>
                <a:latin typeface="system-ui"/>
              </a:rPr>
              <a:t> I am your fellow servant, and of your brethren who have the testimony of Jesus. Worship God! For the testimony of Jesus is the spirit of prophecy.”</a:t>
            </a:r>
            <a:endParaRPr lang="en-US" sz="2800" b="1" dirty="0">
              <a:solidFill>
                <a:srgbClr val="FFC000"/>
              </a:solidFill>
            </a:endParaRPr>
          </a:p>
        </p:txBody>
      </p:sp>
      <p:sp>
        <p:nvSpPr>
          <p:cNvPr id="3" name="Content Placeholder 2">
            <a:extLst>
              <a:ext uri="{FF2B5EF4-FFF2-40B4-BE49-F238E27FC236}">
                <a16:creationId xmlns:a16="http://schemas.microsoft.com/office/drawing/2014/main" id="{0EC0B375-16EB-48AE-B94F-FC15108CCAB2}"/>
              </a:ext>
            </a:extLst>
          </p:cNvPr>
          <p:cNvSpPr>
            <a:spLocks noGrp="1"/>
          </p:cNvSpPr>
          <p:nvPr>
            <p:ph sz="half" idx="1"/>
          </p:nvPr>
        </p:nvSpPr>
        <p:spPr>
          <a:xfrm>
            <a:off x="163417" y="1639478"/>
            <a:ext cx="6325517" cy="4970642"/>
          </a:xfrm>
        </p:spPr>
        <p:txBody>
          <a:bodyPr/>
          <a:lstStyle/>
          <a:p>
            <a:pPr marL="0" indent="0" algn="ctr">
              <a:buNone/>
            </a:pPr>
            <a:r>
              <a:rPr lang="en-US" b="1" dirty="0">
                <a:solidFill>
                  <a:srgbClr val="FFFF00"/>
                </a:solidFill>
              </a:rPr>
              <a:t>A great verse to remember when talking to someone who is caught up with angels and worshipping angels.</a:t>
            </a:r>
          </a:p>
          <a:p>
            <a:pPr marL="0" indent="0" algn="ctr">
              <a:buNone/>
            </a:pPr>
            <a:endParaRPr lang="en-US" b="1" dirty="0">
              <a:solidFill>
                <a:srgbClr val="FFFF00"/>
              </a:solidFill>
            </a:endParaRPr>
          </a:p>
          <a:p>
            <a:pPr marL="0" indent="0" algn="ctr">
              <a:buNone/>
            </a:pPr>
            <a:r>
              <a:rPr lang="en-US" b="1" dirty="0">
                <a:solidFill>
                  <a:srgbClr val="FFFF00"/>
                </a:solidFill>
              </a:rPr>
              <a:t>The whole spirit of angels and the heavenly host are to worship JESUS and GOD!</a:t>
            </a:r>
          </a:p>
          <a:p>
            <a:pPr marL="0" indent="0" algn="ctr">
              <a:buNone/>
            </a:pPr>
            <a:endParaRPr lang="en-US" b="1" dirty="0">
              <a:solidFill>
                <a:srgbClr val="FFFF00"/>
              </a:solidFill>
            </a:endParaRPr>
          </a:p>
          <a:p>
            <a:pPr marL="0" indent="0" algn="ctr">
              <a:buNone/>
            </a:pPr>
            <a:r>
              <a:rPr lang="en-US" b="1" dirty="0">
                <a:solidFill>
                  <a:srgbClr val="FFFF00"/>
                </a:solidFill>
              </a:rPr>
              <a:t>Worship God – NOT the material, angels, power, wealth, etc.</a:t>
            </a:r>
          </a:p>
        </p:txBody>
      </p:sp>
      <p:pic>
        <p:nvPicPr>
          <p:cNvPr id="9220" name="Picture 4" descr="John Kneels to Worship the Angel">
            <a:extLst>
              <a:ext uri="{FF2B5EF4-FFF2-40B4-BE49-F238E27FC236}">
                <a16:creationId xmlns:a16="http://schemas.microsoft.com/office/drawing/2014/main" id="{F1FE011C-73BD-45E3-8B0E-1E1DACD727E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46983" y="1639478"/>
            <a:ext cx="5181600" cy="497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0339-8CC6-4C4F-9B50-14F4207557CD}"/>
              </a:ext>
            </a:extLst>
          </p:cNvPr>
          <p:cNvSpPr>
            <a:spLocks noGrp="1"/>
          </p:cNvSpPr>
          <p:nvPr>
            <p:ph type="title"/>
          </p:nvPr>
        </p:nvSpPr>
        <p:spPr>
          <a:xfrm>
            <a:off x="268077" y="133771"/>
            <a:ext cx="11655846" cy="857747"/>
          </a:xfrm>
          <a:ln w="28575">
            <a:solidFill>
              <a:srgbClr val="FFC000"/>
            </a:solidFill>
          </a:ln>
        </p:spPr>
        <p:txBody>
          <a:bodyPr>
            <a:normAutofit fontScale="90000"/>
          </a:bodyPr>
          <a:lstStyle/>
          <a:p>
            <a:pPr algn="ctr"/>
            <a:r>
              <a:rPr lang="en-US" sz="2800" b="1" baseline="30000" dirty="0">
                <a:solidFill>
                  <a:srgbClr val="FFC000"/>
                </a:solidFill>
                <a:latin typeface="system-ui"/>
              </a:rPr>
              <a:t>11 </a:t>
            </a:r>
            <a:r>
              <a:rPr lang="en-US" sz="2800" b="1" dirty="0">
                <a:solidFill>
                  <a:srgbClr val="FFC000"/>
                </a:solidFill>
                <a:latin typeface="system-ui"/>
              </a:rPr>
              <a:t>Now I saw heaven opened, and behold, a white horse. And He who sat on him </a:t>
            </a:r>
            <a:r>
              <a:rPr lang="en-US" sz="2800" b="1" i="1" dirty="0">
                <a:solidFill>
                  <a:srgbClr val="FFC000"/>
                </a:solidFill>
                <a:latin typeface="system-ui"/>
              </a:rPr>
              <a:t>was</a:t>
            </a:r>
            <a:r>
              <a:rPr lang="en-US" sz="2800" b="1" dirty="0">
                <a:solidFill>
                  <a:srgbClr val="FFC000"/>
                </a:solidFill>
                <a:latin typeface="system-ui"/>
              </a:rPr>
              <a:t> called Faithful and True, and in righteousness He judges and makes war.</a:t>
            </a:r>
            <a:endParaRPr lang="en-US" sz="2800" b="1" dirty="0">
              <a:solidFill>
                <a:srgbClr val="FFC000"/>
              </a:solidFill>
            </a:endParaRPr>
          </a:p>
        </p:txBody>
      </p:sp>
      <p:sp>
        <p:nvSpPr>
          <p:cNvPr id="4" name="Content Placeholder 3">
            <a:extLst>
              <a:ext uri="{FF2B5EF4-FFF2-40B4-BE49-F238E27FC236}">
                <a16:creationId xmlns:a16="http://schemas.microsoft.com/office/drawing/2014/main" id="{C0CC7BA6-9763-470A-A65F-7533EF1097DC}"/>
              </a:ext>
            </a:extLst>
          </p:cNvPr>
          <p:cNvSpPr>
            <a:spLocks noGrp="1"/>
          </p:cNvSpPr>
          <p:nvPr>
            <p:ph sz="half" idx="2"/>
          </p:nvPr>
        </p:nvSpPr>
        <p:spPr>
          <a:xfrm>
            <a:off x="5188945" y="1134737"/>
            <a:ext cx="6734978" cy="2294263"/>
          </a:xfrm>
        </p:spPr>
        <p:txBody>
          <a:bodyPr/>
          <a:lstStyle/>
          <a:p>
            <a:pPr marL="0" indent="0" algn="ctr">
              <a:buNone/>
            </a:pPr>
            <a:r>
              <a:rPr lang="en-US" b="1" dirty="0">
                <a:solidFill>
                  <a:srgbClr val="FFFF00"/>
                </a:solidFill>
              </a:rPr>
              <a:t>This view is NOT the normal view of the world of our Savior and King!</a:t>
            </a:r>
          </a:p>
          <a:p>
            <a:pPr marL="0" indent="0" algn="ctr">
              <a:buNone/>
            </a:pPr>
            <a:endParaRPr lang="en-US" b="1" dirty="0">
              <a:solidFill>
                <a:srgbClr val="FFFF00"/>
              </a:solidFill>
            </a:endParaRPr>
          </a:p>
          <a:p>
            <a:pPr marL="0" indent="0" algn="ctr">
              <a:buNone/>
            </a:pPr>
            <a:r>
              <a:rPr lang="en-US" b="1" dirty="0">
                <a:solidFill>
                  <a:srgbClr val="FFFF00"/>
                </a:solidFill>
              </a:rPr>
              <a:t>This cannot be the second coming.  Compare to Acts 1:9-11</a:t>
            </a:r>
          </a:p>
        </p:txBody>
      </p:sp>
      <p:pic>
        <p:nvPicPr>
          <p:cNvPr id="11266" name="Picture 2" descr="Jesus Christ's Return (Rev 19:11-21) – Christopher L. Scott">
            <a:extLst>
              <a:ext uri="{FF2B5EF4-FFF2-40B4-BE49-F238E27FC236}">
                <a16:creationId xmlns:a16="http://schemas.microsoft.com/office/drawing/2014/main" id="{653A3341-E1F0-48AD-9461-D19F3E32CE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8077" y="1134737"/>
            <a:ext cx="4634429"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BE5620-71FB-455C-AE56-3FAF43AB0F1B}"/>
              </a:ext>
            </a:extLst>
          </p:cNvPr>
          <p:cNvSpPr/>
          <p:nvPr/>
        </p:nvSpPr>
        <p:spPr>
          <a:xfrm>
            <a:off x="5188945" y="3428999"/>
            <a:ext cx="6734978" cy="329522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9 </a:t>
            </a:r>
            <a:r>
              <a:rPr lang="en-US" sz="2400" b="1" dirty="0"/>
              <a:t>Now when He had spoken these things, while they watched, He was taken up, and a cloud received Him out of their sight. </a:t>
            </a:r>
            <a:r>
              <a:rPr lang="en-US" sz="2400" b="1" baseline="30000" dirty="0"/>
              <a:t>10 </a:t>
            </a:r>
            <a:r>
              <a:rPr lang="en-US" sz="2400" b="1" dirty="0"/>
              <a:t>And while they looked steadfastly toward heaven as He went up, behold, two men stood by them in white apparel, </a:t>
            </a:r>
            <a:r>
              <a:rPr lang="en-US" sz="2400" b="1" baseline="30000" dirty="0"/>
              <a:t>11 </a:t>
            </a:r>
            <a:r>
              <a:rPr lang="en-US" sz="2400" b="1" dirty="0"/>
              <a:t>who also said, “Men of Galilee, why do you stand gazing up into heaven? This </a:t>
            </a:r>
            <a:r>
              <a:rPr lang="en-US" sz="2400" b="1" i="1" dirty="0"/>
              <a:t>same</a:t>
            </a:r>
            <a:r>
              <a:rPr lang="en-US" sz="2400" b="1" dirty="0"/>
              <a:t> Jesus, who was taken up from you into heaven, will so come in like manner as you saw Him go into heaven.”</a:t>
            </a:r>
          </a:p>
        </p:txBody>
      </p:sp>
    </p:spTree>
    <p:extLst>
      <p:ext uri="{BB962C8B-B14F-4D97-AF65-F5344CB8AC3E}">
        <p14:creationId xmlns:p14="http://schemas.microsoft.com/office/powerpoint/2010/main" val="37286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186D-D94A-4313-8E38-D9EDCD944C61}"/>
              </a:ext>
            </a:extLst>
          </p:cNvPr>
          <p:cNvSpPr>
            <a:spLocks noGrp="1"/>
          </p:cNvSpPr>
          <p:nvPr>
            <p:ph type="title"/>
          </p:nvPr>
        </p:nvSpPr>
        <p:spPr>
          <a:xfrm>
            <a:off x="1133360" y="133771"/>
            <a:ext cx="9925280" cy="1325563"/>
          </a:xfrm>
          <a:ln w="31750">
            <a:solidFill>
              <a:srgbClr val="FFC000"/>
            </a:solidFill>
          </a:ln>
        </p:spPr>
        <p:txBody>
          <a:bodyPr/>
          <a:lstStyle/>
          <a:p>
            <a:pPr algn="ctr"/>
            <a:r>
              <a:rPr lang="en-US" b="1" dirty="0">
                <a:solidFill>
                  <a:srgbClr val="FFC000"/>
                </a:solidFill>
              </a:rPr>
              <a:t>Just one example of how the world does NOT view Jesus this way:</a:t>
            </a:r>
          </a:p>
        </p:txBody>
      </p:sp>
      <p:pic>
        <p:nvPicPr>
          <p:cNvPr id="1026" name="Picture 2" descr="He Gets Us">
            <a:extLst>
              <a:ext uri="{FF2B5EF4-FFF2-40B4-BE49-F238E27FC236}">
                <a16:creationId xmlns:a16="http://schemas.microsoft.com/office/drawing/2014/main" id="{85BCAA26-E622-4FEA-8D4B-A9A3D7043F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90632" y="1575412"/>
            <a:ext cx="5739788" cy="494657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3007C733-C738-4F5A-8D23-2C6FBB55E892}"/>
              </a:ext>
            </a:extLst>
          </p:cNvPr>
          <p:cNvSpPr>
            <a:spLocks noGrp="1"/>
          </p:cNvSpPr>
          <p:nvPr>
            <p:ph sz="half" idx="1"/>
          </p:nvPr>
        </p:nvSpPr>
        <p:spPr>
          <a:xfrm>
            <a:off x="161580" y="1777655"/>
            <a:ext cx="5858220" cy="4946574"/>
          </a:xfrm>
        </p:spPr>
        <p:txBody>
          <a:bodyPr>
            <a:normAutofit fontScale="92500" lnSpcReduction="10000"/>
          </a:bodyPr>
          <a:lstStyle/>
          <a:p>
            <a:r>
              <a:rPr lang="en-US" b="1" dirty="0">
                <a:solidFill>
                  <a:srgbClr val="FFFF00"/>
                </a:solidFill>
                <a:latin typeface="plantin"/>
              </a:rPr>
              <a:t>What's the big deal? </a:t>
            </a:r>
            <a:r>
              <a:rPr lang="en-US" dirty="0">
                <a:solidFill>
                  <a:srgbClr val="FFFF00"/>
                </a:solidFill>
                <a:latin typeface="plantin"/>
              </a:rPr>
              <a:t>It's part of a well-funded campaign that is just getting started.</a:t>
            </a:r>
          </a:p>
          <a:p>
            <a:r>
              <a:rPr lang="en-US" dirty="0">
                <a:solidFill>
                  <a:srgbClr val="FFFF00"/>
                </a:solidFill>
                <a:latin typeface="Roboto"/>
              </a:rPr>
              <a:t>The advertisements are part of an effort to shift away from a negative public perception of Christians, and towards Jesus, says Bob </a:t>
            </a:r>
            <a:r>
              <a:rPr lang="en-US" dirty="0" err="1">
                <a:solidFill>
                  <a:srgbClr val="FFFF00"/>
                </a:solidFill>
                <a:latin typeface="Roboto"/>
              </a:rPr>
              <a:t>Smietana</a:t>
            </a:r>
            <a:r>
              <a:rPr lang="en-US" dirty="0">
                <a:solidFill>
                  <a:srgbClr val="FFFF00"/>
                </a:solidFill>
                <a:latin typeface="Roboto"/>
              </a:rPr>
              <a:t>.</a:t>
            </a:r>
          </a:p>
          <a:p>
            <a:r>
              <a:rPr lang="en-US" dirty="0" err="1">
                <a:solidFill>
                  <a:srgbClr val="FFFF00"/>
                </a:solidFill>
                <a:latin typeface="Roboto"/>
              </a:rPr>
              <a:t>Smietana</a:t>
            </a:r>
            <a:r>
              <a:rPr lang="en-US" dirty="0">
                <a:solidFill>
                  <a:srgbClr val="FFFF00"/>
                </a:solidFill>
                <a:latin typeface="Roboto"/>
              </a:rPr>
              <a:t> says that the campaign is attempting to appeal to groups that may have felt excluded or repelled by the church in recent years, like members of the LGBTQ community, different races and ethnicities</a:t>
            </a:r>
            <a:endParaRPr lang="en-US" dirty="0">
              <a:solidFill>
                <a:srgbClr val="FFFF00"/>
              </a:solidFill>
            </a:endParaRPr>
          </a:p>
        </p:txBody>
      </p:sp>
    </p:spTree>
    <p:extLst>
      <p:ext uri="{BB962C8B-B14F-4D97-AF65-F5344CB8AC3E}">
        <p14:creationId xmlns:p14="http://schemas.microsoft.com/office/powerpoint/2010/main" val="38383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0339-8CC6-4C4F-9B50-14F4207557CD}"/>
              </a:ext>
            </a:extLst>
          </p:cNvPr>
          <p:cNvSpPr>
            <a:spLocks noGrp="1"/>
          </p:cNvSpPr>
          <p:nvPr>
            <p:ph type="title"/>
          </p:nvPr>
        </p:nvSpPr>
        <p:spPr>
          <a:xfrm>
            <a:off x="268077" y="133771"/>
            <a:ext cx="11655846" cy="857747"/>
          </a:xfrm>
          <a:ln w="28575">
            <a:solidFill>
              <a:srgbClr val="FFC000"/>
            </a:solidFill>
          </a:ln>
        </p:spPr>
        <p:txBody>
          <a:bodyPr>
            <a:normAutofit fontScale="90000"/>
          </a:bodyPr>
          <a:lstStyle/>
          <a:p>
            <a:pPr algn="ctr"/>
            <a:r>
              <a:rPr lang="en-US" sz="2800" b="1" baseline="30000" dirty="0">
                <a:solidFill>
                  <a:srgbClr val="FFC000"/>
                </a:solidFill>
                <a:latin typeface="system-ui"/>
              </a:rPr>
              <a:t>11 </a:t>
            </a:r>
            <a:r>
              <a:rPr lang="en-US" sz="2800" b="1" dirty="0">
                <a:solidFill>
                  <a:srgbClr val="FFC000"/>
                </a:solidFill>
                <a:latin typeface="system-ui"/>
              </a:rPr>
              <a:t>Now I saw heaven opened, and behold, a white horse. And He who sat on him </a:t>
            </a:r>
            <a:r>
              <a:rPr lang="en-US" sz="2800" b="1" i="1" dirty="0">
                <a:solidFill>
                  <a:srgbClr val="FFC000"/>
                </a:solidFill>
                <a:latin typeface="system-ui"/>
              </a:rPr>
              <a:t>was</a:t>
            </a:r>
            <a:r>
              <a:rPr lang="en-US" sz="2800" b="1" dirty="0">
                <a:solidFill>
                  <a:srgbClr val="FFC000"/>
                </a:solidFill>
                <a:latin typeface="system-ui"/>
              </a:rPr>
              <a:t> called Faithful and True, and in righteousness He judges and makes war.</a:t>
            </a:r>
            <a:endParaRPr lang="en-US" sz="2800" b="1" dirty="0">
              <a:solidFill>
                <a:srgbClr val="FFC000"/>
              </a:solidFill>
            </a:endParaRPr>
          </a:p>
        </p:txBody>
      </p:sp>
      <p:sp>
        <p:nvSpPr>
          <p:cNvPr id="4" name="Content Placeholder 3">
            <a:extLst>
              <a:ext uri="{FF2B5EF4-FFF2-40B4-BE49-F238E27FC236}">
                <a16:creationId xmlns:a16="http://schemas.microsoft.com/office/drawing/2014/main" id="{C0CC7BA6-9763-470A-A65F-7533EF1097DC}"/>
              </a:ext>
            </a:extLst>
          </p:cNvPr>
          <p:cNvSpPr>
            <a:spLocks noGrp="1"/>
          </p:cNvSpPr>
          <p:nvPr>
            <p:ph sz="half" idx="2"/>
          </p:nvPr>
        </p:nvSpPr>
        <p:spPr>
          <a:xfrm>
            <a:off x="5188945" y="1134737"/>
            <a:ext cx="6734978" cy="5486400"/>
          </a:xfrm>
        </p:spPr>
        <p:txBody>
          <a:bodyPr/>
          <a:lstStyle/>
          <a:p>
            <a:pPr marL="0" indent="0" algn="ctr">
              <a:buNone/>
            </a:pPr>
            <a:r>
              <a:rPr lang="en-US" b="1" dirty="0">
                <a:solidFill>
                  <a:srgbClr val="FFFF00"/>
                </a:solidFill>
              </a:rPr>
              <a:t>The rider is Christ – look at his name (V 16)</a:t>
            </a: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r>
              <a:rPr lang="en-US" b="1" dirty="0">
                <a:solidFill>
                  <a:srgbClr val="FFFF00"/>
                </a:solidFill>
              </a:rPr>
              <a:t>He comes to conquer all those who try to destroy His kingdom</a:t>
            </a:r>
          </a:p>
          <a:p>
            <a:pPr marL="0" indent="0" algn="ctr">
              <a:buNone/>
            </a:pPr>
            <a:endParaRPr lang="en-US" b="1" dirty="0">
              <a:solidFill>
                <a:srgbClr val="FFFF00"/>
              </a:solidFill>
            </a:endParaRPr>
          </a:p>
          <a:p>
            <a:pPr marL="0" indent="0" algn="ctr">
              <a:buNone/>
            </a:pPr>
            <a:r>
              <a:rPr lang="en-US" b="1" i="1" u="sng" dirty="0">
                <a:solidFill>
                  <a:srgbClr val="FFFF00"/>
                </a:solidFill>
              </a:rPr>
              <a:t>Faithful and True is His name </a:t>
            </a:r>
            <a:r>
              <a:rPr lang="en-US" b="1" dirty="0">
                <a:solidFill>
                  <a:srgbClr val="FFFF00"/>
                </a:solidFill>
              </a:rPr>
              <a:t>– Denotes His character!  He is God’s faithful and true witness (Rev 1:5; 3:14)</a:t>
            </a:r>
          </a:p>
        </p:txBody>
      </p:sp>
      <p:pic>
        <p:nvPicPr>
          <p:cNvPr id="11266" name="Picture 2" descr="Jesus Christ's Return (Rev 19:11-21) – Christopher L. Scott">
            <a:extLst>
              <a:ext uri="{FF2B5EF4-FFF2-40B4-BE49-F238E27FC236}">
                <a16:creationId xmlns:a16="http://schemas.microsoft.com/office/drawing/2014/main" id="{653A3341-E1F0-48AD-9461-D19F3E32CE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8077" y="1134737"/>
            <a:ext cx="463442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71305ED-4246-411D-8E21-3815F0255A82}"/>
              </a:ext>
            </a:extLst>
          </p:cNvPr>
          <p:cNvSpPr/>
          <p:nvPr/>
        </p:nvSpPr>
        <p:spPr>
          <a:xfrm>
            <a:off x="5651653" y="1850834"/>
            <a:ext cx="5651653" cy="139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16 </a:t>
            </a:r>
            <a:r>
              <a:rPr lang="en-US" sz="2400" b="1" dirty="0"/>
              <a:t>And He has on </a:t>
            </a:r>
            <a:r>
              <a:rPr lang="en-US" sz="2400" b="1" i="1" dirty="0"/>
              <a:t>His</a:t>
            </a:r>
            <a:r>
              <a:rPr lang="en-US" sz="2400" b="1" dirty="0"/>
              <a:t> robe and on His thigh a name written: KING OF KINGS AND LORD OF LORDS.</a:t>
            </a:r>
          </a:p>
        </p:txBody>
      </p:sp>
    </p:spTree>
    <p:extLst>
      <p:ext uri="{BB962C8B-B14F-4D97-AF65-F5344CB8AC3E}">
        <p14:creationId xmlns:p14="http://schemas.microsoft.com/office/powerpoint/2010/main" val="20671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arn(inVertical)">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barn(inVertical)">
                                      <p:cBhvr>
                                        <p:cTn id="2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D51A-F0A9-4EFB-94E2-517893BD7FBA}"/>
              </a:ext>
            </a:extLst>
          </p:cNvPr>
          <p:cNvSpPr>
            <a:spLocks noGrp="1"/>
          </p:cNvSpPr>
          <p:nvPr>
            <p:ph type="title"/>
          </p:nvPr>
        </p:nvSpPr>
        <p:spPr>
          <a:xfrm>
            <a:off x="10466024" y="686584"/>
            <a:ext cx="1586428" cy="5484832"/>
          </a:xfrm>
          <a:ln w="28575">
            <a:solidFill>
              <a:srgbClr val="FFC000"/>
            </a:solidFill>
          </a:ln>
        </p:spPr>
        <p:txBody>
          <a:bodyPr>
            <a:normAutofit/>
          </a:bodyPr>
          <a:lstStyle/>
          <a:p>
            <a:pPr algn="ctr"/>
            <a:r>
              <a:rPr lang="en-US" sz="2400" b="1" baseline="30000" dirty="0">
                <a:solidFill>
                  <a:srgbClr val="FFC000"/>
                </a:solidFill>
                <a:latin typeface="system-ui"/>
              </a:rPr>
              <a:t>12 </a:t>
            </a:r>
            <a:r>
              <a:rPr lang="en-US" sz="2400" b="1" dirty="0">
                <a:solidFill>
                  <a:srgbClr val="FFC000"/>
                </a:solidFill>
                <a:latin typeface="system-ui"/>
              </a:rPr>
              <a:t>His eyes </a:t>
            </a:r>
            <a:r>
              <a:rPr lang="en-US" sz="2400" b="1" i="1" dirty="0">
                <a:solidFill>
                  <a:srgbClr val="FFC000"/>
                </a:solidFill>
                <a:latin typeface="system-ui"/>
              </a:rPr>
              <a:t>were</a:t>
            </a:r>
            <a:r>
              <a:rPr lang="en-US" sz="2400" b="1" dirty="0">
                <a:solidFill>
                  <a:srgbClr val="FFC000"/>
                </a:solidFill>
                <a:latin typeface="system-ui"/>
              </a:rPr>
              <a:t> like a flame of fire, and on His head </a:t>
            </a:r>
            <a:r>
              <a:rPr lang="en-US" sz="2400" b="1" i="1" dirty="0">
                <a:solidFill>
                  <a:srgbClr val="FFC000"/>
                </a:solidFill>
                <a:latin typeface="system-ui"/>
              </a:rPr>
              <a:t>were</a:t>
            </a:r>
            <a:r>
              <a:rPr lang="en-US" sz="2400" b="1" dirty="0">
                <a:solidFill>
                  <a:srgbClr val="FFC000"/>
                </a:solidFill>
                <a:latin typeface="system-ui"/>
              </a:rPr>
              <a:t> many crowns. He had a name written that no one knew except Himself.</a:t>
            </a:r>
            <a:endParaRPr lang="en-US" sz="2400" b="1" dirty="0">
              <a:solidFill>
                <a:srgbClr val="FFC000"/>
              </a:solidFill>
            </a:endParaRPr>
          </a:p>
        </p:txBody>
      </p:sp>
      <p:sp>
        <p:nvSpPr>
          <p:cNvPr id="4" name="Content Placeholder 3">
            <a:extLst>
              <a:ext uri="{FF2B5EF4-FFF2-40B4-BE49-F238E27FC236}">
                <a16:creationId xmlns:a16="http://schemas.microsoft.com/office/drawing/2014/main" id="{7EC48D81-024B-4DD8-B89A-0A992B70C769}"/>
              </a:ext>
            </a:extLst>
          </p:cNvPr>
          <p:cNvSpPr>
            <a:spLocks noGrp="1"/>
          </p:cNvSpPr>
          <p:nvPr>
            <p:ph sz="half" idx="2"/>
          </p:nvPr>
        </p:nvSpPr>
        <p:spPr>
          <a:xfrm>
            <a:off x="5133860" y="143219"/>
            <a:ext cx="5221995" cy="6599104"/>
          </a:xfrm>
        </p:spPr>
        <p:txBody>
          <a:bodyPr>
            <a:normAutofit/>
          </a:bodyPr>
          <a:lstStyle/>
          <a:p>
            <a:pPr marL="0" indent="0" algn="ctr">
              <a:buNone/>
            </a:pPr>
            <a:r>
              <a:rPr lang="en-US" sz="2600" b="1" u="sng" dirty="0">
                <a:solidFill>
                  <a:srgbClr val="FFFF00"/>
                </a:solidFill>
              </a:rPr>
              <a:t>Eyes</a:t>
            </a:r>
            <a:r>
              <a:rPr lang="en-US" sz="2600" b="1" dirty="0">
                <a:solidFill>
                  <a:srgbClr val="FFFF00"/>
                </a:solidFill>
              </a:rPr>
              <a:t> – Looks and penetrates</a:t>
            </a:r>
          </a:p>
          <a:p>
            <a:pPr marL="0" indent="0" algn="ctr">
              <a:buNone/>
            </a:pPr>
            <a:endParaRPr lang="en-US" sz="2600" b="1" dirty="0">
              <a:solidFill>
                <a:srgbClr val="FFFF00"/>
              </a:solidFill>
            </a:endParaRPr>
          </a:p>
          <a:p>
            <a:pPr marL="0" indent="0" algn="ctr">
              <a:buNone/>
            </a:pPr>
            <a:r>
              <a:rPr lang="en-US" sz="2600" b="1" u="sng" dirty="0">
                <a:solidFill>
                  <a:srgbClr val="FFFF00"/>
                </a:solidFill>
              </a:rPr>
              <a:t>Diadems</a:t>
            </a:r>
            <a:r>
              <a:rPr lang="en-US" sz="2600" b="1" dirty="0">
                <a:solidFill>
                  <a:srgbClr val="FFFF00"/>
                </a:solidFill>
              </a:rPr>
              <a:t> – a symbol of royalty.  Notice the sea beast has 10; Satan has 7 BUT CHRIST HAS MANY</a:t>
            </a:r>
          </a:p>
          <a:p>
            <a:pPr marL="0" indent="0" algn="ctr">
              <a:buNone/>
            </a:pPr>
            <a:endParaRPr lang="en-US" sz="2600" b="1" dirty="0">
              <a:solidFill>
                <a:srgbClr val="FFFF00"/>
              </a:solidFill>
            </a:endParaRPr>
          </a:p>
          <a:p>
            <a:pPr marL="0" indent="0" algn="ctr">
              <a:buNone/>
            </a:pPr>
            <a:r>
              <a:rPr lang="en-US" sz="2600" b="1" u="sng" dirty="0">
                <a:solidFill>
                  <a:srgbClr val="FFFF00"/>
                </a:solidFill>
              </a:rPr>
              <a:t>Unrevealed name </a:t>
            </a:r>
            <a:r>
              <a:rPr lang="en-US" sz="2600" b="1" dirty="0">
                <a:solidFill>
                  <a:srgbClr val="FFFF00"/>
                </a:solidFill>
              </a:rPr>
              <a:t>– why stress this? To stress the ultimate mystery of understanding His true nature!</a:t>
            </a:r>
          </a:p>
          <a:p>
            <a:pPr marL="0" indent="0" algn="ctr">
              <a:buNone/>
            </a:pPr>
            <a:endParaRPr lang="en-US" sz="2600" b="1" dirty="0">
              <a:solidFill>
                <a:srgbClr val="FFFF00"/>
              </a:solidFill>
            </a:endParaRPr>
          </a:p>
          <a:p>
            <a:pPr marL="0" indent="0" algn="ctr">
              <a:buNone/>
            </a:pPr>
            <a:r>
              <a:rPr lang="en-US" sz="2600" b="1" dirty="0">
                <a:solidFill>
                  <a:srgbClr val="FFFF00"/>
                </a:solidFill>
              </a:rPr>
              <a:t>This all pictures Christ more than an easy going all loving God that the world so often portrays Him as.  As someone who will accept anyone.  We MUST understand His whole and complete nature!  </a:t>
            </a:r>
          </a:p>
        </p:txBody>
      </p:sp>
      <p:pic>
        <p:nvPicPr>
          <p:cNvPr id="12290" name="Picture 2" descr="Jesus is the All-Seeing Judge | The Glory of His Grace">
            <a:extLst>
              <a:ext uri="{FF2B5EF4-FFF2-40B4-BE49-F238E27FC236}">
                <a16:creationId xmlns:a16="http://schemas.microsoft.com/office/drawing/2014/main" id="{403EB439-CFA9-4353-8366-873FEF97EB2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9547" y="413925"/>
            <a:ext cx="4994313" cy="613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77C3-6747-41D5-903A-2FCACF679BC3}"/>
              </a:ext>
            </a:extLst>
          </p:cNvPr>
          <p:cNvSpPr>
            <a:spLocks noGrp="1"/>
          </p:cNvSpPr>
          <p:nvPr>
            <p:ph type="title"/>
          </p:nvPr>
        </p:nvSpPr>
        <p:spPr>
          <a:xfrm>
            <a:off x="267159" y="100720"/>
            <a:ext cx="11810082" cy="1000967"/>
          </a:xfrm>
          <a:ln w="28575">
            <a:solidFill>
              <a:srgbClr val="FFC000"/>
            </a:solidFill>
          </a:ln>
        </p:spPr>
        <p:txBody>
          <a:bodyPr>
            <a:normAutofit/>
          </a:bodyPr>
          <a:lstStyle/>
          <a:p>
            <a:pPr algn="ctr"/>
            <a:r>
              <a:rPr lang="en-US" sz="2800" b="1" baseline="30000" dirty="0">
                <a:solidFill>
                  <a:srgbClr val="FFC000"/>
                </a:solidFill>
                <a:latin typeface="system-ui"/>
              </a:rPr>
              <a:t>13 </a:t>
            </a:r>
            <a:r>
              <a:rPr lang="en-US" sz="2800" b="1" dirty="0">
                <a:solidFill>
                  <a:srgbClr val="FFC000"/>
                </a:solidFill>
                <a:latin typeface="system-ui"/>
              </a:rPr>
              <a:t>He </a:t>
            </a:r>
            <a:r>
              <a:rPr lang="en-US" sz="2800" b="1" i="1" dirty="0">
                <a:solidFill>
                  <a:srgbClr val="FFC000"/>
                </a:solidFill>
                <a:latin typeface="system-ui"/>
              </a:rPr>
              <a:t>was</a:t>
            </a:r>
            <a:r>
              <a:rPr lang="en-US" sz="2800" b="1" dirty="0">
                <a:solidFill>
                  <a:srgbClr val="FFC000"/>
                </a:solidFill>
                <a:latin typeface="system-ui"/>
              </a:rPr>
              <a:t> clothed with a robe dipped in blood, and His name is called The Word of God.</a:t>
            </a:r>
            <a:endParaRPr lang="en-US" sz="2800" b="1" dirty="0">
              <a:solidFill>
                <a:srgbClr val="FFC000"/>
              </a:solidFill>
            </a:endParaRPr>
          </a:p>
        </p:txBody>
      </p:sp>
      <p:sp>
        <p:nvSpPr>
          <p:cNvPr id="3" name="Content Placeholder 2">
            <a:extLst>
              <a:ext uri="{FF2B5EF4-FFF2-40B4-BE49-F238E27FC236}">
                <a16:creationId xmlns:a16="http://schemas.microsoft.com/office/drawing/2014/main" id="{6CF87434-92A3-4F6F-8C8C-A8BB5469F1FA}"/>
              </a:ext>
            </a:extLst>
          </p:cNvPr>
          <p:cNvSpPr>
            <a:spLocks noGrp="1"/>
          </p:cNvSpPr>
          <p:nvPr>
            <p:ph sz="half" idx="1"/>
          </p:nvPr>
        </p:nvSpPr>
        <p:spPr>
          <a:xfrm>
            <a:off x="267159" y="1983035"/>
            <a:ext cx="6475164" cy="4774243"/>
          </a:xfrm>
        </p:spPr>
        <p:txBody>
          <a:bodyPr/>
          <a:lstStyle/>
          <a:p>
            <a:pPr marL="0" indent="0" algn="ctr">
              <a:buNone/>
            </a:pPr>
            <a:r>
              <a:rPr lang="en-US" b="1" dirty="0">
                <a:solidFill>
                  <a:srgbClr val="FFFF00"/>
                </a:solidFill>
              </a:rPr>
              <a:t>I don’t think you want to be his enemy</a:t>
            </a:r>
          </a:p>
          <a:p>
            <a:pPr marL="0" indent="0" algn="ctr">
              <a:buNone/>
            </a:pPr>
            <a:endParaRPr lang="en-US" b="1" dirty="0">
              <a:solidFill>
                <a:srgbClr val="FFFF00"/>
              </a:solidFill>
            </a:endParaRPr>
          </a:p>
          <a:p>
            <a:pPr marL="0" indent="0" algn="ctr">
              <a:buNone/>
            </a:pPr>
            <a:r>
              <a:rPr lang="en-US" b="1" dirty="0">
                <a:solidFill>
                  <a:srgbClr val="FFFF00"/>
                </a:solidFill>
              </a:rPr>
              <a:t>Christ’s description everywhere in the book is one of power, might, and victory.</a:t>
            </a:r>
          </a:p>
          <a:p>
            <a:pPr marL="0" indent="0" algn="ctr">
              <a:buNone/>
            </a:pPr>
            <a:endParaRPr lang="en-US" b="1" dirty="0">
              <a:solidFill>
                <a:srgbClr val="FFFF00"/>
              </a:solidFill>
            </a:endParaRPr>
          </a:p>
          <a:p>
            <a:pPr marL="0" indent="0" algn="ctr">
              <a:buNone/>
            </a:pPr>
            <a:r>
              <a:rPr lang="en-US" b="1" dirty="0">
                <a:solidFill>
                  <a:srgbClr val="FFFF00"/>
                </a:solidFill>
              </a:rPr>
              <a:t>The blood? – Most think this is in reference to His enemies.  He conquers and destroys all who oppose Him.</a:t>
            </a:r>
          </a:p>
        </p:txBody>
      </p:sp>
      <p:pic>
        <p:nvPicPr>
          <p:cNvPr id="14338" name="Picture 2" descr="Jesus is the Vengeful Warrior | The Glory of His Grace">
            <a:extLst>
              <a:ext uri="{FF2B5EF4-FFF2-40B4-BE49-F238E27FC236}">
                <a16:creationId xmlns:a16="http://schemas.microsoft.com/office/drawing/2014/main" id="{31AAB8E5-5F17-4E44-BBE0-3FD428D4D6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18593" y="1233889"/>
            <a:ext cx="5045725" cy="552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6505-58CE-480A-AD0D-CD96C39CB181}"/>
              </a:ext>
            </a:extLst>
          </p:cNvPr>
          <p:cNvSpPr>
            <a:spLocks noGrp="1"/>
          </p:cNvSpPr>
          <p:nvPr>
            <p:ph type="title"/>
          </p:nvPr>
        </p:nvSpPr>
        <p:spPr>
          <a:xfrm>
            <a:off x="305718" y="122755"/>
            <a:ext cx="11732964" cy="945882"/>
          </a:xfrm>
          <a:ln w="28575">
            <a:solidFill>
              <a:srgbClr val="FFC000"/>
            </a:solidFill>
          </a:ln>
        </p:spPr>
        <p:txBody>
          <a:bodyPr>
            <a:normAutofit/>
          </a:bodyPr>
          <a:lstStyle/>
          <a:p>
            <a:pPr algn="ctr"/>
            <a:r>
              <a:rPr lang="en-US" sz="2800" b="1" baseline="30000" dirty="0">
                <a:solidFill>
                  <a:srgbClr val="FFC000"/>
                </a:solidFill>
                <a:latin typeface="system-ui"/>
              </a:rPr>
              <a:t>14 </a:t>
            </a:r>
            <a:r>
              <a:rPr lang="en-US" sz="2800" b="1" dirty="0">
                <a:solidFill>
                  <a:srgbClr val="FFC000"/>
                </a:solidFill>
                <a:latin typeface="system-ui"/>
              </a:rPr>
              <a:t>And the armies in heaven, clothed in fine linen, white and clean, followed Him on white horses. </a:t>
            </a:r>
            <a:endParaRPr lang="en-US" sz="2800" b="1" dirty="0">
              <a:solidFill>
                <a:srgbClr val="FFC000"/>
              </a:solidFill>
            </a:endParaRPr>
          </a:p>
        </p:txBody>
      </p:sp>
      <p:sp>
        <p:nvSpPr>
          <p:cNvPr id="3" name="Content Placeholder 2">
            <a:extLst>
              <a:ext uri="{FF2B5EF4-FFF2-40B4-BE49-F238E27FC236}">
                <a16:creationId xmlns:a16="http://schemas.microsoft.com/office/drawing/2014/main" id="{5FB7B726-BDB9-4510-A55D-F7DF4E27168C}"/>
              </a:ext>
            </a:extLst>
          </p:cNvPr>
          <p:cNvSpPr>
            <a:spLocks noGrp="1"/>
          </p:cNvSpPr>
          <p:nvPr>
            <p:ph sz="half" idx="1"/>
          </p:nvPr>
        </p:nvSpPr>
        <p:spPr>
          <a:xfrm>
            <a:off x="305719" y="1244906"/>
            <a:ext cx="5959206" cy="5266063"/>
          </a:xfrm>
        </p:spPr>
        <p:txBody>
          <a:bodyPr/>
          <a:lstStyle/>
          <a:p>
            <a:pPr marL="0" indent="0" algn="ctr">
              <a:buNone/>
            </a:pPr>
            <a:r>
              <a:rPr lang="en-US" b="1" dirty="0">
                <a:solidFill>
                  <a:srgbClr val="FFFF00"/>
                </a:solidFill>
              </a:rPr>
              <a:t>His army is pictured in garments of victory</a:t>
            </a:r>
          </a:p>
          <a:p>
            <a:pPr marL="0" indent="0" algn="ctr">
              <a:buNone/>
            </a:pPr>
            <a:endParaRPr lang="en-US" b="1" dirty="0">
              <a:solidFill>
                <a:srgbClr val="FFFF00"/>
              </a:solidFill>
            </a:endParaRPr>
          </a:p>
          <a:p>
            <a:pPr marL="0" indent="0" algn="ctr">
              <a:buNone/>
            </a:pPr>
            <a:r>
              <a:rPr lang="en-US" b="1" dirty="0">
                <a:solidFill>
                  <a:srgbClr val="FFFF00"/>
                </a:solidFill>
              </a:rPr>
              <a:t>Two suggestions have been made as to who the army is composed of:</a:t>
            </a:r>
          </a:p>
          <a:p>
            <a:pPr marL="0" indent="0" algn="ctr">
              <a:buNone/>
            </a:pPr>
            <a:endParaRPr lang="en-US" b="1" dirty="0">
              <a:solidFill>
                <a:srgbClr val="FFFF00"/>
              </a:solidFill>
            </a:endParaRPr>
          </a:p>
          <a:p>
            <a:pPr marL="0" indent="0" algn="ctr">
              <a:buNone/>
            </a:pPr>
            <a:r>
              <a:rPr lang="en-US" b="1" dirty="0">
                <a:solidFill>
                  <a:srgbClr val="FFFF00"/>
                </a:solidFill>
              </a:rPr>
              <a:t>They are heavenly beings who minister unto Jehovah and who would have come if He had called them while on the cross (Matt 27:53).  They come with Him when He comes in judgment (Matt 25:31; Mark 8:38)</a:t>
            </a:r>
          </a:p>
        </p:txBody>
      </p:sp>
      <p:pic>
        <p:nvPicPr>
          <p:cNvPr id="15362" name="Picture 2" descr="priestdude: Jesus Army">
            <a:extLst>
              <a:ext uri="{FF2B5EF4-FFF2-40B4-BE49-F238E27FC236}">
                <a16:creationId xmlns:a16="http://schemas.microsoft.com/office/drawing/2014/main" id="{E9F5B694-A402-48ED-BFDA-D57A3C114F3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5884" y="1244906"/>
            <a:ext cx="5426725" cy="526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6505-58CE-480A-AD0D-CD96C39CB181}"/>
              </a:ext>
            </a:extLst>
          </p:cNvPr>
          <p:cNvSpPr>
            <a:spLocks noGrp="1"/>
          </p:cNvSpPr>
          <p:nvPr>
            <p:ph type="title"/>
          </p:nvPr>
        </p:nvSpPr>
        <p:spPr>
          <a:xfrm>
            <a:off x="305718" y="122755"/>
            <a:ext cx="11732964" cy="945882"/>
          </a:xfrm>
          <a:ln w="28575">
            <a:solidFill>
              <a:srgbClr val="FFC000"/>
            </a:solidFill>
          </a:ln>
        </p:spPr>
        <p:txBody>
          <a:bodyPr>
            <a:normAutofit/>
          </a:bodyPr>
          <a:lstStyle/>
          <a:p>
            <a:pPr algn="ctr"/>
            <a:r>
              <a:rPr lang="en-US" sz="2800" b="1" baseline="30000" dirty="0">
                <a:solidFill>
                  <a:srgbClr val="FFC000"/>
                </a:solidFill>
                <a:latin typeface="system-ui"/>
              </a:rPr>
              <a:t>14 </a:t>
            </a:r>
            <a:r>
              <a:rPr lang="en-US" sz="2800" b="1" dirty="0">
                <a:solidFill>
                  <a:srgbClr val="FFC000"/>
                </a:solidFill>
                <a:latin typeface="system-ui"/>
              </a:rPr>
              <a:t>And the armies in heaven, clothed in fine linen, white and clean, followed Him on white horses. </a:t>
            </a:r>
            <a:endParaRPr lang="en-US" sz="2800" b="1" dirty="0">
              <a:solidFill>
                <a:srgbClr val="FFC000"/>
              </a:solidFill>
            </a:endParaRPr>
          </a:p>
        </p:txBody>
      </p:sp>
      <p:sp>
        <p:nvSpPr>
          <p:cNvPr id="3" name="Content Placeholder 2">
            <a:extLst>
              <a:ext uri="{FF2B5EF4-FFF2-40B4-BE49-F238E27FC236}">
                <a16:creationId xmlns:a16="http://schemas.microsoft.com/office/drawing/2014/main" id="{5FB7B726-BDB9-4510-A55D-F7DF4E27168C}"/>
              </a:ext>
            </a:extLst>
          </p:cNvPr>
          <p:cNvSpPr>
            <a:spLocks noGrp="1"/>
          </p:cNvSpPr>
          <p:nvPr>
            <p:ph sz="half" idx="1"/>
          </p:nvPr>
        </p:nvSpPr>
        <p:spPr>
          <a:xfrm>
            <a:off x="305719" y="1244906"/>
            <a:ext cx="5959206" cy="5266063"/>
          </a:xfrm>
        </p:spPr>
        <p:txBody>
          <a:bodyPr>
            <a:normAutofit lnSpcReduction="10000"/>
          </a:bodyPr>
          <a:lstStyle/>
          <a:p>
            <a:pPr marL="0" indent="0" algn="ctr">
              <a:buNone/>
            </a:pPr>
            <a:r>
              <a:rPr lang="en-US" b="1" dirty="0">
                <a:solidFill>
                  <a:srgbClr val="FFFF00"/>
                </a:solidFill>
              </a:rPr>
              <a:t>The second suggestion as to who the army is composed of is:</a:t>
            </a:r>
          </a:p>
          <a:p>
            <a:pPr marL="0" indent="0" algn="ctr">
              <a:buNone/>
            </a:pPr>
            <a:endParaRPr lang="en-US" b="1" dirty="0">
              <a:solidFill>
                <a:srgbClr val="FFFF00"/>
              </a:solidFill>
            </a:endParaRPr>
          </a:p>
          <a:p>
            <a:pPr marL="0" indent="0" algn="ctr">
              <a:buNone/>
            </a:pPr>
            <a:r>
              <a:rPr lang="en-US" b="1" dirty="0">
                <a:solidFill>
                  <a:srgbClr val="FFFF00"/>
                </a:solidFill>
              </a:rPr>
              <a:t>They are victorious saints.  Those who have overcome would be arrayed in white garments (Rev 3:5).  The martyrs under the altar wore white robes (6:11) as did those standing before the throne, who had come out of the great tribulation (7:9,14)</a:t>
            </a:r>
          </a:p>
          <a:p>
            <a:pPr marL="0" indent="0" algn="ctr">
              <a:buNone/>
            </a:pPr>
            <a:endParaRPr lang="en-US" b="1" dirty="0">
              <a:solidFill>
                <a:srgbClr val="FFFF00"/>
              </a:solidFill>
            </a:endParaRPr>
          </a:p>
          <a:p>
            <a:pPr marL="0" indent="0" algn="ctr">
              <a:buNone/>
            </a:pPr>
            <a:r>
              <a:rPr lang="en-US" b="1" dirty="0">
                <a:solidFill>
                  <a:srgbClr val="FFFF00"/>
                </a:solidFill>
              </a:rPr>
              <a:t>I would like to think it is the second one, but am not sure to be honest.</a:t>
            </a:r>
          </a:p>
        </p:txBody>
      </p:sp>
      <p:pic>
        <p:nvPicPr>
          <p:cNvPr id="15362" name="Picture 2" descr="priestdude: Jesus Army">
            <a:extLst>
              <a:ext uri="{FF2B5EF4-FFF2-40B4-BE49-F238E27FC236}">
                <a16:creationId xmlns:a16="http://schemas.microsoft.com/office/drawing/2014/main" id="{E9F5B694-A402-48ED-BFDA-D57A3C114F3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5884" y="1244906"/>
            <a:ext cx="5426725" cy="526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6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7098-71DB-473F-9FD9-F716412A0172}"/>
              </a:ext>
            </a:extLst>
          </p:cNvPr>
          <p:cNvSpPr>
            <a:spLocks noGrp="1"/>
          </p:cNvSpPr>
          <p:nvPr>
            <p:ph type="title"/>
          </p:nvPr>
        </p:nvSpPr>
        <p:spPr>
          <a:xfrm>
            <a:off x="141383" y="100720"/>
            <a:ext cx="11909234" cy="1325563"/>
          </a:xfrm>
          <a:ln w="28575">
            <a:solidFill>
              <a:srgbClr val="FFC000"/>
            </a:solidFill>
          </a:ln>
        </p:spPr>
        <p:txBody>
          <a:bodyPr>
            <a:normAutofit/>
          </a:bodyPr>
          <a:lstStyle/>
          <a:p>
            <a:pPr algn="ctr"/>
            <a:r>
              <a:rPr lang="en-US" sz="2800" b="1" baseline="30000" dirty="0">
                <a:solidFill>
                  <a:srgbClr val="FFC000"/>
                </a:solidFill>
                <a:latin typeface="system-ui"/>
              </a:rPr>
              <a:t>15 </a:t>
            </a:r>
            <a:r>
              <a:rPr lang="en-US" sz="2800" b="1" dirty="0">
                <a:solidFill>
                  <a:srgbClr val="FFC000"/>
                </a:solidFill>
                <a:latin typeface="system-ui"/>
              </a:rPr>
              <a:t>Now out of His mouth goes a sharp sword, that with it He should strike the nations. And He Himself will rule them with a rod of iron. He Himself treads the winepress of the fierceness and wrath of Almighty God.</a:t>
            </a:r>
            <a:endParaRPr lang="en-US" sz="2800" b="1" dirty="0">
              <a:solidFill>
                <a:srgbClr val="FFC000"/>
              </a:solidFill>
            </a:endParaRPr>
          </a:p>
        </p:txBody>
      </p:sp>
      <p:sp>
        <p:nvSpPr>
          <p:cNvPr id="3" name="Content Placeholder 2">
            <a:extLst>
              <a:ext uri="{FF2B5EF4-FFF2-40B4-BE49-F238E27FC236}">
                <a16:creationId xmlns:a16="http://schemas.microsoft.com/office/drawing/2014/main" id="{572349E4-5E4A-4137-BD91-8D7834327C11}"/>
              </a:ext>
            </a:extLst>
          </p:cNvPr>
          <p:cNvSpPr>
            <a:spLocks noGrp="1"/>
          </p:cNvSpPr>
          <p:nvPr>
            <p:ph sz="half" idx="1"/>
          </p:nvPr>
        </p:nvSpPr>
        <p:spPr>
          <a:xfrm>
            <a:off x="141382" y="1575412"/>
            <a:ext cx="5954618" cy="5181868"/>
          </a:xfrm>
        </p:spPr>
        <p:txBody>
          <a:bodyPr/>
          <a:lstStyle/>
          <a:p>
            <a:pPr marL="0" indent="0" algn="ctr">
              <a:buNone/>
            </a:pPr>
            <a:r>
              <a:rPr lang="en-US" b="1" dirty="0">
                <a:solidFill>
                  <a:srgbClr val="FFFF00"/>
                </a:solidFill>
              </a:rPr>
              <a:t>A sharp sword – some suggest this represents the revealed word of God (Eph 6:17; Heb 4:12)</a:t>
            </a:r>
          </a:p>
          <a:p>
            <a:pPr marL="0" indent="0" algn="ctr">
              <a:buNone/>
            </a:pPr>
            <a:endParaRPr lang="en-US" b="1" dirty="0">
              <a:solidFill>
                <a:srgbClr val="FFFF00"/>
              </a:solidFill>
            </a:endParaRPr>
          </a:p>
          <a:p>
            <a:pPr marL="0" indent="0" algn="ctr">
              <a:buNone/>
            </a:pPr>
            <a:r>
              <a:rPr lang="en-US" b="1" dirty="0">
                <a:solidFill>
                  <a:srgbClr val="FFFF00"/>
                </a:solidFill>
              </a:rPr>
              <a:t>Other suggest it represents the powerful utterance of God.  With His powerful word the worlds were brought into existence (Gen 1) and with them He will bring judgment upon His enemies and the world (</a:t>
            </a:r>
            <a:r>
              <a:rPr lang="en-US" b="1" dirty="0" err="1">
                <a:solidFill>
                  <a:srgbClr val="FFFF00"/>
                </a:solidFill>
              </a:rPr>
              <a:t>Jer</a:t>
            </a:r>
            <a:r>
              <a:rPr lang="en-US" b="1" dirty="0">
                <a:solidFill>
                  <a:srgbClr val="FFFF00"/>
                </a:solidFill>
              </a:rPr>
              <a:t> 23:29; 2 Peter 3:5)</a:t>
            </a:r>
          </a:p>
        </p:txBody>
      </p:sp>
      <p:pic>
        <p:nvPicPr>
          <p:cNvPr id="16386" name="Picture 2" descr="Book of Revelation: Revelation 19:15">
            <a:extLst>
              <a:ext uri="{FF2B5EF4-FFF2-40B4-BE49-F238E27FC236}">
                <a16:creationId xmlns:a16="http://schemas.microsoft.com/office/drawing/2014/main" id="{BDAE1E7E-5C9E-45ED-A8D4-F9E68388502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3683" y="1722235"/>
            <a:ext cx="5726934" cy="2486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AD225F-62BC-431B-B20D-64A95DB5AFCE}"/>
              </a:ext>
            </a:extLst>
          </p:cNvPr>
          <p:cNvSpPr/>
          <p:nvPr/>
        </p:nvSpPr>
        <p:spPr>
          <a:xfrm>
            <a:off x="6323683" y="4373696"/>
            <a:ext cx="5726934" cy="238358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Summers doesn’t attempt to distinguish between the two ideas:</a:t>
            </a:r>
          </a:p>
          <a:p>
            <a:pPr algn="ctr"/>
            <a:endParaRPr lang="en-US" sz="2400" b="1" dirty="0">
              <a:solidFill>
                <a:schemeClr val="bg1"/>
              </a:solidFill>
            </a:endParaRPr>
          </a:p>
          <a:p>
            <a:pPr algn="ctr"/>
            <a:r>
              <a:rPr lang="en-US" sz="2400" b="1" dirty="0">
                <a:solidFill>
                  <a:schemeClr val="bg1"/>
                </a:solidFill>
              </a:rPr>
              <a:t> “The sword is best identified as a spiritual weapon of might.  With it Christ does battle and wins battles.”</a:t>
            </a:r>
          </a:p>
        </p:txBody>
      </p:sp>
    </p:spTree>
    <p:extLst>
      <p:ext uri="{BB962C8B-B14F-4D97-AF65-F5344CB8AC3E}">
        <p14:creationId xmlns:p14="http://schemas.microsoft.com/office/powerpoint/2010/main" val="37744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D467-30EE-405C-BE83-243563FACB61}"/>
              </a:ext>
            </a:extLst>
          </p:cNvPr>
          <p:cNvSpPr>
            <a:spLocks noGrp="1"/>
          </p:cNvSpPr>
          <p:nvPr>
            <p:ph type="title"/>
          </p:nvPr>
        </p:nvSpPr>
        <p:spPr>
          <a:xfrm>
            <a:off x="132203" y="202588"/>
            <a:ext cx="6808424" cy="956898"/>
          </a:xfrm>
          <a:ln w="28575">
            <a:solidFill>
              <a:srgbClr val="FFC000"/>
            </a:solidFill>
          </a:ln>
        </p:spPr>
        <p:txBody>
          <a:bodyPr>
            <a:noAutofit/>
          </a:bodyPr>
          <a:lstStyle/>
          <a:p>
            <a:r>
              <a:rPr lang="en-US" sz="2500" b="1" baseline="30000" dirty="0">
                <a:solidFill>
                  <a:srgbClr val="FFC000"/>
                </a:solidFill>
                <a:latin typeface="system-ui"/>
              </a:rPr>
              <a:t>16 </a:t>
            </a:r>
            <a:r>
              <a:rPr lang="en-US" sz="2500" b="1" dirty="0">
                <a:solidFill>
                  <a:srgbClr val="FFC000"/>
                </a:solidFill>
                <a:latin typeface="system-ui"/>
              </a:rPr>
              <a:t>And He has on </a:t>
            </a:r>
            <a:r>
              <a:rPr lang="en-US" sz="2500" b="1" i="1" dirty="0">
                <a:solidFill>
                  <a:srgbClr val="FFC000"/>
                </a:solidFill>
                <a:latin typeface="system-ui"/>
              </a:rPr>
              <a:t>His</a:t>
            </a:r>
            <a:r>
              <a:rPr lang="en-US" sz="2500" b="1" dirty="0">
                <a:solidFill>
                  <a:srgbClr val="FFC000"/>
                </a:solidFill>
                <a:latin typeface="system-ui"/>
              </a:rPr>
              <a:t> robe and on His thigh a name written: KING OF KINGS AND LORD OF LORDS.</a:t>
            </a:r>
            <a:endParaRPr lang="en-US" sz="2500" b="1" dirty="0">
              <a:solidFill>
                <a:srgbClr val="FFC000"/>
              </a:solidFill>
            </a:endParaRPr>
          </a:p>
        </p:txBody>
      </p:sp>
      <p:sp>
        <p:nvSpPr>
          <p:cNvPr id="4" name="Content Placeholder 3">
            <a:extLst>
              <a:ext uri="{FF2B5EF4-FFF2-40B4-BE49-F238E27FC236}">
                <a16:creationId xmlns:a16="http://schemas.microsoft.com/office/drawing/2014/main" id="{0CD6AF48-C156-4E50-BA14-C9173881AAA8}"/>
              </a:ext>
            </a:extLst>
          </p:cNvPr>
          <p:cNvSpPr>
            <a:spLocks noGrp="1"/>
          </p:cNvSpPr>
          <p:nvPr>
            <p:ph sz="half" idx="2"/>
          </p:nvPr>
        </p:nvSpPr>
        <p:spPr>
          <a:xfrm>
            <a:off x="8615190" y="3117773"/>
            <a:ext cx="3179284" cy="3059190"/>
          </a:xfrm>
        </p:spPr>
        <p:txBody>
          <a:bodyPr/>
          <a:lstStyle/>
          <a:p>
            <a:pPr marL="0" indent="0" algn="ctr">
              <a:buNone/>
            </a:pPr>
            <a:r>
              <a:rPr lang="en-US" b="1" dirty="0">
                <a:solidFill>
                  <a:srgbClr val="FFFF00"/>
                </a:solidFill>
              </a:rPr>
              <a:t>There is NO doubt now that we are dealing with Christ!</a:t>
            </a:r>
          </a:p>
        </p:txBody>
      </p:sp>
      <p:pic>
        <p:nvPicPr>
          <p:cNvPr id="18434" name="Picture 2" descr="Jesus is Called King of Kings and Lord of Lords | The Glory of His Grace">
            <a:extLst>
              <a:ext uri="{FF2B5EF4-FFF2-40B4-BE49-F238E27FC236}">
                <a16:creationId xmlns:a16="http://schemas.microsoft.com/office/drawing/2014/main" id="{350BCF2F-79BD-4844-9812-E19589217B0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5350" y="1311007"/>
            <a:ext cx="8298655" cy="545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B9ECA-0794-47F1-BDFE-FBFB0D383E96}"/>
              </a:ext>
            </a:extLst>
          </p:cNvPr>
          <p:cNvSpPr>
            <a:spLocks noGrp="1"/>
          </p:cNvSpPr>
          <p:nvPr>
            <p:ph type="title"/>
          </p:nvPr>
        </p:nvSpPr>
        <p:spPr>
          <a:xfrm>
            <a:off x="10080434" y="900629"/>
            <a:ext cx="1949983" cy="5056742"/>
          </a:xfrm>
          <a:ln w="28575">
            <a:solidFill>
              <a:srgbClr val="FFC000"/>
            </a:solidFill>
          </a:ln>
        </p:spPr>
        <p:txBody>
          <a:bodyPr>
            <a:normAutofit/>
          </a:bodyPr>
          <a:lstStyle/>
          <a:p>
            <a:pPr algn="ctr"/>
            <a:r>
              <a:rPr lang="en-US" sz="2400" b="1" dirty="0">
                <a:solidFill>
                  <a:srgbClr val="FFC000"/>
                </a:solidFill>
                <a:latin typeface="system-ui"/>
              </a:rPr>
              <a:t>19 After these things I heard a loud voice of a great multitude in heaven, saying, “Alleluia! </a:t>
            </a:r>
            <a:br>
              <a:rPr lang="en-US" sz="2400" b="1" dirty="0">
                <a:solidFill>
                  <a:srgbClr val="FFC000"/>
                </a:solidFill>
                <a:latin typeface="system-ui"/>
              </a:rPr>
            </a:br>
            <a:r>
              <a:rPr lang="en-US" sz="2400" b="1" dirty="0">
                <a:solidFill>
                  <a:srgbClr val="FFC000"/>
                </a:solidFill>
                <a:latin typeface="system-ui"/>
              </a:rPr>
              <a:t>Salvation and glory and honor and power </a:t>
            </a:r>
            <a:r>
              <a:rPr lang="en-US" sz="2400" b="1" i="1" dirty="0">
                <a:solidFill>
                  <a:srgbClr val="FFC000"/>
                </a:solidFill>
                <a:latin typeface="system-ui"/>
              </a:rPr>
              <a:t>belong</a:t>
            </a:r>
            <a:r>
              <a:rPr lang="en-US" sz="2400" b="1" dirty="0">
                <a:solidFill>
                  <a:srgbClr val="FFC000"/>
                </a:solidFill>
                <a:latin typeface="system-ui"/>
              </a:rPr>
              <a:t> to the Lord our God!</a:t>
            </a:r>
            <a:endParaRPr lang="en-US" sz="2400" b="1" dirty="0">
              <a:solidFill>
                <a:srgbClr val="FFC000"/>
              </a:solidFill>
            </a:endParaRPr>
          </a:p>
        </p:txBody>
      </p:sp>
      <p:sp>
        <p:nvSpPr>
          <p:cNvPr id="6" name="Content Placeholder 5">
            <a:extLst>
              <a:ext uri="{FF2B5EF4-FFF2-40B4-BE49-F238E27FC236}">
                <a16:creationId xmlns:a16="http://schemas.microsoft.com/office/drawing/2014/main" id="{2E070A3A-28A6-499F-BC89-69100477978B}"/>
              </a:ext>
            </a:extLst>
          </p:cNvPr>
          <p:cNvSpPr>
            <a:spLocks noGrp="1"/>
          </p:cNvSpPr>
          <p:nvPr>
            <p:ph sz="half" idx="2"/>
          </p:nvPr>
        </p:nvSpPr>
        <p:spPr>
          <a:xfrm>
            <a:off x="1696598" y="3657600"/>
            <a:ext cx="6841473" cy="3140620"/>
          </a:xfrm>
        </p:spPr>
        <p:txBody>
          <a:bodyPr>
            <a:normAutofit/>
          </a:bodyPr>
          <a:lstStyle/>
          <a:p>
            <a:pPr marL="0" indent="0" algn="ctr">
              <a:buNone/>
            </a:pPr>
            <a:r>
              <a:rPr lang="en-US" b="1" dirty="0">
                <a:solidFill>
                  <a:srgbClr val="FFFF00"/>
                </a:solidFill>
              </a:rPr>
              <a:t>Probably the great multitude from chapter 7</a:t>
            </a:r>
          </a:p>
          <a:p>
            <a:pPr marL="0" indent="0" algn="ctr">
              <a:buNone/>
            </a:pPr>
            <a:endParaRPr lang="en-US" b="1" dirty="0">
              <a:solidFill>
                <a:srgbClr val="FFFF00"/>
              </a:solidFill>
            </a:endParaRPr>
          </a:p>
          <a:p>
            <a:pPr marL="0" indent="0" algn="ctr">
              <a:buNone/>
            </a:pPr>
            <a:r>
              <a:rPr lang="en-US" b="1" dirty="0">
                <a:solidFill>
                  <a:srgbClr val="FFFF00"/>
                </a:solidFill>
              </a:rPr>
              <a:t>Note what is attributed to God:</a:t>
            </a:r>
          </a:p>
          <a:p>
            <a:pPr marL="0" indent="0" algn="ctr">
              <a:buNone/>
            </a:pPr>
            <a:r>
              <a:rPr lang="en-US" b="1" dirty="0">
                <a:solidFill>
                  <a:srgbClr val="FFFF00"/>
                </a:solidFill>
              </a:rPr>
              <a:t>Salvation</a:t>
            </a:r>
          </a:p>
          <a:p>
            <a:pPr marL="0" indent="0" algn="ctr">
              <a:buNone/>
            </a:pPr>
            <a:r>
              <a:rPr lang="en-US" b="1" dirty="0">
                <a:solidFill>
                  <a:srgbClr val="FFFF00"/>
                </a:solidFill>
              </a:rPr>
              <a:t>Glory</a:t>
            </a:r>
          </a:p>
          <a:p>
            <a:pPr marL="0" indent="0" algn="ctr">
              <a:buNone/>
            </a:pPr>
            <a:r>
              <a:rPr lang="en-US" b="1" dirty="0">
                <a:solidFill>
                  <a:srgbClr val="FFFF00"/>
                </a:solidFill>
              </a:rPr>
              <a:t>Honor </a:t>
            </a:r>
          </a:p>
        </p:txBody>
      </p:sp>
      <p:pic>
        <p:nvPicPr>
          <p:cNvPr id="2050" name="Picture 2" descr="21 melhor ideia de Jesus voltando | anjos, imagens de jesus, imagens  religiosas">
            <a:extLst>
              <a:ext uri="{FF2B5EF4-FFF2-40B4-BE49-F238E27FC236}">
                <a16:creationId xmlns:a16="http://schemas.microsoft.com/office/drawing/2014/main" id="{D1460663-4E85-4638-971D-9720854DD9F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11007" y="288380"/>
            <a:ext cx="7799942" cy="314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BA05-486B-4755-A25F-5C87BEC81EA4}"/>
              </a:ext>
            </a:extLst>
          </p:cNvPr>
          <p:cNvSpPr>
            <a:spLocks noGrp="1"/>
          </p:cNvSpPr>
          <p:nvPr>
            <p:ph type="title"/>
          </p:nvPr>
        </p:nvSpPr>
        <p:spPr>
          <a:xfrm>
            <a:off x="88135" y="88135"/>
            <a:ext cx="3051671" cy="6599104"/>
          </a:xfrm>
          <a:ln w="28575">
            <a:solidFill>
              <a:srgbClr val="FFC000"/>
            </a:solidFill>
          </a:ln>
        </p:spPr>
        <p:txBody>
          <a:bodyPr>
            <a:noAutofit/>
          </a:bodyPr>
          <a:lstStyle/>
          <a:p>
            <a:pPr algn="ctr"/>
            <a:r>
              <a:rPr lang="en-US" sz="2400" b="1" baseline="30000" dirty="0">
                <a:solidFill>
                  <a:srgbClr val="FFC000"/>
                </a:solidFill>
                <a:latin typeface="system-ui"/>
              </a:rPr>
              <a:t>17 </a:t>
            </a:r>
            <a:r>
              <a:rPr lang="en-US" sz="2400" b="1" dirty="0">
                <a:solidFill>
                  <a:srgbClr val="FFC000"/>
                </a:solidFill>
                <a:latin typeface="system-ui"/>
              </a:rPr>
              <a:t>Then I saw an angel standing in the sun; and he cried with a loud voice, saying to all the birds that fly in the midst of heaven, “Come and gather together for the supper of the great God, </a:t>
            </a:r>
            <a:r>
              <a:rPr lang="en-US" sz="2400" b="1" baseline="30000" dirty="0">
                <a:solidFill>
                  <a:srgbClr val="FFC000"/>
                </a:solidFill>
                <a:latin typeface="system-ui"/>
              </a:rPr>
              <a:t>18 </a:t>
            </a:r>
            <a:r>
              <a:rPr lang="en-US" sz="2400" b="1" dirty="0">
                <a:solidFill>
                  <a:srgbClr val="FFC000"/>
                </a:solidFill>
                <a:latin typeface="system-ui"/>
              </a:rPr>
              <a:t>that you may eat the flesh of kings, the flesh of captains, the flesh of mighty men, the flesh of horses and of those who sit on them, and the flesh of all </a:t>
            </a:r>
            <a:r>
              <a:rPr lang="en-US" sz="2400" b="1" i="1" dirty="0">
                <a:solidFill>
                  <a:srgbClr val="FFC000"/>
                </a:solidFill>
                <a:latin typeface="system-ui"/>
              </a:rPr>
              <a:t>people,</a:t>
            </a:r>
            <a:r>
              <a:rPr lang="en-US" sz="2400" b="1" dirty="0">
                <a:solidFill>
                  <a:srgbClr val="FFC000"/>
                </a:solidFill>
                <a:latin typeface="system-ui"/>
              </a:rPr>
              <a:t> free and slave, both small and great.”</a:t>
            </a:r>
            <a:endParaRPr lang="en-US" sz="2400" b="1" dirty="0">
              <a:solidFill>
                <a:srgbClr val="FFC000"/>
              </a:solidFill>
            </a:endParaRPr>
          </a:p>
        </p:txBody>
      </p:sp>
      <p:sp>
        <p:nvSpPr>
          <p:cNvPr id="3" name="Content Placeholder 2">
            <a:extLst>
              <a:ext uri="{FF2B5EF4-FFF2-40B4-BE49-F238E27FC236}">
                <a16:creationId xmlns:a16="http://schemas.microsoft.com/office/drawing/2014/main" id="{9D6F89CD-8528-4D25-BFE9-B5FE4B7BB677}"/>
              </a:ext>
            </a:extLst>
          </p:cNvPr>
          <p:cNvSpPr>
            <a:spLocks noGrp="1"/>
          </p:cNvSpPr>
          <p:nvPr>
            <p:ph sz="half" idx="1"/>
          </p:nvPr>
        </p:nvSpPr>
        <p:spPr>
          <a:xfrm>
            <a:off x="3437263" y="1355074"/>
            <a:ext cx="3051671" cy="5144877"/>
          </a:xfrm>
        </p:spPr>
        <p:txBody>
          <a:bodyPr/>
          <a:lstStyle/>
          <a:p>
            <a:pPr marL="0" indent="0" algn="ctr">
              <a:buNone/>
            </a:pPr>
            <a:r>
              <a:rPr lang="en-US" b="1" dirty="0">
                <a:solidFill>
                  <a:srgbClr val="FFFF00"/>
                </a:solidFill>
              </a:rPr>
              <a:t>The victory of the Lamb is now complete.</a:t>
            </a:r>
          </a:p>
          <a:p>
            <a:pPr marL="0" indent="0" algn="ctr">
              <a:buNone/>
            </a:pPr>
            <a:endParaRPr lang="en-US" b="1" dirty="0">
              <a:solidFill>
                <a:srgbClr val="FFFF00"/>
              </a:solidFill>
            </a:endParaRPr>
          </a:p>
          <a:p>
            <a:pPr marL="0" indent="0" algn="ctr">
              <a:buNone/>
            </a:pPr>
            <a:r>
              <a:rPr lang="en-US" b="1" dirty="0">
                <a:solidFill>
                  <a:srgbClr val="FFFF00"/>
                </a:solidFill>
              </a:rPr>
              <a:t>Calling on birds to come and feed upon the flesh of His enemies has been said from old times – Jeremiah 7:33</a:t>
            </a:r>
          </a:p>
        </p:txBody>
      </p:sp>
      <p:pic>
        <p:nvPicPr>
          <p:cNvPr id="19458" name="Picture 2" descr="The Supper of the Great God! | Smoodock's Blog">
            <a:extLst>
              <a:ext uri="{FF2B5EF4-FFF2-40B4-BE49-F238E27FC236}">
                <a16:creationId xmlns:a16="http://schemas.microsoft.com/office/drawing/2014/main" id="{A96EE7FC-5642-45AE-A59E-8635EA038DF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54189" y="173094"/>
            <a:ext cx="533019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C54540A-C481-4F6A-9059-BECF9523F3D4}"/>
              </a:ext>
            </a:extLst>
          </p:cNvPr>
          <p:cNvSpPr/>
          <p:nvPr/>
        </p:nvSpPr>
        <p:spPr>
          <a:xfrm>
            <a:off x="6654189" y="4660136"/>
            <a:ext cx="5330190" cy="202477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corpses of this people will be food for the birds of the heaven and for the beasts of the earth. And no one will frighten </a:t>
            </a:r>
            <a:r>
              <a:rPr lang="en-US" sz="2400" b="1" i="1" dirty="0"/>
              <a:t>them away.”</a:t>
            </a:r>
            <a:endParaRPr lang="en-US" sz="2400" b="1" dirty="0"/>
          </a:p>
        </p:txBody>
      </p:sp>
      <p:sp>
        <p:nvSpPr>
          <p:cNvPr id="6" name="Rectangle 5">
            <a:extLst>
              <a:ext uri="{FF2B5EF4-FFF2-40B4-BE49-F238E27FC236}">
                <a16:creationId xmlns:a16="http://schemas.microsoft.com/office/drawing/2014/main" id="{7E0A6E5F-5A0D-4ECE-9159-3F5A818F948D}"/>
              </a:ext>
            </a:extLst>
          </p:cNvPr>
          <p:cNvSpPr/>
          <p:nvPr/>
        </p:nvSpPr>
        <p:spPr>
          <a:xfrm>
            <a:off x="6654189" y="4043191"/>
            <a:ext cx="5330190" cy="481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8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A9E0-7BC2-46AF-9EB6-0150A37617FD}"/>
              </a:ext>
            </a:extLst>
          </p:cNvPr>
          <p:cNvSpPr>
            <a:spLocks noGrp="1"/>
          </p:cNvSpPr>
          <p:nvPr>
            <p:ph type="title"/>
          </p:nvPr>
        </p:nvSpPr>
        <p:spPr>
          <a:xfrm>
            <a:off x="9551623" y="111737"/>
            <a:ext cx="2456761" cy="4129757"/>
          </a:xfrm>
          <a:ln w="28575">
            <a:solidFill>
              <a:srgbClr val="FFC000"/>
            </a:solidFill>
          </a:ln>
        </p:spPr>
        <p:txBody>
          <a:bodyPr>
            <a:normAutofit/>
          </a:bodyPr>
          <a:lstStyle/>
          <a:p>
            <a:pPr algn="ctr"/>
            <a:r>
              <a:rPr lang="en-US" sz="2500" b="1" baseline="30000" dirty="0">
                <a:solidFill>
                  <a:srgbClr val="FFC000"/>
                </a:solidFill>
                <a:latin typeface="system-ui"/>
              </a:rPr>
              <a:t>19 </a:t>
            </a:r>
            <a:r>
              <a:rPr lang="en-US" sz="2500" b="1" dirty="0">
                <a:solidFill>
                  <a:srgbClr val="FFC000"/>
                </a:solidFill>
                <a:latin typeface="system-ui"/>
              </a:rPr>
              <a:t>And I saw the beast, the kings of the earth, and their armies, gathered together to make war against Him who sat on the horse and against His army.</a:t>
            </a:r>
            <a:endParaRPr lang="en-US" sz="2500" b="1" dirty="0">
              <a:solidFill>
                <a:srgbClr val="FFC000"/>
              </a:solidFill>
            </a:endParaRPr>
          </a:p>
        </p:txBody>
      </p:sp>
      <p:sp>
        <p:nvSpPr>
          <p:cNvPr id="4" name="Content Placeholder 3">
            <a:extLst>
              <a:ext uri="{FF2B5EF4-FFF2-40B4-BE49-F238E27FC236}">
                <a16:creationId xmlns:a16="http://schemas.microsoft.com/office/drawing/2014/main" id="{C3C1F1C7-BDC0-4FA6-A400-C96DE76D5CF7}"/>
              </a:ext>
            </a:extLst>
          </p:cNvPr>
          <p:cNvSpPr>
            <a:spLocks noGrp="1"/>
          </p:cNvSpPr>
          <p:nvPr>
            <p:ph sz="half" idx="2"/>
          </p:nvPr>
        </p:nvSpPr>
        <p:spPr>
          <a:xfrm>
            <a:off x="5422593" y="1029581"/>
            <a:ext cx="3988106" cy="2953512"/>
          </a:xfrm>
        </p:spPr>
        <p:txBody>
          <a:bodyPr/>
          <a:lstStyle/>
          <a:p>
            <a:pPr marL="0" indent="0" algn="ctr">
              <a:buNone/>
            </a:pPr>
            <a:r>
              <a:rPr lang="en-US" b="1" dirty="0">
                <a:solidFill>
                  <a:srgbClr val="FFFF00"/>
                </a:solidFill>
              </a:rPr>
              <a:t>In none of the references is the battle actually described</a:t>
            </a:r>
          </a:p>
          <a:p>
            <a:pPr marL="0" indent="0" algn="ctr">
              <a:buNone/>
            </a:pPr>
            <a:endParaRPr lang="en-US" b="1" dirty="0">
              <a:solidFill>
                <a:srgbClr val="FFFF00"/>
              </a:solidFill>
            </a:endParaRPr>
          </a:p>
          <a:p>
            <a:pPr marL="0" indent="0" algn="ctr">
              <a:buNone/>
            </a:pPr>
            <a:r>
              <a:rPr lang="en-US" b="1" dirty="0">
                <a:solidFill>
                  <a:srgbClr val="FFFF00"/>
                </a:solidFill>
              </a:rPr>
              <a:t>Only the end results are announced:</a:t>
            </a:r>
          </a:p>
        </p:txBody>
      </p:sp>
      <p:pic>
        <p:nvPicPr>
          <p:cNvPr id="20482" name="Picture 2" descr="Revelation 19: A Preterist Commentary | Revelation Revolution">
            <a:extLst>
              <a:ext uri="{FF2B5EF4-FFF2-40B4-BE49-F238E27FC236}">
                <a16:creationId xmlns:a16="http://schemas.microsoft.com/office/drawing/2014/main" id="{DE5037C1-6CF2-40B9-B8DC-8785D04EA3B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0070" y="111737"/>
            <a:ext cx="5181600" cy="41297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64F8E6-EEB3-4D15-A91F-BCF168F60D60}"/>
              </a:ext>
            </a:extLst>
          </p:cNvPr>
          <p:cNvSpPr txBox="1"/>
          <p:nvPr/>
        </p:nvSpPr>
        <p:spPr>
          <a:xfrm>
            <a:off x="185451" y="4351663"/>
            <a:ext cx="11821097" cy="2246769"/>
          </a:xfrm>
          <a:prstGeom prst="rect">
            <a:avLst/>
          </a:prstGeom>
          <a:noFill/>
        </p:spPr>
        <p:txBody>
          <a:bodyPr wrap="square" rtlCol="0">
            <a:spAutoFit/>
          </a:bodyPr>
          <a:lstStyle/>
          <a:p>
            <a:r>
              <a:rPr lang="en-US" sz="2800" b="1" dirty="0">
                <a:solidFill>
                  <a:srgbClr val="FFFF00"/>
                </a:solidFill>
              </a:rPr>
              <a:t>Pagan Rome and the Religious </a:t>
            </a:r>
            <a:r>
              <a:rPr lang="en-US" sz="2800" b="1" dirty="0" err="1">
                <a:solidFill>
                  <a:srgbClr val="FFFF00"/>
                </a:solidFill>
              </a:rPr>
              <a:t>Concilian</a:t>
            </a:r>
            <a:r>
              <a:rPr lang="en-US" sz="2800" b="1" dirty="0">
                <a:solidFill>
                  <a:srgbClr val="FFFF00"/>
                </a:solidFill>
              </a:rPr>
              <a:t> were not literally burned alive. This is all symbolism.  It represents the fact that the persecutions waged by the emperor and the religious cult would be completely and decisively defeated.  Christ and His people are pictured as victorious and this is the main image we need to take from this.</a:t>
            </a:r>
          </a:p>
        </p:txBody>
      </p:sp>
    </p:spTree>
    <p:extLst>
      <p:ext uri="{BB962C8B-B14F-4D97-AF65-F5344CB8AC3E}">
        <p14:creationId xmlns:p14="http://schemas.microsoft.com/office/powerpoint/2010/main" val="80519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C193-8B3F-49EE-9582-2CA5A0959BB1}"/>
              </a:ext>
            </a:extLst>
          </p:cNvPr>
          <p:cNvSpPr>
            <a:spLocks noGrp="1"/>
          </p:cNvSpPr>
          <p:nvPr>
            <p:ph type="title"/>
          </p:nvPr>
        </p:nvSpPr>
        <p:spPr>
          <a:xfrm>
            <a:off x="130366" y="133771"/>
            <a:ext cx="11931268" cy="1805198"/>
          </a:xfrm>
          <a:ln w="28575">
            <a:solidFill>
              <a:srgbClr val="FFC000"/>
            </a:solidFill>
          </a:ln>
        </p:spPr>
        <p:txBody>
          <a:bodyPr>
            <a:normAutofit/>
          </a:bodyPr>
          <a:lstStyle/>
          <a:p>
            <a:pPr algn="ctr"/>
            <a:r>
              <a:rPr lang="en-US" sz="2400" b="1" baseline="30000" dirty="0">
                <a:solidFill>
                  <a:srgbClr val="FFC000"/>
                </a:solidFill>
                <a:latin typeface="system-ui"/>
              </a:rPr>
              <a:t>20 </a:t>
            </a:r>
            <a:r>
              <a:rPr lang="en-US" sz="2400" b="1" dirty="0">
                <a:solidFill>
                  <a:srgbClr val="FFC000"/>
                </a:solidFill>
                <a:latin typeface="system-ui"/>
              </a:rPr>
              <a:t>Then the beast was captured, and with him the false prophet who worked signs in his presence, by which he deceived those who received the mark of the beast and those who worshiped his image. These two were cast alive into the lake of fire burning with brimstone. </a:t>
            </a:r>
            <a:r>
              <a:rPr lang="en-US" sz="2400" b="1" baseline="30000" dirty="0">
                <a:solidFill>
                  <a:srgbClr val="FFC000"/>
                </a:solidFill>
                <a:latin typeface="system-ui"/>
              </a:rPr>
              <a:t>21 </a:t>
            </a:r>
            <a:r>
              <a:rPr lang="en-US" sz="2400" b="1" dirty="0">
                <a:solidFill>
                  <a:srgbClr val="FFC000"/>
                </a:solidFill>
                <a:latin typeface="system-ui"/>
              </a:rPr>
              <a:t>And the rest were killed with the sword which proceeded from the mouth of Him who sat on the horse. And all the birds were filled with their flesh.</a:t>
            </a:r>
            <a:endParaRPr lang="en-US" sz="2400" b="1" dirty="0">
              <a:solidFill>
                <a:srgbClr val="FFC000"/>
              </a:solidFill>
            </a:endParaRPr>
          </a:p>
        </p:txBody>
      </p:sp>
      <p:sp>
        <p:nvSpPr>
          <p:cNvPr id="3" name="Content Placeholder 2">
            <a:extLst>
              <a:ext uri="{FF2B5EF4-FFF2-40B4-BE49-F238E27FC236}">
                <a16:creationId xmlns:a16="http://schemas.microsoft.com/office/drawing/2014/main" id="{DC197AAA-10D2-4F2E-8E0E-E1FC5E232639}"/>
              </a:ext>
            </a:extLst>
          </p:cNvPr>
          <p:cNvSpPr>
            <a:spLocks noGrp="1"/>
          </p:cNvSpPr>
          <p:nvPr>
            <p:ph sz="half" idx="1"/>
          </p:nvPr>
        </p:nvSpPr>
        <p:spPr>
          <a:xfrm>
            <a:off x="130365" y="2434728"/>
            <a:ext cx="5587389" cy="4289501"/>
          </a:xfrm>
        </p:spPr>
        <p:txBody>
          <a:bodyPr/>
          <a:lstStyle/>
          <a:p>
            <a:pPr marL="0" indent="0" algn="ctr">
              <a:buNone/>
            </a:pPr>
            <a:r>
              <a:rPr lang="en-US" b="1" dirty="0">
                <a:solidFill>
                  <a:srgbClr val="FFFF00"/>
                </a:solidFill>
              </a:rPr>
              <a:t>Casting the beast and false prophets into the lake of fire represents a total and complete victory over these entities who were waging war against Christ and His people.</a:t>
            </a:r>
          </a:p>
          <a:p>
            <a:pPr marL="0" indent="0" algn="ctr">
              <a:buNone/>
            </a:pPr>
            <a:endParaRPr lang="en-US" b="1" dirty="0">
              <a:solidFill>
                <a:srgbClr val="FFFF00"/>
              </a:solidFill>
            </a:endParaRPr>
          </a:p>
          <a:p>
            <a:pPr marL="0" indent="0" algn="ctr">
              <a:buNone/>
            </a:pPr>
            <a:r>
              <a:rPr lang="en-US" b="1" dirty="0">
                <a:solidFill>
                  <a:srgbClr val="FFFF00"/>
                </a:solidFill>
              </a:rPr>
              <a:t>These two WILL NEVER rise again to persecute Christians as they are in the lake of fire now.</a:t>
            </a:r>
          </a:p>
        </p:txBody>
      </p:sp>
      <p:pic>
        <p:nvPicPr>
          <p:cNvPr id="21506" name="Picture 2" descr="30. Beast and False Prophet Cast into the Lake of Fire">
            <a:extLst>
              <a:ext uri="{FF2B5EF4-FFF2-40B4-BE49-F238E27FC236}">
                <a16:creationId xmlns:a16="http://schemas.microsoft.com/office/drawing/2014/main" id="{A48834F0-40D3-4DA6-95C6-07EF4978694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27923" y="2016088"/>
            <a:ext cx="6233711" cy="470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6E52-D2D8-4815-941E-1CA5447624C8}"/>
              </a:ext>
            </a:extLst>
          </p:cNvPr>
          <p:cNvSpPr>
            <a:spLocks noGrp="1"/>
          </p:cNvSpPr>
          <p:nvPr>
            <p:ph type="title"/>
          </p:nvPr>
        </p:nvSpPr>
        <p:spPr>
          <a:xfrm>
            <a:off x="307554" y="155805"/>
            <a:ext cx="11424492" cy="1325563"/>
          </a:xfrm>
          <a:ln w="28575">
            <a:solidFill>
              <a:srgbClr val="FFC000"/>
            </a:solidFill>
          </a:ln>
        </p:spPr>
        <p:txBody>
          <a:bodyPr>
            <a:normAutofit fontScale="90000"/>
          </a:bodyPr>
          <a:lstStyle/>
          <a:p>
            <a:pPr algn="ctr"/>
            <a:r>
              <a:rPr lang="en-US" dirty="0">
                <a:solidFill>
                  <a:srgbClr val="000000"/>
                </a:solidFill>
                <a:latin typeface="system-ui"/>
              </a:rPr>
              <a:t> </a:t>
            </a:r>
            <a:r>
              <a:rPr lang="en-US" sz="3100" b="1" baseline="30000" dirty="0">
                <a:solidFill>
                  <a:srgbClr val="FFC000"/>
                </a:solidFill>
                <a:latin typeface="system-ui"/>
              </a:rPr>
              <a:t>2 </a:t>
            </a:r>
            <a:r>
              <a:rPr lang="en-US" sz="3100" b="1" dirty="0">
                <a:solidFill>
                  <a:srgbClr val="FFC000"/>
                </a:solidFill>
                <a:latin typeface="system-ui"/>
              </a:rPr>
              <a:t>For true and righteous </a:t>
            </a:r>
            <a:r>
              <a:rPr lang="en-US" sz="3100" b="1" i="1" dirty="0">
                <a:solidFill>
                  <a:srgbClr val="FFC000"/>
                </a:solidFill>
                <a:latin typeface="system-ui"/>
              </a:rPr>
              <a:t>are</a:t>
            </a:r>
            <a:r>
              <a:rPr lang="en-US" sz="3100" b="1" dirty="0">
                <a:solidFill>
                  <a:srgbClr val="FFC000"/>
                </a:solidFill>
                <a:latin typeface="system-ui"/>
              </a:rPr>
              <a:t> His judgments, because He has judged the great harlot who corrupted the earth with her fornication; and He has avenged on her the blood of His servants </a:t>
            </a:r>
            <a:r>
              <a:rPr lang="en-US" sz="3100" b="1" i="1" dirty="0">
                <a:solidFill>
                  <a:srgbClr val="FFC000"/>
                </a:solidFill>
                <a:latin typeface="system-ui"/>
              </a:rPr>
              <a:t>shed</a:t>
            </a:r>
            <a:r>
              <a:rPr lang="en-US" sz="3100" b="1" dirty="0">
                <a:solidFill>
                  <a:srgbClr val="FFC000"/>
                </a:solidFill>
                <a:latin typeface="system-ui"/>
              </a:rPr>
              <a:t> by her.”</a:t>
            </a:r>
            <a:endParaRPr lang="en-US" sz="3100" b="1" dirty="0">
              <a:solidFill>
                <a:srgbClr val="FFC000"/>
              </a:solidFill>
            </a:endParaRPr>
          </a:p>
        </p:txBody>
      </p:sp>
      <p:sp>
        <p:nvSpPr>
          <p:cNvPr id="4" name="Content Placeholder 3">
            <a:extLst>
              <a:ext uri="{FF2B5EF4-FFF2-40B4-BE49-F238E27FC236}">
                <a16:creationId xmlns:a16="http://schemas.microsoft.com/office/drawing/2014/main" id="{6D7DFF4F-F92F-4F38-AC0C-B72514C62EA5}"/>
              </a:ext>
            </a:extLst>
          </p:cNvPr>
          <p:cNvSpPr>
            <a:spLocks noGrp="1"/>
          </p:cNvSpPr>
          <p:nvPr>
            <p:ph sz="half" idx="2"/>
          </p:nvPr>
        </p:nvSpPr>
        <p:spPr>
          <a:xfrm>
            <a:off x="5629617" y="1630496"/>
            <a:ext cx="6254829" cy="5071699"/>
          </a:xfrm>
        </p:spPr>
        <p:txBody>
          <a:bodyPr>
            <a:normAutofit fontScale="92500" lnSpcReduction="10000"/>
          </a:bodyPr>
          <a:lstStyle/>
          <a:p>
            <a:pPr marL="0" indent="0" algn="ctr">
              <a:buNone/>
            </a:pPr>
            <a:r>
              <a:rPr lang="en-US" b="1" dirty="0">
                <a:solidFill>
                  <a:srgbClr val="FFFF00"/>
                </a:solidFill>
              </a:rPr>
              <a:t>Note that HE and HIS is emphasized in this verse</a:t>
            </a:r>
          </a:p>
          <a:p>
            <a:pPr marL="0" indent="0" algn="ctr">
              <a:buNone/>
            </a:pPr>
            <a:endParaRPr lang="en-US" b="1" dirty="0">
              <a:solidFill>
                <a:srgbClr val="FFFF00"/>
              </a:solidFill>
            </a:endParaRPr>
          </a:p>
          <a:p>
            <a:pPr marL="0" indent="0" algn="ctr">
              <a:buNone/>
            </a:pPr>
            <a:r>
              <a:rPr lang="en-US" b="1" dirty="0">
                <a:solidFill>
                  <a:srgbClr val="FFFF00"/>
                </a:solidFill>
              </a:rPr>
              <a:t>We are not to take vengeance into our own hands – Rom 12:18</a:t>
            </a:r>
          </a:p>
          <a:p>
            <a:pPr marL="0" indent="0" algn="ctr">
              <a:buNone/>
            </a:pPr>
            <a:endParaRPr lang="en-US" b="1" dirty="0">
              <a:solidFill>
                <a:srgbClr val="FFFF00"/>
              </a:solidFill>
            </a:endParaRPr>
          </a:p>
          <a:p>
            <a:pPr marL="0" indent="0" algn="ctr">
              <a:buNone/>
            </a:pPr>
            <a:r>
              <a:rPr lang="en-US" b="1" dirty="0">
                <a:solidFill>
                  <a:srgbClr val="FFFF00"/>
                </a:solidFill>
              </a:rPr>
              <a:t>Here is a great example to show that God does get vengeance against those who will not submit to Him</a:t>
            </a:r>
          </a:p>
          <a:p>
            <a:pPr marL="0" indent="0" algn="ctr">
              <a:buNone/>
            </a:pPr>
            <a:endParaRPr lang="en-US" b="1" dirty="0">
              <a:solidFill>
                <a:srgbClr val="FFFF00"/>
              </a:solidFill>
            </a:endParaRPr>
          </a:p>
          <a:p>
            <a:pPr marL="0" indent="0" algn="ctr">
              <a:buNone/>
            </a:pPr>
            <a:r>
              <a:rPr lang="en-US" b="1" dirty="0">
                <a:solidFill>
                  <a:srgbClr val="FFFF00"/>
                </a:solidFill>
              </a:rPr>
              <a:t>Heaven’s view of Rome.  Very different from the world’s view of Rome we saw earlier in the book!</a:t>
            </a:r>
          </a:p>
        </p:txBody>
      </p:sp>
      <p:pic>
        <p:nvPicPr>
          <p:cNvPr id="3074" name="Picture 2" descr="190 Best Book of Revelation 16-22 ideas | book of revelation, revelation,  revelation 16">
            <a:extLst>
              <a:ext uri="{FF2B5EF4-FFF2-40B4-BE49-F238E27FC236}">
                <a16:creationId xmlns:a16="http://schemas.microsoft.com/office/drawing/2014/main" id="{A4D7D9B7-F90B-4C98-8654-E35B11BDA72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5253" y="1630496"/>
            <a:ext cx="5464365" cy="507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8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4546-B639-47A4-AAA8-E58E09B7B710}"/>
              </a:ext>
            </a:extLst>
          </p:cNvPr>
          <p:cNvSpPr>
            <a:spLocks noGrp="1"/>
          </p:cNvSpPr>
          <p:nvPr>
            <p:ph type="title"/>
          </p:nvPr>
        </p:nvSpPr>
        <p:spPr>
          <a:xfrm>
            <a:off x="762000" y="6147412"/>
            <a:ext cx="10515600" cy="611035"/>
          </a:xfrm>
          <a:ln w="28575">
            <a:solidFill>
              <a:srgbClr val="FFC000"/>
            </a:solidFill>
          </a:ln>
        </p:spPr>
        <p:txBody>
          <a:bodyPr>
            <a:normAutofit/>
          </a:bodyPr>
          <a:lstStyle/>
          <a:p>
            <a:pPr algn="ctr"/>
            <a:r>
              <a:rPr lang="en-US" sz="2800" b="1" baseline="30000" dirty="0">
                <a:solidFill>
                  <a:srgbClr val="FFC000"/>
                </a:solidFill>
                <a:latin typeface="system-ui"/>
              </a:rPr>
              <a:t>3 </a:t>
            </a:r>
            <a:r>
              <a:rPr lang="en-US" sz="2800" b="1" dirty="0">
                <a:solidFill>
                  <a:srgbClr val="FFC000"/>
                </a:solidFill>
                <a:latin typeface="system-ui"/>
              </a:rPr>
              <a:t>Again they said, “Alleluia! Her smoke rises up forever and ever!”</a:t>
            </a:r>
            <a:endParaRPr lang="en-US" sz="2800" b="1" dirty="0">
              <a:solidFill>
                <a:srgbClr val="FFC000"/>
              </a:solidFill>
            </a:endParaRPr>
          </a:p>
        </p:txBody>
      </p:sp>
      <p:sp>
        <p:nvSpPr>
          <p:cNvPr id="3" name="Content Placeholder 2">
            <a:extLst>
              <a:ext uri="{FF2B5EF4-FFF2-40B4-BE49-F238E27FC236}">
                <a16:creationId xmlns:a16="http://schemas.microsoft.com/office/drawing/2014/main" id="{072E818D-3991-4709-AA9C-AB4ED8BC11C0}"/>
              </a:ext>
            </a:extLst>
          </p:cNvPr>
          <p:cNvSpPr>
            <a:spLocks noGrp="1"/>
          </p:cNvSpPr>
          <p:nvPr>
            <p:ph sz="half" idx="1"/>
          </p:nvPr>
        </p:nvSpPr>
        <p:spPr>
          <a:xfrm>
            <a:off x="177188" y="99553"/>
            <a:ext cx="6873607" cy="5882606"/>
          </a:xfrm>
        </p:spPr>
        <p:txBody>
          <a:bodyPr/>
          <a:lstStyle/>
          <a:p>
            <a:pPr marL="0" indent="0" algn="ctr">
              <a:buNone/>
            </a:pPr>
            <a:r>
              <a:rPr lang="en-US" b="1" dirty="0">
                <a:solidFill>
                  <a:srgbClr val="FFFF00"/>
                </a:solidFill>
              </a:rPr>
              <a:t>This is NOT literal but an example for all nations for all times</a:t>
            </a:r>
          </a:p>
          <a:p>
            <a:pPr marL="0" indent="0" algn="ctr">
              <a:buNone/>
            </a:pPr>
            <a:endParaRPr lang="en-US" b="1" dirty="0">
              <a:solidFill>
                <a:srgbClr val="FFFF00"/>
              </a:solidFill>
            </a:endParaRPr>
          </a:p>
          <a:p>
            <a:pPr marL="0" indent="0" algn="ctr">
              <a:buNone/>
            </a:pPr>
            <a:r>
              <a:rPr lang="en-US" b="1" dirty="0">
                <a:solidFill>
                  <a:srgbClr val="FFFF00"/>
                </a:solidFill>
              </a:rPr>
              <a:t>In the OT the relation of God to His people often is referred to by the husband and wife relationship (Jeremiah 2:32)</a:t>
            </a:r>
          </a:p>
          <a:p>
            <a:pPr marL="0" indent="0" algn="ctr">
              <a:buNone/>
            </a:pPr>
            <a:endParaRPr lang="en-US" b="1" dirty="0">
              <a:solidFill>
                <a:srgbClr val="FFFF00"/>
              </a:solidFill>
            </a:endParaRPr>
          </a:p>
          <a:p>
            <a:pPr marL="0" indent="0" algn="ctr">
              <a:buNone/>
            </a:pPr>
            <a:r>
              <a:rPr lang="en-US" b="1" dirty="0">
                <a:solidFill>
                  <a:srgbClr val="FFFF00"/>
                </a:solidFill>
              </a:rPr>
              <a:t>Rome is a warning for ALL the nations!!</a:t>
            </a:r>
          </a:p>
          <a:p>
            <a:pPr marL="0" indent="0" algn="ctr">
              <a:buNone/>
            </a:pPr>
            <a:endParaRPr lang="en-US" b="1" dirty="0">
              <a:solidFill>
                <a:srgbClr val="FFFF00"/>
              </a:solidFill>
            </a:endParaRPr>
          </a:p>
          <a:p>
            <a:pPr marL="0" indent="0" algn="ctr">
              <a:buNone/>
            </a:pPr>
            <a:r>
              <a:rPr lang="en-US" b="1" dirty="0">
                <a:solidFill>
                  <a:srgbClr val="FFFF00"/>
                </a:solidFill>
              </a:rPr>
              <a:t>It is God who brings glory and salvation, not any nation, not Rome</a:t>
            </a:r>
          </a:p>
        </p:txBody>
      </p:sp>
      <p:pic>
        <p:nvPicPr>
          <p:cNvPr id="4098" name="Picture 2" descr="Fire Burning With Smoke Plume - Long Shot, Stock Video - Envato Elements">
            <a:extLst>
              <a:ext uri="{FF2B5EF4-FFF2-40B4-BE49-F238E27FC236}">
                <a16:creationId xmlns:a16="http://schemas.microsoft.com/office/drawing/2014/main" id="{D71EF2DC-E5C1-4A5A-8E1E-285D777324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3212" y="99553"/>
            <a:ext cx="5181600" cy="2720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7E320262-688C-490C-B540-77F93F3F5177}"/>
              </a:ext>
            </a:extLst>
          </p:cNvPr>
          <p:cNvSpPr/>
          <p:nvPr/>
        </p:nvSpPr>
        <p:spPr>
          <a:xfrm>
            <a:off x="7810959" y="3602516"/>
            <a:ext cx="3977089" cy="2379643"/>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Can a virgin forget her ornaments,</a:t>
            </a:r>
            <a:br>
              <a:rPr lang="en-US" sz="2400" b="1" dirty="0"/>
            </a:br>
            <a:r>
              <a:rPr lang="en-US" sz="2400" b="1" i="1" dirty="0"/>
              <a:t>Or</a:t>
            </a:r>
            <a:r>
              <a:rPr lang="en-US" sz="2400" b="1" dirty="0"/>
              <a:t> a bride her attire?</a:t>
            </a:r>
            <a:br>
              <a:rPr lang="en-US" sz="2400" b="1" dirty="0"/>
            </a:br>
            <a:r>
              <a:rPr lang="en-US" sz="2400" b="1" dirty="0"/>
              <a:t>Yet My people have forgotten Me days without number.</a:t>
            </a:r>
          </a:p>
        </p:txBody>
      </p:sp>
    </p:spTree>
    <p:extLst>
      <p:ext uri="{BB962C8B-B14F-4D97-AF65-F5344CB8AC3E}">
        <p14:creationId xmlns:p14="http://schemas.microsoft.com/office/powerpoint/2010/main" val="31710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0F74-8D71-4D7B-838F-0D5B26D92835}"/>
              </a:ext>
            </a:extLst>
          </p:cNvPr>
          <p:cNvSpPr>
            <a:spLocks noGrp="1"/>
          </p:cNvSpPr>
          <p:nvPr>
            <p:ph type="title"/>
          </p:nvPr>
        </p:nvSpPr>
        <p:spPr>
          <a:xfrm>
            <a:off x="165253" y="143219"/>
            <a:ext cx="11799065" cy="2500829"/>
          </a:xfrm>
          <a:ln w="28575">
            <a:solidFill>
              <a:srgbClr val="FFC000"/>
            </a:solidFill>
          </a:ln>
        </p:spPr>
        <p:txBody>
          <a:bodyPr>
            <a:noAutofit/>
          </a:bodyPr>
          <a:lstStyle/>
          <a:p>
            <a:pPr algn="ctr"/>
            <a:r>
              <a:rPr lang="en-US" sz="2400" b="1" baseline="30000" dirty="0">
                <a:solidFill>
                  <a:srgbClr val="FFC000"/>
                </a:solidFill>
                <a:latin typeface="system-ui"/>
              </a:rPr>
              <a:t>4 </a:t>
            </a:r>
            <a:r>
              <a:rPr lang="en-US" sz="2400" b="1" dirty="0">
                <a:solidFill>
                  <a:srgbClr val="FFC000"/>
                </a:solidFill>
                <a:latin typeface="system-ui"/>
              </a:rPr>
              <a:t>And the twenty-four elders and the four living creatures fell down and worshiped God who sat on the throne, saying, “Amen! Alleluia!” </a:t>
            </a:r>
            <a:r>
              <a:rPr lang="en-US" sz="2400" b="1" baseline="30000" dirty="0">
                <a:solidFill>
                  <a:srgbClr val="FFC000"/>
                </a:solidFill>
                <a:latin typeface="system-ui"/>
              </a:rPr>
              <a:t>5 </a:t>
            </a:r>
            <a:r>
              <a:rPr lang="en-US" sz="2400" b="1" dirty="0">
                <a:solidFill>
                  <a:srgbClr val="FFC000"/>
                </a:solidFill>
                <a:latin typeface="system-ui"/>
              </a:rPr>
              <a:t>Then a voice came from the throne, saying, “Praise our God, all you His servants and those who fear Him, both small and great!” </a:t>
            </a:r>
            <a:r>
              <a:rPr lang="en-US" sz="2400" b="1" baseline="30000" dirty="0">
                <a:solidFill>
                  <a:srgbClr val="FFC000"/>
                </a:solidFill>
                <a:latin typeface="system-ui"/>
              </a:rPr>
              <a:t>6 </a:t>
            </a:r>
            <a:r>
              <a:rPr lang="en-US" sz="2400" b="1" dirty="0">
                <a:solidFill>
                  <a:srgbClr val="FFC000"/>
                </a:solidFill>
                <a:latin typeface="system-ui"/>
              </a:rPr>
              <a:t>And I heard, as it were, the voice of a great multitude, as the sound of many waters and as the sound of mighty </a:t>
            </a:r>
            <a:r>
              <a:rPr lang="en-US" sz="2400" b="1" dirty="0" err="1">
                <a:solidFill>
                  <a:srgbClr val="FFC000"/>
                </a:solidFill>
                <a:latin typeface="system-ui"/>
              </a:rPr>
              <a:t>thunderings</a:t>
            </a:r>
            <a:r>
              <a:rPr lang="en-US" sz="2400" b="1" dirty="0">
                <a:solidFill>
                  <a:srgbClr val="FFC000"/>
                </a:solidFill>
                <a:latin typeface="system-ui"/>
              </a:rPr>
              <a:t>, saying, “Alleluia! For the Lord God Omnipotent reigns! </a:t>
            </a:r>
            <a:r>
              <a:rPr lang="en-US" sz="2400" b="1" baseline="30000" dirty="0">
                <a:solidFill>
                  <a:srgbClr val="FFC000"/>
                </a:solidFill>
                <a:latin typeface="system-ui"/>
              </a:rPr>
              <a:t>7 </a:t>
            </a:r>
            <a:r>
              <a:rPr lang="en-US" sz="2400" b="1" dirty="0">
                <a:solidFill>
                  <a:srgbClr val="FFC000"/>
                </a:solidFill>
                <a:latin typeface="system-ui"/>
              </a:rPr>
              <a:t>Let us be glad and rejoice and give Him glory, for the marriage of the Lamb has come, and His wife has made herself ready.” </a:t>
            </a:r>
            <a:endParaRPr lang="en-US" sz="2400" b="1" dirty="0">
              <a:solidFill>
                <a:srgbClr val="FFC000"/>
              </a:solidFill>
            </a:endParaRPr>
          </a:p>
        </p:txBody>
      </p:sp>
      <p:sp>
        <p:nvSpPr>
          <p:cNvPr id="3" name="Content Placeholder 2">
            <a:extLst>
              <a:ext uri="{FF2B5EF4-FFF2-40B4-BE49-F238E27FC236}">
                <a16:creationId xmlns:a16="http://schemas.microsoft.com/office/drawing/2014/main" id="{853B8D7C-C7D9-4BDB-94CC-20D404AFA7C6}"/>
              </a:ext>
            </a:extLst>
          </p:cNvPr>
          <p:cNvSpPr>
            <a:spLocks noGrp="1"/>
          </p:cNvSpPr>
          <p:nvPr>
            <p:ph sz="half" idx="1"/>
          </p:nvPr>
        </p:nvSpPr>
        <p:spPr>
          <a:xfrm>
            <a:off x="165253" y="3272010"/>
            <a:ext cx="6037243" cy="3442770"/>
          </a:xfrm>
        </p:spPr>
        <p:txBody>
          <a:bodyPr/>
          <a:lstStyle/>
          <a:p>
            <a:pPr marL="0" indent="0" algn="ctr">
              <a:buNone/>
            </a:pPr>
            <a:r>
              <a:rPr lang="en-US" b="1" dirty="0">
                <a:solidFill>
                  <a:srgbClr val="FFFF00"/>
                </a:solidFill>
              </a:rPr>
              <a:t>True gladness and celebrating is because the Lamb had a bride who did NOT stain herself with the evil of the beast and the world</a:t>
            </a:r>
          </a:p>
          <a:p>
            <a:pPr marL="0" indent="0" algn="ctr">
              <a:buNone/>
            </a:pPr>
            <a:endParaRPr lang="en-US" b="1" dirty="0">
              <a:solidFill>
                <a:srgbClr val="FFFF00"/>
              </a:solidFill>
            </a:endParaRPr>
          </a:p>
          <a:p>
            <a:pPr marL="0" indent="0" algn="ctr">
              <a:buNone/>
            </a:pPr>
            <a:r>
              <a:rPr lang="en-US" b="1" dirty="0">
                <a:solidFill>
                  <a:srgbClr val="FFFF00"/>
                </a:solidFill>
              </a:rPr>
              <a:t>Have WE stained ourselves with the world and its desires, wants, and goals?</a:t>
            </a:r>
          </a:p>
        </p:txBody>
      </p:sp>
      <p:pic>
        <p:nvPicPr>
          <p:cNvPr id="5122" name="Picture 2" descr="Who are the 24 elders? – See you in Heaven">
            <a:extLst>
              <a:ext uri="{FF2B5EF4-FFF2-40B4-BE49-F238E27FC236}">
                <a16:creationId xmlns:a16="http://schemas.microsoft.com/office/drawing/2014/main" id="{FB0CC450-9D11-4831-B643-611165A924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0800" y="2776251"/>
            <a:ext cx="5563518" cy="393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1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A549-422B-4922-93B9-A7728546D837}"/>
              </a:ext>
            </a:extLst>
          </p:cNvPr>
          <p:cNvSpPr>
            <a:spLocks noGrp="1"/>
          </p:cNvSpPr>
          <p:nvPr>
            <p:ph type="title"/>
          </p:nvPr>
        </p:nvSpPr>
        <p:spPr>
          <a:xfrm>
            <a:off x="293784" y="1007039"/>
            <a:ext cx="2104221" cy="4843922"/>
          </a:xfrm>
          <a:ln w="28575">
            <a:solidFill>
              <a:srgbClr val="FFC000"/>
            </a:solidFill>
          </a:ln>
        </p:spPr>
        <p:txBody>
          <a:bodyPr>
            <a:normAutofit/>
          </a:bodyPr>
          <a:lstStyle/>
          <a:p>
            <a:pPr algn="ctr"/>
            <a:r>
              <a:rPr lang="en-US" sz="2800" b="1" baseline="30000" dirty="0">
                <a:solidFill>
                  <a:srgbClr val="FFC000"/>
                </a:solidFill>
                <a:latin typeface="system-ui"/>
              </a:rPr>
              <a:t>8 </a:t>
            </a:r>
            <a:r>
              <a:rPr lang="en-US" sz="2800" b="1" dirty="0">
                <a:solidFill>
                  <a:srgbClr val="FFC000"/>
                </a:solidFill>
                <a:latin typeface="system-ui"/>
              </a:rPr>
              <a:t>And to her it was granted to be arrayed in fine linen, clean and bright, for the fine linen is the righteous acts of the saints.</a:t>
            </a:r>
            <a:endParaRPr lang="en-US" sz="2800" b="1" dirty="0">
              <a:solidFill>
                <a:srgbClr val="FFC000"/>
              </a:solidFill>
            </a:endParaRPr>
          </a:p>
        </p:txBody>
      </p:sp>
      <p:sp>
        <p:nvSpPr>
          <p:cNvPr id="3" name="Content Placeholder 2">
            <a:extLst>
              <a:ext uri="{FF2B5EF4-FFF2-40B4-BE49-F238E27FC236}">
                <a16:creationId xmlns:a16="http://schemas.microsoft.com/office/drawing/2014/main" id="{367AAAF7-BF69-456D-A4AC-635EA7485AEC}"/>
              </a:ext>
            </a:extLst>
          </p:cNvPr>
          <p:cNvSpPr>
            <a:spLocks noGrp="1"/>
          </p:cNvSpPr>
          <p:nvPr>
            <p:ph sz="half" idx="1"/>
          </p:nvPr>
        </p:nvSpPr>
        <p:spPr>
          <a:xfrm>
            <a:off x="2633031" y="88135"/>
            <a:ext cx="9265185" cy="2324559"/>
          </a:xfrm>
        </p:spPr>
        <p:txBody>
          <a:bodyPr>
            <a:normAutofit fontScale="92500" lnSpcReduction="10000"/>
          </a:bodyPr>
          <a:lstStyle/>
          <a:p>
            <a:pPr marL="0" indent="0" algn="ctr">
              <a:buNone/>
            </a:pPr>
            <a:r>
              <a:rPr lang="en-US" b="1" dirty="0">
                <a:solidFill>
                  <a:srgbClr val="FFFF00"/>
                </a:solidFill>
              </a:rPr>
              <a:t>Notice the way the church is arrayed as compared to the harlot</a:t>
            </a:r>
          </a:p>
          <a:p>
            <a:pPr marL="0" indent="0" algn="ctr">
              <a:buNone/>
            </a:pPr>
            <a:endParaRPr lang="en-US" b="1" dirty="0">
              <a:solidFill>
                <a:srgbClr val="FFFF00"/>
              </a:solidFill>
            </a:endParaRPr>
          </a:p>
          <a:p>
            <a:pPr marL="0" indent="0" algn="ctr">
              <a:buNone/>
            </a:pPr>
            <a:r>
              <a:rPr lang="en-US" b="1" dirty="0">
                <a:solidFill>
                  <a:srgbClr val="FFFF00"/>
                </a:solidFill>
              </a:rPr>
              <a:t>The church is bright, clean and pure</a:t>
            </a:r>
          </a:p>
          <a:p>
            <a:pPr marL="0" indent="0" algn="ctr">
              <a:buNone/>
            </a:pPr>
            <a:endParaRPr lang="en-US" b="1" dirty="0">
              <a:solidFill>
                <a:srgbClr val="FFFF00"/>
              </a:solidFill>
            </a:endParaRPr>
          </a:p>
          <a:p>
            <a:pPr marL="0" indent="0" algn="ctr">
              <a:buNone/>
            </a:pPr>
            <a:r>
              <a:rPr lang="en-US" b="1" dirty="0">
                <a:solidFill>
                  <a:srgbClr val="FFFF00"/>
                </a:solidFill>
              </a:rPr>
              <a:t>Point = Again, don’t become entangled with worldliness/Rome</a:t>
            </a:r>
          </a:p>
        </p:txBody>
      </p:sp>
      <p:pic>
        <p:nvPicPr>
          <p:cNvPr id="6146" name="Picture 2" descr="Is it true that all those who have been saved by grace will be at the  Marriage Supper of the Lamb? | by Tony — Antonakis Maritis | Medium">
            <a:extLst>
              <a:ext uri="{FF2B5EF4-FFF2-40B4-BE49-F238E27FC236}">
                <a16:creationId xmlns:a16="http://schemas.microsoft.com/office/drawing/2014/main" id="{B9D506C6-F1D9-447F-96C9-F5C2365574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33031" y="2280492"/>
            <a:ext cx="9265185" cy="457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7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BC86-9DC4-4408-9A4D-C84E77984657}"/>
              </a:ext>
            </a:extLst>
          </p:cNvPr>
          <p:cNvSpPr>
            <a:spLocks noGrp="1"/>
          </p:cNvSpPr>
          <p:nvPr>
            <p:ph type="title"/>
          </p:nvPr>
        </p:nvSpPr>
        <p:spPr>
          <a:xfrm>
            <a:off x="838200" y="0"/>
            <a:ext cx="10515600" cy="870333"/>
          </a:xfrm>
        </p:spPr>
        <p:txBody>
          <a:bodyPr/>
          <a:lstStyle/>
          <a:p>
            <a:pPr algn="ctr"/>
            <a:r>
              <a:rPr lang="en-US" b="1" u="sng" dirty="0">
                <a:solidFill>
                  <a:srgbClr val="FFC000"/>
                </a:solidFill>
              </a:rPr>
              <a:t>One Major Theme of Revelation - Materialism</a:t>
            </a:r>
          </a:p>
        </p:txBody>
      </p:sp>
      <p:sp>
        <p:nvSpPr>
          <p:cNvPr id="3" name="Content Placeholder 2">
            <a:extLst>
              <a:ext uri="{FF2B5EF4-FFF2-40B4-BE49-F238E27FC236}">
                <a16:creationId xmlns:a16="http://schemas.microsoft.com/office/drawing/2014/main" id="{1189C870-1105-400F-8334-A119354A5F98}"/>
              </a:ext>
            </a:extLst>
          </p:cNvPr>
          <p:cNvSpPr>
            <a:spLocks noGrp="1"/>
          </p:cNvSpPr>
          <p:nvPr>
            <p:ph sz="half" idx="1"/>
          </p:nvPr>
        </p:nvSpPr>
        <p:spPr>
          <a:xfrm>
            <a:off x="231353" y="793214"/>
            <a:ext cx="6356733" cy="5871991"/>
          </a:xfrm>
        </p:spPr>
        <p:txBody>
          <a:bodyPr>
            <a:normAutofit fontScale="92500"/>
          </a:bodyPr>
          <a:lstStyle/>
          <a:p>
            <a:pPr marL="0" indent="0" algn="ctr">
              <a:buNone/>
            </a:pPr>
            <a:r>
              <a:rPr lang="en-US" b="1" dirty="0">
                <a:solidFill>
                  <a:srgbClr val="FFFF00"/>
                </a:solidFill>
              </a:rPr>
              <a:t>Materialism CANNOT be sought after by God’s people.</a:t>
            </a:r>
          </a:p>
          <a:p>
            <a:pPr marL="0" indent="0" algn="ctr">
              <a:buNone/>
            </a:pPr>
            <a:endParaRPr lang="en-US" b="1" dirty="0">
              <a:solidFill>
                <a:srgbClr val="FFFF00"/>
              </a:solidFill>
            </a:endParaRPr>
          </a:p>
          <a:p>
            <a:pPr marL="0" indent="0" algn="ctr">
              <a:buNone/>
            </a:pPr>
            <a:r>
              <a:rPr lang="en-US" b="1" dirty="0">
                <a:solidFill>
                  <a:srgbClr val="FFFF00"/>
                </a:solidFill>
              </a:rPr>
              <a:t>Compare 18:16</a:t>
            </a:r>
          </a:p>
          <a:p>
            <a:pPr marL="0" indent="0" algn="ctr">
              <a:buNone/>
            </a:pPr>
            <a:endParaRPr lang="en-US" b="1" dirty="0">
              <a:solidFill>
                <a:srgbClr val="FFFF00"/>
              </a:solidFill>
            </a:endParaRPr>
          </a:p>
          <a:p>
            <a:pPr marL="0" indent="0" algn="ctr">
              <a:buNone/>
            </a:pPr>
            <a:r>
              <a:rPr lang="en-US" b="1" dirty="0">
                <a:solidFill>
                  <a:srgbClr val="FFFF00"/>
                </a:solidFill>
              </a:rPr>
              <a:t>Appearance is NOT important but how much money, time, worry, and effort are spent on appearance, comfort and the material?</a:t>
            </a:r>
          </a:p>
          <a:p>
            <a:pPr marL="0" indent="0" algn="ctr">
              <a:buNone/>
            </a:pPr>
            <a:endParaRPr lang="en-US" b="1" dirty="0">
              <a:solidFill>
                <a:srgbClr val="FFFF00"/>
              </a:solidFill>
            </a:endParaRPr>
          </a:p>
          <a:p>
            <a:pPr marL="0" indent="0" algn="ctr">
              <a:buNone/>
            </a:pPr>
            <a:r>
              <a:rPr lang="en-US" b="1" dirty="0">
                <a:solidFill>
                  <a:srgbClr val="FFFF00"/>
                </a:solidFill>
              </a:rPr>
              <a:t>Our concern needs to be on HOW WE LOOK BEFORE OUR GOD!</a:t>
            </a:r>
          </a:p>
          <a:p>
            <a:pPr marL="0" indent="0" algn="ctr">
              <a:buNone/>
            </a:pPr>
            <a:endParaRPr lang="en-US" b="1" dirty="0">
              <a:solidFill>
                <a:srgbClr val="FFFF00"/>
              </a:solidFill>
            </a:endParaRPr>
          </a:p>
          <a:p>
            <a:pPr marL="0" indent="0" algn="ctr">
              <a:buNone/>
            </a:pPr>
            <a:r>
              <a:rPr lang="en-US" b="1" dirty="0">
                <a:solidFill>
                  <a:srgbClr val="FFFF00"/>
                </a:solidFill>
              </a:rPr>
              <a:t>Functionality V Appearance</a:t>
            </a:r>
          </a:p>
        </p:txBody>
      </p:sp>
      <p:sp>
        <p:nvSpPr>
          <p:cNvPr id="6" name="Rectangle: Rounded Corners 5">
            <a:extLst>
              <a:ext uri="{FF2B5EF4-FFF2-40B4-BE49-F238E27FC236}">
                <a16:creationId xmlns:a16="http://schemas.microsoft.com/office/drawing/2014/main" id="{583408C0-D6BA-4723-A281-78186D14135A}"/>
              </a:ext>
            </a:extLst>
          </p:cNvPr>
          <p:cNvSpPr/>
          <p:nvPr/>
        </p:nvSpPr>
        <p:spPr>
          <a:xfrm>
            <a:off x="6863508" y="969484"/>
            <a:ext cx="5097138" cy="2093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16 </a:t>
            </a:r>
            <a:r>
              <a:rPr lang="en-US" sz="2400" b="1" dirty="0"/>
              <a:t>and saying, ‘Alas, alas, that great city that was clothed in fine linen, purple, and scarlet, and adorned with gold and precious stones and pearls!</a:t>
            </a:r>
          </a:p>
        </p:txBody>
      </p:sp>
      <p:pic>
        <p:nvPicPr>
          <p:cNvPr id="7170" name="Picture 2" descr="Money Growing On Trees Is NOT An Urban Legend — J's Tree Trimming &amp; Removal">
            <a:extLst>
              <a:ext uri="{FF2B5EF4-FFF2-40B4-BE49-F238E27FC236}">
                <a16:creationId xmlns:a16="http://schemas.microsoft.com/office/drawing/2014/main" id="{C758B65D-FEFB-443B-ACFB-4478BCBE33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1680" y="3338111"/>
            <a:ext cx="5058966" cy="328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A6A-09A7-4DB3-A959-7A7ABDC33CF0}"/>
              </a:ext>
            </a:extLst>
          </p:cNvPr>
          <p:cNvSpPr>
            <a:spLocks noGrp="1"/>
          </p:cNvSpPr>
          <p:nvPr>
            <p:ph type="title"/>
          </p:nvPr>
        </p:nvSpPr>
        <p:spPr>
          <a:xfrm>
            <a:off x="251551" y="111737"/>
            <a:ext cx="11688897" cy="1325563"/>
          </a:xfrm>
          <a:ln w="28575">
            <a:solidFill>
              <a:srgbClr val="FFC000"/>
            </a:solidFill>
          </a:ln>
        </p:spPr>
        <p:txBody>
          <a:bodyPr>
            <a:normAutofit/>
          </a:bodyPr>
          <a:lstStyle/>
          <a:p>
            <a:pPr algn="ctr"/>
            <a:r>
              <a:rPr lang="en-US" sz="2800" b="1" baseline="30000" dirty="0">
                <a:solidFill>
                  <a:srgbClr val="FFC000"/>
                </a:solidFill>
                <a:latin typeface="system-ui"/>
              </a:rPr>
              <a:t>9 </a:t>
            </a:r>
            <a:r>
              <a:rPr lang="en-US" sz="2800" b="1" dirty="0">
                <a:solidFill>
                  <a:srgbClr val="FFC000"/>
                </a:solidFill>
                <a:latin typeface="system-ui"/>
              </a:rPr>
              <a:t>Then he said to me, “Write: ‘Blessed </a:t>
            </a:r>
            <a:r>
              <a:rPr lang="en-US" sz="2800" b="1" i="1" dirty="0">
                <a:solidFill>
                  <a:srgbClr val="FFC000"/>
                </a:solidFill>
                <a:latin typeface="system-ui"/>
              </a:rPr>
              <a:t>are</a:t>
            </a:r>
            <a:r>
              <a:rPr lang="en-US" sz="2800" b="1" dirty="0">
                <a:solidFill>
                  <a:srgbClr val="FFC000"/>
                </a:solidFill>
                <a:latin typeface="system-ui"/>
              </a:rPr>
              <a:t> those who are called to the marriage supper of the Lamb!’ ” And he said to me, “These are the true sayings of God.” </a:t>
            </a:r>
            <a:endParaRPr lang="en-US" sz="2800" b="1" dirty="0">
              <a:solidFill>
                <a:srgbClr val="FFC000"/>
              </a:solidFill>
            </a:endParaRPr>
          </a:p>
        </p:txBody>
      </p:sp>
      <p:sp>
        <p:nvSpPr>
          <p:cNvPr id="3" name="Content Placeholder 2">
            <a:extLst>
              <a:ext uri="{FF2B5EF4-FFF2-40B4-BE49-F238E27FC236}">
                <a16:creationId xmlns:a16="http://schemas.microsoft.com/office/drawing/2014/main" id="{AEFA7776-6208-4577-B8DD-C2069B8C1FED}"/>
              </a:ext>
            </a:extLst>
          </p:cNvPr>
          <p:cNvSpPr>
            <a:spLocks noGrp="1"/>
          </p:cNvSpPr>
          <p:nvPr>
            <p:ph sz="half" idx="1"/>
          </p:nvPr>
        </p:nvSpPr>
        <p:spPr>
          <a:xfrm>
            <a:off x="251551" y="1481368"/>
            <a:ext cx="5768249" cy="5056742"/>
          </a:xfrm>
        </p:spPr>
        <p:txBody>
          <a:bodyPr/>
          <a:lstStyle/>
          <a:p>
            <a:pPr marL="0" indent="0" algn="ctr">
              <a:buNone/>
            </a:pPr>
            <a:r>
              <a:rPr lang="en-US" b="1" dirty="0">
                <a:solidFill>
                  <a:srgbClr val="FFFF00"/>
                </a:solidFill>
              </a:rPr>
              <a:t>One of the seven beatitudes</a:t>
            </a:r>
          </a:p>
          <a:p>
            <a:pPr marL="0" indent="0" algn="ctr">
              <a:buNone/>
            </a:pPr>
            <a:endParaRPr lang="en-US" b="1" dirty="0">
              <a:solidFill>
                <a:srgbClr val="FFFF00"/>
              </a:solidFill>
            </a:endParaRPr>
          </a:p>
          <a:p>
            <a:pPr marL="0" indent="0" algn="ctr">
              <a:buNone/>
            </a:pPr>
            <a:r>
              <a:rPr lang="en-US" b="1" dirty="0">
                <a:solidFill>
                  <a:srgbClr val="FFFF00"/>
                </a:solidFill>
              </a:rPr>
              <a:t>Point = invited and attend is the point.  Many are called but few answer (Matthew 22:11-14)</a:t>
            </a:r>
          </a:p>
        </p:txBody>
      </p:sp>
      <p:pic>
        <p:nvPicPr>
          <p:cNvPr id="8194" name="Picture 2" descr="At Long Last, the Wedding Supper of the Lamb – the Feast of Tabernacles –  Focus 42 | Hear God's Heart">
            <a:extLst>
              <a:ext uri="{FF2B5EF4-FFF2-40B4-BE49-F238E27FC236}">
                <a16:creationId xmlns:a16="http://schemas.microsoft.com/office/drawing/2014/main" id="{C47AA555-7C60-4D60-9EFB-4A782EF7AC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1608463"/>
            <a:ext cx="5742848" cy="50567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F558029-0358-47F4-B128-7EFA82EBD500}"/>
              </a:ext>
            </a:extLst>
          </p:cNvPr>
          <p:cNvSpPr/>
          <p:nvPr/>
        </p:nvSpPr>
        <p:spPr>
          <a:xfrm>
            <a:off x="73750" y="3910988"/>
            <a:ext cx="6022249" cy="2835275"/>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baseline="30000" dirty="0"/>
              <a:t>11 </a:t>
            </a:r>
            <a:r>
              <a:rPr lang="en-US" b="1" dirty="0"/>
              <a:t>“But when the king came in to see the guests, he saw a man there who did not have on a wedding garment. </a:t>
            </a:r>
            <a:r>
              <a:rPr lang="en-US" b="1" baseline="30000" dirty="0"/>
              <a:t>12 </a:t>
            </a:r>
            <a:r>
              <a:rPr lang="en-US" b="1" dirty="0"/>
              <a:t>So he said to him, ‘Friend, how did you come in here without a wedding garment?’ And he was speechless. </a:t>
            </a:r>
            <a:r>
              <a:rPr lang="en-US" b="1" baseline="30000" dirty="0"/>
              <a:t>13 </a:t>
            </a:r>
            <a:r>
              <a:rPr lang="en-US" b="1" dirty="0"/>
              <a:t>Then the king said to the servants, ‘Bind him hand and foot, take him away, and cast </a:t>
            </a:r>
            <a:r>
              <a:rPr lang="en-US" b="1" i="1" dirty="0"/>
              <a:t>him</a:t>
            </a:r>
            <a:r>
              <a:rPr lang="en-US" b="1" dirty="0"/>
              <a:t> into outer darkness; there will be weeping and gnashing of teeth.’ </a:t>
            </a:r>
          </a:p>
          <a:p>
            <a:endParaRPr lang="en-US" baseline="30000" dirty="0"/>
          </a:p>
          <a:p>
            <a:pPr algn="ctr"/>
            <a:r>
              <a:rPr lang="en-US" sz="2400" b="1" baseline="30000" dirty="0">
                <a:solidFill>
                  <a:srgbClr val="FFC000"/>
                </a:solidFill>
              </a:rPr>
              <a:t>14 </a:t>
            </a:r>
            <a:r>
              <a:rPr lang="en-US" sz="2400" b="1" dirty="0">
                <a:solidFill>
                  <a:srgbClr val="FFC000"/>
                </a:solidFill>
              </a:rPr>
              <a:t>“For many are called, but few </a:t>
            </a:r>
            <a:r>
              <a:rPr lang="en-US" sz="2400" b="1" i="1" dirty="0">
                <a:solidFill>
                  <a:srgbClr val="FFC000"/>
                </a:solidFill>
              </a:rPr>
              <a:t>are</a:t>
            </a:r>
            <a:r>
              <a:rPr lang="en-US" sz="2400" b="1" dirty="0">
                <a:solidFill>
                  <a:srgbClr val="FFC000"/>
                </a:solidFill>
              </a:rPr>
              <a:t> chosen.”</a:t>
            </a:r>
          </a:p>
        </p:txBody>
      </p:sp>
    </p:spTree>
    <p:extLst>
      <p:ext uri="{BB962C8B-B14F-4D97-AF65-F5344CB8AC3E}">
        <p14:creationId xmlns:p14="http://schemas.microsoft.com/office/powerpoint/2010/main" val="9367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A6A-09A7-4DB3-A959-7A7ABDC33CF0}"/>
              </a:ext>
            </a:extLst>
          </p:cNvPr>
          <p:cNvSpPr>
            <a:spLocks noGrp="1"/>
          </p:cNvSpPr>
          <p:nvPr>
            <p:ph type="title"/>
          </p:nvPr>
        </p:nvSpPr>
        <p:spPr>
          <a:xfrm>
            <a:off x="251551" y="111737"/>
            <a:ext cx="11688897" cy="1325563"/>
          </a:xfrm>
          <a:ln w="28575">
            <a:solidFill>
              <a:srgbClr val="FFC000"/>
            </a:solidFill>
          </a:ln>
        </p:spPr>
        <p:txBody>
          <a:bodyPr>
            <a:normAutofit/>
          </a:bodyPr>
          <a:lstStyle/>
          <a:p>
            <a:pPr algn="ctr"/>
            <a:r>
              <a:rPr lang="en-US" sz="2800" b="1" baseline="30000" dirty="0">
                <a:solidFill>
                  <a:srgbClr val="FFC000"/>
                </a:solidFill>
                <a:latin typeface="system-ui"/>
              </a:rPr>
              <a:t>9 </a:t>
            </a:r>
            <a:r>
              <a:rPr lang="en-US" sz="2800" b="1" dirty="0">
                <a:solidFill>
                  <a:srgbClr val="FFC000"/>
                </a:solidFill>
                <a:latin typeface="system-ui"/>
              </a:rPr>
              <a:t>Then he said to me, “Write: ‘Blessed </a:t>
            </a:r>
            <a:r>
              <a:rPr lang="en-US" sz="2800" b="1" i="1" dirty="0">
                <a:solidFill>
                  <a:srgbClr val="FFC000"/>
                </a:solidFill>
                <a:latin typeface="system-ui"/>
              </a:rPr>
              <a:t>are</a:t>
            </a:r>
            <a:r>
              <a:rPr lang="en-US" sz="2800" b="1" dirty="0">
                <a:solidFill>
                  <a:srgbClr val="FFC000"/>
                </a:solidFill>
                <a:latin typeface="system-ui"/>
              </a:rPr>
              <a:t> those who are called to the marriage supper of the Lamb!’ ” And he said to me, “These are the true sayings of God.” </a:t>
            </a:r>
            <a:endParaRPr lang="en-US" sz="2800" b="1" dirty="0">
              <a:solidFill>
                <a:srgbClr val="FFC000"/>
              </a:solidFill>
            </a:endParaRPr>
          </a:p>
        </p:txBody>
      </p:sp>
      <p:sp>
        <p:nvSpPr>
          <p:cNvPr id="3" name="Content Placeholder 2">
            <a:extLst>
              <a:ext uri="{FF2B5EF4-FFF2-40B4-BE49-F238E27FC236}">
                <a16:creationId xmlns:a16="http://schemas.microsoft.com/office/drawing/2014/main" id="{AEFA7776-6208-4577-B8DD-C2069B8C1FED}"/>
              </a:ext>
            </a:extLst>
          </p:cNvPr>
          <p:cNvSpPr>
            <a:spLocks noGrp="1"/>
          </p:cNvSpPr>
          <p:nvPr>
            <p:ph sz="half" idx="1"/>
          </p:nvPr>
        </p:nvSpPr>
        <p:spPr>
          <a:xfrm>
            <a:off x="251551" y="1481367"/>
            <a:ext cx="5768249" cy="5264895"/>
          </a:xfrm>
        </p:spPr>
        <p:txBody>
          <a:bodyPr>
            <a:normAutofit lnSpcReduction="10000"/>
          </a:bodyPr>
          <a:lstStyle/>
          <a:p>
            <a:pPr marL="0" indent="0" algn="ctr">
              <a:buNone/>
            </a:pPr>
            <a:r>
              <a:rPr lang="en-US" b="1" i="1" u="sng" dirty="0">
                <a:solidFill>
                  <a:srgbClr val="FFFF00"/>
                </a:solidFill>
              </a:rPr>
              <a:t>Why are few chosen?</a:t>
            </a:r>
          </a:p>
          <a:p>
            <a:pPr marL="0" indent="0" algn="ctr">
              <a:buNone/>
            </a:pPr>
            <a:endParaRPr lang="en-US" b="1" i="1" u="sng" dirty="0">
              <a:solidFill>
                <a:srgbClr val="FFFF00"/>
              </a:solidFill>
            </a:endParaRPr>
          </a:p>
          <a:p>
            <a:pPr marL="0" indent="0" algn="ctr">
              <a:buNone/>
            </a:pPr>
            <a:r>
              <a:rPr lang="en-US" b="1" u="sng" dirty="0">
                <a:solidFill>
                  <a:srgbClr val="FFFF00"/>
                </a:solidFill>
              </a:rPr>
              <a:t>Matthew 22:3 </a:t>
            </a:r>
            <a:r>
              <a:rPr lang="en-US" b="1" dirty="0">
                <a:solidFill>
                  <a:srgbClr val="FFFF00"/>
                </a:solidFill>
              </a:rPr>
              <a:t>– “</a:t>
            </a:r>
            <a:r>
              <a:rPr lang="en-US" b="1" i="1" dirty="0">
                <a:solidFill>
                  <a:srgbClr val="FFFF00"/>
                </a:solidFill>
              </a:rPr>
              <a:t>they were not willing to come.”</a:t>
            </a:r>
          </a:p>
          <a:p>
            <a:pPr marL="0" indent="0" algn="ctr">
              <a:buNone/>
            </a:pPr>
            <a:r>
              <a:rPr lang="en-US" b="1" u="sng" dirty="0">
                <a:solidFill>
                  <a:srgbClr val="FFFF00"/>
                </a:solidFill>
              </a:rPr>
              <a:t>Matthew 22:5 </a:t>
            </a:r>
            <a:r>
              <a:rPr lang="en-US" b="1" dirty="0">
                <a:solidFill>
                  <a:srgbClr val="FFFF00"/>
                </a:solidFill>
              </a:rPr>
              <a:t>– “</a:t>
            </a:r>
            <a:r>
              <a:rPr lang="en-US" b="1" i="1" dirty="0">
                <a:solidFill>
                  <a:srgbClr val="FFFF00"/>
                </a:solidFill>
              </a:rPr>
              <a:t>But they made light of it and went their ways, . . .”</a:t>
            </a:r>
          </a:p>
          <a:p>
            <a:pPr marL="0" indent="0" algn="ctr">
              <a:buNone/>
            </a:pPr>
            <a:r>
              <a:rPr lang="en-US" b="1" u="sng" dirty="0">
                <a:solidFill>
                  <a:srgbClr val="FFFF00"/>
                </a:solidFill>
              </a:rPr>
              <a:t>Revelation 16:18 </a:t>
            </a:r>
            <a:r>
              <a:rPr lang="en-US" b="1" dirty="0">
                <a:solidFill>
                  <a:srgbClr val="FFFF00"/>
                </a:solidFill>
              </a:rPr>
              <a:t>-  </a:t>
            </a:r>
            <a:r>
              <a:rPr lang="en-US" b="1" i="1" dirty="0">
                <a:solidFill>
                  <a:srgbClr val="FFFF00"/>
                </a:solidFill>
              </a:rPr>
              <a:t>”Blessed is he who watches, and keeps his garments, lest he walk naked and they see his shame.”</a:t>
            </a:r>
          </a:p>
          <a:p>
            <a:pPr marL="0" indent="0" algn="ctr">
              <a:buNone/>
            </a:pPr>
            <a:r>
              <a:rPr lang="en-US" b="1" u="sng" dirty="0">
                <a:solidFill>
                  <a:srgbClr val="FFFF00"/>
                </a:solidFill>
              </a:rPr>
              <a:t>Revelation 19:8 </a:t>
            </a:r>
            <a:r>
              <a:rPr lang="en-US" b="1" dirty="0">
                <a:solidFill>
                  <a:srgbClr val="FFFF00"/>
                </a:solidFill>
              </a:rPr>
              <a:t>– “</a:t>
            </a:r>
            <a:r>
              <a:rPr lang="en-US" b="1" i="1" dirty="0">
                <a:solidFill>
                  <a:srgbClr val="FFFF00"/>
                </a:solidFill>
              </a:rPr>
              <a:t>for the fine linen is the righteous acts of the saints.”</a:t>
            </a:r>
          </a:p>
          <a:p>
            <a:pPr marL="0" indent="0" algn="ctr">
              <a:buNone/>
            </a:pPr>
            <a:endParaRPr lang="en-US" b="1" i="1" dirty="0">
              <a:solidFill>
                <a:srgbClr val="FFFF00"/>
              </a:solidFill>
            </a:endParaRPr>
          </a:p>
        </p:txBody>
      </p:sp>
      <p:pic>
        <p:nvPicPr>
          <p:cNvPr id="8194" name="Picture 2" descr="At Long Last, the Wedding Supper of the Lamb – the Feast of Tabernacles –  Focus 42 | Hear God's Heart">
            <a:extLst>
              <a:ext uri="{FF2B5EF4-FFF2-40B4-BE49-F238E27FC236}">
                <a16:creationId xmlns:a16="http://schemas.microsoft.com/office/drawing/2014/main" id="{C47AA555-7C60-4D60-9EFB-4A782EF7AC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1608463"/>
            <a:ext cx="5742848" cy="505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2298</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plantin</vt:lpstr>
      <vt:lpstr>Roboto</vt:lpstr>
      <vt:lpstr>system-ui</vt:lpstr>
      <vt:lpstr>Office Theme</vt:lpstr>
      <vt:lpstr>PowerPoint Presentation</vt:lpstr>
      <vt:lpstr>19 After these things I heard a loud voice of a great multitude in heaven, saying, “Alleluia!  Salvation and glory and honor and power belong to the Lord our God!</vt:lpstr>
      <vt:lpstr> 2 For true and righteous are His judgments, because He has judged the great harlot who corrupted the earth with her fornication; and He has avenged on her the blood of His servants shed by her.”</vt:lpstr>
      <vt:lpstr>3 Again they said, “Alleluia! Her smoke rises up forever and ever!”</vt:lpstr>
      <vt:lpstr>4 And the twenty-four elders and the four living creatures fell down and worshiped God who sat on the throne, saying, “Amen! Alleluia!” 5 Then a voice came from the throne, saying, “Praise our God, all you His servants and those who fear Him, both small and great!” 6 And I heard, as it were, the voice of a great multitude, as the sound of many waters and as the sound of mighty thunderings, saying, “Alleluia! For the Lord God Omnipotent reigns! 7 Let us be glad and rejoice and give Him glory, for the marriage of the Lamb has come, and His wife has made herself ready.” </vt:lpstr>
      <vt:lpstr>8 And to her it was granted to be arrayed in fine linen, clean and bright, for the fine linen is the righteous acts of the saints.</vt:lpstr>
      <vt:lpstr>One Major Theme of Revelation - Materialism</vt:lpstr>
      <vt:lpstr>9 Then he said to me, “Write: ‘Blessed are those who are called to the marriage supper of the Lamb!’ ” And he said to me, “These are the true sayings of God.” </vt:lpstr>
      <vt:lpstr>9 Then he said to me, “Write: ‘Blessed are those who are called to the marriage supper of the Lamb!’ ” And he said to me, “These are the true sayings of God.” </vt:lpstr>
      <vt:lpstr>10 And I fell at his feet to worship him. But he said to me, “See that you do not do that! I am your fellow servant, and of your brethren who have the testimony of Jesus. Worship God! For the testimony of Jesus is the spirit of prophecy.”</vt:lpstr>
      <vt:lpstr>11 Now I saw heaven opened, and behold, a white horse. And He who sat on him was called Faithful and True, and in righteousness He judges and makes war.</vt:lpstr>
      <vt:lpstr>Just one example of how the world does NOT view Jesus this way:</vt:lpstr>
      <vt:lpstr>11 Now I saw heaven opened, and behold, a white horse. And He who sat on him was called Faithful and True, and in righteousness He judges and makes war.</vt:lpstr>
      <vt:lpstr>12 His eyes were like a flame of fire, and on His head were many crowns. He had a name written that no one knew except Himself.</vt:lpstr>
      <vt:lpstr>13 He was clothed with a robe dipped in blood, and His name is called The Word of God.</vt:lpstr>
      <vt:lpstr>14 And the armies in heaven, clothed in fine linen, white and clean, followed Him on white horses. </vt:lpstr>
      <vt:lpstr>14 And the armies in heaven, clothed in fine linen, white and clean, followed Him on white horses. </vt:lpstr>
      <vt:lpstr>15 Now out of His mouth goes a sharp sword, that with it He should strike the nations. And He Himself will rule them with a rod of iron. He Himself treads the winepress of the fierceness and wrath of Almighty God.</vt:lpstr>
      <vt:lpstr>16 And He has on His robe and on His thigh a name written: KING OF KINGS AND LORD OF LORDS.</vt:lpstr>
      <vt:lpstr>17 Then I saw an angel standing in the sun; and he cried with a loud voice, saying to all the birds that fly in the midst of heaven, “Come and gather together for the supper of the great God, 18 that you may eat the flesh of kings, the flesh of captains, the flesh of mighty men, the flesh of horses and of those who sit on them, and the flesh of all people, free and slave, both small and great.”</vt:lpstr>
      <vt:lpstr>19 And I saw the beast, the kings of the earth, and their armies, gathered together to make war against Him who sat on the horse and against His army.</vt:lpstr>
      <vt:lpstr>20 Then the beast was captured, and with him the false prophet who worked signs in his presence, by which he deceived those who received the mark of the beast and those who worshiped his image. These two were cast alive into the lake of fire burning with brimstone. 21 And the rest were killed with the sword which proceeded from the mouth of Him who sat on the horse. And all the birds were filled with their flesh.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Paden, Eddie - LCMS Lang. Arts</dc:creator>
  <cp:lastModifiedBy>Kevin Stilts</cp:lastModifiedBy>
  <cp:revision>33</cp:revision>
  <dcterms:created xsi:type="dcterms:W3CDTF">2023-01-18T15:22:51Z</dcterms:created>
  <dcterms:modified xsi:type="dcterms:W3CDTF">2023-02-26T19:21:31Z</dcterms:modified>
</cp:coreProperties>
</file>