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7" r:id="rId7"/>
    <p:sldId id="261" r:id="rId8"/>
    <p:sldId id="262" r:id="rId9"/>
    <p:sldId id="263" r:id="rId10"/>
    <p:sldId id="278" r:id="rId11"/>
    <p:sldId id="264" r:id="rId12"/>
    <p:sldId id="265" r:id="rId13"/>
    <p:sldId id="266" r:id="rId14"/>
    <p:sldId id="267" r:id="rId15"/>
    <p:sldId id="268" r:id="rId16"/>
    <p:sldId id="269" r:id="rId17"/>
    <p:sldId id="27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9" d="100"/>
          <a:sy n="89" d="100"/>
        </p:scale>
        <p:origin x="63"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20AC83B8-FD4B-489C-B18F-2CBB8ABECD42}"/>
    <pc:docChg chg="delSld">
      <pc:chgData name="Kevin Stilts" userId="99c6032548666723" providerId="LiveId" clId="{20AC83B8-FD4B-489C-B18F-2CBB8ABECD42}" dt="2023-02-19T20:27:32.619" v="0" actId="47"/>
      <pc:docMkLst>
        <pc:docMk/>
      </pc:docMkLst>
      <pc:sldChg chg="del">
        <pc:chgData name="Kevin Stilts" userId="99c6032548666723" providerId="LiveId" clId="{20AC83B8-FD4B-489C-B18F-2CBB8ABECD42}" dt="2023-02-19T20:27:32.619" v="0" actId="47"/>
        <pc:sldMkLst>
          <pc:docMk/>
          <pc:sldMk cId="3508236533" sldId="275"/>
        </pc:sldMkLst>
      </pc:sldChg>
      <pc:sldChg chg="del">
        <pc:chgData name="Kevin Stilts" userId="99c6032548666723" providerId="LiveId" clId="{20AC83B8-FD4B-489C-B18F-2CBB8ABECD42}" dt="2023-02-19T20:27:32.619" v="0" actId="47"/>
        <pc:sldMkLst>
          <pc:docMk/>
          <pc:sldMk cId="2067106148" sldId="276"/>
        </pc:sldMkLst>
      </pc:sldChg>
      <pc:sldChg chg="del">
        <pc:chgData name="Kevin Stilts" userId="99c6032548666723" providerId="LiveId" clId="{20AC83B8-FD4B-489C-B18F-2CBB8ABECD42}" dt="2023-02-19T20:27:32.619" v="0" actId="47"/>
        <pc:sldMkLst>
          <pc:docMk/>
          <pc:sldMk cId="3468260467" sldId="280"/>
        </pc:sldMkLst>
      </pc:sldChg>
      <pc:sldChg chg="del">
        <pc:chgData name="Kevin Stilts" userId="99c6032548666723" providerId="LiveId" clId="{20AC83B8-FD4B-489C-B18F-2CBB8ABECD42}" dt="2023-02-19T20:27:32.619" v="0" actId="47"/>
        <pc:sldMkLst>
          <pc:docMk/>
          <pc:sldMk cId="4104854264" sldId="281"/>
        </pc:sldMkLst>
      </pc:sldChg>
      <pc:sldChg chg="del">
        <pc:chgData name="Kevin Stilts" userId="99c6032548666723" providerId="LiveId" clId="{20AC83B8-FD4B-489C-B18F-2CBB8ABECD42}" dt="2023-02-19T20:27:32.619" v="0" actId="47"/>
        <pc:sldMkLst>
          <pc:docMk/>
          <pc:sldMk cId="3049381863" sldId="282"/>
        </pc:sldMkLst>
      </pc:sldChg>
      <pc:sldChg chg="del">
        <pc:chgData name="Kevin Stilts" userId="99c6032548666723" providerId="LiveId" clId="{20AC83B8-FD4B-489C-B18F-2CBB8ABECD42}" dt="2023-02-19T20:27:32.619" v="0" actId="47"/>
        <pc:sldMkLst>
          <pc:docMk/>
          <pc:sldMk cId="3171015087" sldId="283"/>
        </pc:sldMkLst>
      </pc:sldChg>
      <pc:sldChg chg="del">
        <pc:chgData name="Kevin Stilts" userId="99c6032548666723" providerId="LiveId" clId="{20AC83B8-FD4B-489C-B18F-2CBB8ABECD42}" dt="2023-02-19T20:27:32.619" v="0" actId="47"/>
        <pc:sldMkLst>
          <pc:docMk/>
          <pc:sldMk cId="1144414034" sldId="284"/>
        </pc:sldMkLst>
      </pc:sldChg>
      <pc:sldChg chg="del">
        <pc:chgData name="Kevin Stilts" userId="99c6032548666723" providerId="LiveId" clId="{20AC83B8-FD4B-489C-B18F-2CBB8ABECD42}" dt="2023-02-19T20:27:32.619" v="0" actId="47"/>
        <pc:sldMkLst>
          <pc:docMk/>
          <pc:sldMk cId="1260377437" sldId="285"/>
        </pc:sldMkLst>
      </pc:sldChg>
      <pc:sldChg chg="del">
        <pc:chgData name="Kevin Stilts" userId="99c6032548666723" providerId="LiveId" clId="{20AC83B8-FD4B-489C-B18F-2CBB8ABECD42}" dt="2023-02-19T20:27:32.619" v="0" actId="47"/>
        <pc:sldMkLst>
          <pc:docMk/>
          <pc:sldMk cId="830302683" sldId="286"/>
        </pc:sldMkLst>
      </pc:sldChg>
      <pc:sldChg chg="del">
        <pc:chgData name="Kevin Stilts" userId="99c6032548666723" providerId="LiveId" clId="{20AC83B8-FD4B-489C-B18F-2CBB8ABECD42}" dt="2023-02-19T20:27:32.619" v="0" actId="47"/>
        <pc:sldMkLst>
          <pc:docMk/>
          <pc:sldMk cId="936766520" sldId="287"/>
        </pc:sldMkLst>
      </pc:sldChg>
      <pc:sldChg chg="del">
        <pc:chgData name="Kevin Stilts" userId="99c6032548666723" providerId="LiveId" clId="{20AC83B8-FD4B-489C-B18F-2CBB8ABECD42}" dt="2023-02-19T20:27:32.619" v="0" actId="47"/>
        <pc:sldMkLst>
          <pc:docMk/>
          <pc:sldMk cId="1333179893" sldId="288"/>
        </pc:sldMkLst>
      </pc:sldChg>
      <pc:sldChg chg="del">
        <pc:chgData name="Kevin Stilts" userId="99c6032548666723" providerId="LiveId" clId="{20AC83B8-FD4B-489C-B18F-2CBB8ABECD42}" dt="2023-02-19T20:27:32.619" v="0" actId="47"/>
        <pc:sldMkLst>
          <pc:docMk/>
          <pc:sldMk cId="372869129" sldId="289"/>
        </pc:sldMkLst>
      </pc:sldChg>
      <pc:sldChg chg="del">
        <pc:chgData name="Kevin Stilts" userId="99c6032548666723" providerId="LiveId" clId="{20AC83B8-FD4B-489C-B18F-2CBB8ABECD42}" dt="2023-02-19T20:27:32.619" v="0" actId="47"/>
        <pc:sldMkLst>
          <pc:docMk/>
          <pc:sldMk cId="789325225" sldId="290"/>
        </pc:sldMkLst>
      </pc:sldChg>
      <pc:sldChg chg="del">
        <pc:chgData name="Kevin Stilts" userId="99c6032548666723" providerId="LiveId" clId="{20AC83B8-FD4B-489C-B18F-2CBB8ABECD42}" dt="2023-02-19T20:27:32.619" v="0" actId="47"/>
        <pc:sldMkLst>
          <pc:docMk/>
          <pc:sldMk cId="3427227585" sldId="291"/>
        </pc:sldMkLst>
      </pc:sldChg>
      <pc:sldChg chg="del">
        <pc:chgData name="Kevin Stilts" userId="99c6032548666723" providerId="LiveId" clId="{20AC83B8-FD4B-489C-B18F-2CBB8ABECD42}" dt="2023-02-19T20:27:32.619" v="0" actId="47"/>
        <pc:sldMkLst>
          <pc:docMk/>
          <pc:sldMk cId="49784551" sldId="292"/>
        </pc:sldMkLst>
      </pc:sldChg>
      <pc:sldChg chg="del">
        <pc:chgData name="Kevin Stilts" userId="99c6032548666723" providerId="LiveId" clId="{20AC83B8-FD4B-489C-B18F-2CBB8ABECD42}" dt="2023-02-19T20:27:32.619" v="0" actId="47"/>
        <pc:sldMkLst>
          <pc:docMk/>
          <pc:sldMk cId="1051361964" sldId="293"/>
        </pc:sldMkLst>
      </pc:sldChg>
      <pc:sldChg chg="del">
        <pc:chgData name="Kevin Stilts" userId="99c6032548666723" providerId="LiveId" clId="{20AC83B8-FD4B-489C-B18F-2CBB8ABECD42}" dt="2023-02-19T20:27:32.619" v="0" actId="47"/>
        <pc:sldMkLst>
          <pc:docMk/>
          <pc:sldMk cId="3774488668" sldId="294"/>
        </pc:sldMkLst>
      </pc:sldChg>
      <pc:sldChg chg="del">
        <pc:chgData name="Kevin Stilts" userId="99c6032548666723" providerId="LiveId" clId="{20AC83B8-FD4B-489C-B18F-2CBB8ABECD42}" dt="2023-02-19T20:27:32.619" v="0" actId="47"/>
        <pc:sldMkLst>
          <pc:docMk/>
          <pc:sldMk cId="2475381102" sldId="295"/>
        </pc:sldMkLst>
      </pc:sldChg>
      <pc:sldChg chg="del">
        <pc:chgData name="Kevin Stilts" userId="99c6032548666723" providerId="LiveId" clId="{20AC83B8-FD4B-489C-B18F-2CBB8ABECD42}" dt="2023-02-19T20:27:32.619" v="0" actId="47"/>
        <pc:sldMkLst>
          <pc:docMk/>
          <pc:sldMk cId="3219849857" sldId="296"/>
        </pc:sldMkLst>
      </pc:sldChg>
      <pc:sldChg chg="del">
        <pc:chgData name="Kevin Stilts" userId="99c6032548666723" providerId="LiveId" clId="{20AC83B8-FD4B-489C-B18F-2CBB8ABECD42}" dt="2023-02-19T20:27:32.619" v="0" actId="47"/>
        <pc:sldMkLst>
          <pc:docMk/>
          <pc:sldMk cId="805193420" sldId="297"/>
        </pc:sldMkLst>
      </pc:sldChg>
      <pc:sldChg chg="del">
        <pc:chgData name="Kevin Stilts" userId="99c6032548666723" providerId="LiveId" clId="{20AC83B8-FD4B-489C-B18F-2CBB8ABECD42}" dt="2023-02-19T20:27:32.619" v="0" actId="47"/>
        <pc:sldMkLst>
          <pc:docMk/>
          <pc:sldMk cId="3417517023"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F608-D52C-4F16-9C26-CD52F89746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CEC3D-FD2C-4379-A8E0-E6B5D9CEA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06EE1-331A-4BCA-B418-A87D6B3CB7E5}"/>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5" name="Footer Placeholder 4">
            <a:extLst>
              <a:ext uri="{FF2B5EF4-FFF2-40B4-BE49-F238E27FC236}">
                <a16:creationId xmlns:a16="http://schemas.microsoft.com/office/drawing/2014/main" id="{97179828-3E27-4385-9F47-FE2A35B48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C1BDB-6EAC-40CD-94CA-C5A080DCE66E}"/>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128851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8EB6-C721-4686-964B-F6E2A80E28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FDD4EE-9ECB-415E-9169-693C3E221B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FC8BA-69C0-4B8F-A8A4-1F9EDB48B6A3}"/>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5" name="Footer Placeholder 4">
            <a:extLst>
              <a:ext uri="{FF2B5EF4-FFF2-40B4-BE49-F238E27FC236}">
                <a16:creationId xmlns:a16="http://schemas.microsoft.com/office/drawing/2014/main" id="{12471447-9A80-4301-8D5C-827807D01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9E614-1C89-4398-B330-9913CB4D9A75}"/>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51204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4A30F-AEF6-4515-90CA-F9823997DC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BBC2E-2EB2-416A-B972-2144D90A4C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75915-D17F-4A40-94AF-8916965F181F}"/>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5" name="Footer Placeholder 4">
            <a:extLst>
              <a:ext uri="{FF2B5EF4-FFF2-40B4-BE49-F238E27FC236}">
                <a16:creationId xmlns:a16="http://schemas.microsoft.com/office/drawing/2014/main" id="{C1BF5947-4A67-4332-BCDC-AF8D10B5B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4920-371E-4486-B0DF-2116288E825B}"/>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394869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E642-0B8E-4384-B0CE-FCBAEA66B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5125F-A64E-4AC1-83C4-33E5D42C1C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9681E-0FDE-46CB-9455-8EC5F7E93151}"/>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5" name="Footer Placeholder 4">
            <a:extLst>
              <a:ext uri="{FF2B5EF4-FFF2-40B4-BE49-F238E27FC236}">
                <a16:creationId xmlns:a16="http://schemas.microsoft.com/office/drawing/2014/main" id="{89CE787B-E2FE-42FE-B014-9AF022A75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D168B-E688-427A-940B-76012DA91C6F}"/>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23421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8742-1DC4-4D2F-8179-8444C1B48F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5E7BF-099E-49D7-A474-619ADB39B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23CB8A-E438-4995-839E-7BF0E9CF317C}"/>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5" name="Footer Placeholder 4">
            <a:extLst>
              <a:ext uri="{FF2B5EF4-FFF2-40B4-BE49-F238E27FC236}">
                <a16:creationId xmlns:a16="http://schemas.microsoft.com/office/drawing/2014/main" id="{922F02CE-267F-4DB9-9E47-393033907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DC498-8E52-4E8D-AF9A-EEE188DC77F9}"/>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186521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B774-2F9B-4120-A1A0-A8B43DD6E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FC0FC-60B7-4155-8E58-B2D0218F5F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38F2C8-DE04-4DF1-8EE8-31FFFFCFC9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04290-5636-4B0C-9EE6-5EFDEDC80C58}"/>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6" name="Footer Placeholder 5">
            <a:extLst>
              <a:ext uri="{FF2B5EF4-FFF2-40B4-BE49-F238E27FC236}">
                <a16:creationId xmlns:a16="http://schemas.microsoft.com/office/drawing/2014/main" id="{39B7A838-B169-42F6-8483-3C7423A01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C7564-9DFD-42C7-B1C5-621D6365DC9E}"/>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86424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D3D3-0F43-479D-B636-618089C050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62AAB-D1B5-403E-9EF9-265F70143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E4F033-CF36-49F2-A482-B22BA855F2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288C08-3A34-4E4D-BDA6-490037502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147EB8-09D9-47CE-A5CF-60EFA6388E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A2CAF2-03AD-4565-A555-ED5EAA7BCFC7}"/>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8" name="Footer Placeholder 7">
            <a:extLst>
              <a:ext uri="{FF2B5EF4-FFF2-40B4-BE49-F238E27FC236}">
                <a16:creationId xmlns:a16="http://schemas.microsoft.com/office/drawing/2014/main" id="{B31A301C-D5C5-4145-954A-5F58B5DCE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F84E7E-C3F1-4598-B08E-1DE83D302ED9}"/>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425256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3B54-4249-49C4-A7E2-1ECF2D1DA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743426-E431-45B9-B7A9-FAC5A3A005B8}"/>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4" name="Footer Placeholder 3">
            <a:extLst>
              <a:ext uri="{FF2B5EF4-FFF2-40B4-BE49-F238E27FC236}">
                <a16:creationId xmlns:a16="http://schemas.microsoft.com/office/drawing/2014/main" id="{758BEB4B-AE1C-476C-A11C-F87211BB5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DBB7C-4DAF-49A5-8491-0EFB49E5425E}"/>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223178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935EF-02CB-4117-AFEF-F21A3CD82413}"/>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3" name="Footer Placeholder 2">
            <a:extLst>
              <a:ext uri="{FF2B5EF4-FFF2-40B4-BE49-F238E27FC236}">
                <a16:creationId xmlns:a16="http://schemas.microsoft.com/office/drawing/2014/main" id="{399478F9-66AD-485F-B455-07C0BA8A72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AEC34-F11E-469C-95FD-64B22AE7C545}"/>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368980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07F2-DF3D-4F9E-966E-41D41968F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D3C-5246-4D13-94C2-564302FF9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101BEA-6A62-46EA-BD84-8391678D0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79496F-ECAB-4EF1-AA6E-5000DF257D62}"/>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6" name="Footer Placeholder 5">
            <a:extLst>
              <a:ext uri="{FF2B5EF4-FFF2-40B4-BE49-F238E27FC236}">
                <a16:creationId xmlns:a16="http://schemas.microsoft.com/office/drawing/2014/main" id="{F1C1A1BA-5D10-4D01-B229-AD2366C1E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5E036-A1CE-4E91-95BC-6E77092ED01E}"/>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404212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015-D034-46D8-8510-23D83415D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BF018-9C29-40F1-8032-4527C4FDB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A58E28-831E-4DEF-9EC8-16AEFB855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40FFA-C679-48DE-B69A-AC676CBEEDA0}"/>
              </a:ext>
            </a:extLst>
          </p:cNvPr>
          <p:cNvSpPr>
            <a:spLocks noGrp="1"/>
          </p:cNvSpPr>
          <p:nvPr>
            <p:ph type="dt" sz="half" idx="10"/>
          </p:nvPr>
        </p:nvSpPr>
        <p:spPr/>
        <p:txBody>
          <a:bodyPr/>
          <a:lstStyle/>
          <a:p>
            <a:fld id="{93251ECF-3655-4982-B252-A4DB64BF1415}" type="datetimeFigureOut">
              <a:rPr lang="en-US" smtClean="0"/>
              <a:t>2/19/2023</a:t>
            </a:fld>
            <a:endParaRPr lang="en-US"/>
          </a:p>
        </p:txBody>
      </p:sp>
      <p:sp>
        <p:nvSpPr>
          <p:cNvPr id="6" name="Footer Placeholder 5">
            <a:extLst>
              <a:ext uri="{FF2B5EF4-FFF2-40B4-BE49-F238E27FC236}">
                <a16:creationId xmlns:a16="http://schemas.microsoft.com/office/drawing/2014/main" id="{85F94E65-F5B4-4FE5-A0A3-91DA00C0F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F1A19-9CAD-48FC-B692-A3E8665EA5EB}"/>
              </a:ext>
            </a:extLst>
          </p:cNvPr>
          <p:cNvSpPr>
            <a:spLocks noGrp="1"/>
          </p:cNvSpPr>
          <p:nvPr>
            <p:ph type="sldNum" sz="quarter" idx="12"/>
          </p:nvPr>
        </p:nvSpPr>
        <p:spPr/>
        <p:txBody>
          <a:bodyPr/>
          <a:lstStyle/>
          <a:p>
            <a:fld id="{0694A09D-C3EB-46CD-894A-0CEDEE4F8DE5}" type="slidenum">
              <a:rPr lang="en-US" smtClean="0"/>
              <a:t>‹#›</a:t>
            </a:fld>
            <a:endParaRPr lang="en-US"/>
          </a:p>
        </p:txBody>
      </p:sp>
    </p:spTree>
    <p:extLst>
      <p:ext uri="{BB962C8B-B14F-4D97-AF65-F5344CB8AC3E}">
        <p14:creationId xmlns:p14="http://schemas.microsoft.com/office/powerpoint/2010/main" val="229870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67DA4-DC46-47D2-923A-45E54176C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41A0F1-363D-4969-8E8C-D2981BBC0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B9E0E-F969-4488-9B45-8BB36149C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51ECF-3655-4982-B252-A4DB64BF1415}" type="datetimeFigureOut">
              <a:rPr lang="en-US" smtClean="0"/>
              <a:t>2/19/2023</a:t>
            </a:fld>
            <a:endParaRPr lang="en-US"/>
          </a:p>
        </p:txBody>
      </p:sp>
      <p:sp>
        <p:nvSpPr>
          <p:cNvPr id="5" name="Footer Placeholder 4">
            <a:extLst>
              <a:ext uri="{FF2B5EF4-FFF2-40B4-BE49-F238E27FC236}">
                <a16:creationId xmlns:a16="http://schemas.microsoft.com/office/drawing/2014/main" id="{620561B1-E32A-43DC-9238-A049545C6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5842D4-B03D-4EC4-A46D-288C72A7B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4A09D-C3EB-46CD-894A-0CEDEE4F8DE5}" type="slidenum">
              <a:rPr lang="en-US" smtClean="0"/>
              <a:t>‹#›</a:t>
            </a:fld>
            <a:endParaRPr lang="en-US"/>
          </a:p>
        </p:txBody>
      </p:sp>
    </p:spTree>
    <p:extLst>
      <p:ext uri="{BB962C8B-B14F-4D97-AF65-F5344CB8AC3E}">
        <p14:creationId xmlns:p14="http://schemas.microsoft.com/office/powerpoint/2010/main" val="102735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C412-3A7E-42EC-8C1A-ABBFA9C743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73EBF9-0FC2-4ED5-83F3-B9EC857BA6CA}"/>
              </a:ext>
            </a:extLst>
          </p:cNvPr>
          <p:cNvSpPr>
            <a:spLocks noGrp="1"/>
          </p:cNvSpPr>
          <p:nvPr>
            <p:ph type="subTitle" idx="1"/>
          </p:nvPr>
        </p:nvSpPr>
        <p:spPr/>
        <p:txBody>
          <a:bodyPr/>
          <a:lstStyle/>
          <a:p>
            <a:endParaRPr lang="en-US"/>
          </a:p>
        </p:txBody>
      </p:sp>
      <p:pic>
        <p:nvPicPr>
          <p:cNvPr id="1026" name="Picture 2" descr="Walking in the Light : Revelation 18 - The Fall of Babylon">
            <a:extLst>
              <a:ext uri="{FF2B5EF4-FFF2-40B4-BE49-F238E27FC236}">
                <a16:creationId xmlns:a16="http://schemas.microsoft.com/office/drawing/2014/main" id="{71C094EA-29BF-4ED2-894D-9707A6019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7143E94-2FBC-4A68-BDB3-40688EB0FA23}"/>
              </a:ext>
            </a:extLst>
          </p:cNvPr>
          <p:cNvSpPr/>
          <p:nvPr/>
        </p:nvSpPr>
        <p:spPr>
          <a:xfrm>
            <a:off x="3922005" y="2580041"/>
            <a:ext cx="4836405" cy="2318573"/>
          </a:xfrm>
          <a:prstGeom prst="round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ROME WILL FALL</a:t>
            </a:r>
          </a:p>
          <a:p>
            <a:pPr algn="ctr"/>
            <a:r>
              <a:rPr lang="en-US" sz="2400" b="1" dirty="0"/>
              <a:t>It shall be sudden and violent and none of Rome’s friends will help them in their worst hour of need.</a:t>
            </a:r>
          </a:p>
          <a:p>
            <a:pPr algn="ctr"/>
            <a:endParaRPr lang="en-US" sz="2400" b="1" dirty="0"/>
          </a:p>
          <a:p>
            <a:pPr algn="ctr"/>
            <a:r>
              <a:rPr lang="en-US" sz="2400" b="1" dirty="0"/>
              <a:t>And so it begins!</a:t>
            </a:r>
          </a:p>
        </p:txBody>
      </p:sp>
      <p:sp>
        <p:nvSpPr>
          <p:cNvPr id="5" name="TextBox 4">
            <a:extLst>
              <a:ext uri="{FF2B5EF4-FFF2-40B4-BE49-F238E27FC236}">
                <a16:creationId xmlns:a16="http://schemas.microsoft.com/office/drawing/2014/main" id="{2699055B-29F8-43BB-B1A5-192927C76712}"/>
              </a:ext>
            </a:extLst>
          </p:cNvPr>
          <p:cNvSpPr txBox="1"/>
          <p:nvPr/>
        </p:nvSpPr>
        <p:spPr>
          <a:xfrm>
            <a:off x="9594882" y="368568"/>
            <a:ext cx="1223412" cy="1323439"/>
          </a:xfrm>
          <a:prstGeom prst="rect">
            <a:avLst/>
          </a:prstGeom>
          <a:noFill/>
        </p:spPr>
        <p:txBody>
          <a:bodyPr wrap="none" rtlCol="0">
            <a:spAutoFit/>
          </a:bodyPr>
          <a:lstStyle/>
          <a:p>
            <a:r>
              <a:rPr lang="en-US" sz="8000" b="1" i="1" dirty="0">
                <a:solidFill>
                  <a:schemeClr val="bg1"/>
                </a:solidFill>
              </a:rPr>
              <a:t>18</a:t>
            </a:r>
          </a:p>
        </p:txBody>
      </p:sp>
    </p:spTree>
    <p:extLst>
      <p:ext uri="{BB962C8B-B14F-4D97-AF65-F5344CB8AC3E}">
        <p14:creationId xmlns:p14="http://schemas.microsoft.com/office/powerpoint/2010/main" val="20467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45A6-1D4D-4373-80D5-8D561AA96845}"/>
              </a:ext>
            </a:extLst>
          </p:cNvPr>
          <p:cNvSpPr>
            <a:spLocks noGrp="1"/>
          </p:cNvSpPr>
          <p:nvPr>
            <p:ph type="title"/>
          </p:nvPr>
        </p:nvSpPr>
        <p:spPr>
          <a:xfrm>
            <a:off x="185450" y="111737"/>
            <a:ext cx="11821099" cy="1325563"/>
          </a:xfrm>
          <a:ln w="28575">
            <a:solidFill>
              <a:srgbClr val="FFC000"/>
            </a:solidFill>
          </a:ln>
        </p:spPr>
        <p:txBody>
          <a:bodyPr>
            <a:normAutofit/>
          </a:bodyPr>
          <a:lstStyle/>
          <a:p>
            <a:pPr algn="ctr"/>
            <a:r>
              <a:rPr lang="en-US" sz="2800" b="1" dirty="0">
                <a:solidFill>
                  <a:srgbClr val="FFC000"/>
                </a:solidFill>
                <a:latin typeface="system-ui"/>
              </a:rPr>
              <a:t> </a:t>
            </a:r>
            <a:r>
              <a:rPr lang="en-US" sz="2800" b="1" baseline="30000" dirty="0">
                <a:solidFill>
                  <a:srgbClr val="FFC000"/>
                </a:solidFill>
                <a:latin typeface="system-ui"/>
              </a:rPr>
              <a:t>7 </a:t>
            </a:r>
            <a:r>
              <a:rPr lang="en-US" sz="2800" b="1" dirty="0">
                <a:solidFill>
                  <a:srgbClr val="FFC000"/>
                </a:solidFill>
                <a:latin typeface="system-ui"/>
              </a:rPr>
              <a:t>In the measure that she glorified herself and lived luxuriously, in the same measure give her torment and sorrow; for she says in her heart, ‘I sit </a:t>
            </a:r>
            <a:r>
              <a:rPr lang="en-US" sz="2800" b="1" i="1" dirty="0">
                <a:solidFill>
                  <a:srgbClr val="FFC000"/>
                </a:solidFill>
                <a:latin typeface="system-ui"/>
              </a:rPr>
              <a:t>as</a:t>
            </a:r>
            <a:r>
              <a:rPr lang="en-US" sz="2800" b="1" dirty="0">
                <a:solidFill>
                  <a:srgbClr val="FFC000"/>
                </a:solidFill>
                <a:latin typeface="system-ui"/>
              </a:rPr>
              <a:t> queen, and am no widow, and will not see sorrow.’</a:t>
            </a:r>
            <a:endParaRPr lang="en-US" sz="2800" b="1" dirty="0">
              <a:solidFill>
                <a:srgbClr val="FFC000"/>
              </a:solidFill>
            </a:endParaRPr>
          </a:p>
        </p:txBody>
      </p:sp>
      <p:sp>
        <p:nvSpPr>
          <p:cNvPr id="3" name="Content Placeholder 2">
            <a:extLst>
              <a:ext uri="{FF2B5EF4-FFF2-40B4-BE49-F238E27FC236}">
                <a16:creationId xmlns:a16="http://schemas.microsoft.com/office/drawing/2014/main" id="{4DD93EA5-C3B8-4A1C-92AD-02F53804C72C}"/>
              </a:ext>
            </a:extLst>
          </p:cNvPr>
          <p:cNvSpPr>
            <a:spLocks noGrp="1"/>
          </p:cNvSpPr>
          <p:nvPr>
            <p:ph sz="half" idx="1"/>
          </p:nvPr>
        </p:nvSpPr>
        <p:spPr>
          <a:xfrm>
            <a:off x="185450" y="1564395"/>
            <a:ext cx="5834350" cy="5181868"/>
          </a:xfrm>
        </p:spPr>
        <p:txBody>
          <a:bodyPr>
            <a:normAutofit lnSpcReduction="10000"/>
          </a:bodyPr>
          <a:lstStyle/>
          <a:p>
            <a:pPr marL="0" indent="0" algn="ctr">
              <a:buNone/>
            </a:pPr>
            <a:r>
              <a:rPr lang="en-US" b="1" dirty="0">
                <a:solidFill>
                  <a:srgbClr val="FFFF00"/>
                </a:solidFill>
              </a:rPr>
              <a:t>The attitude here is the same as the rich farmer when he wanted to tear down the smaller barns and build bigger!</a:t>
            </a:r>
          </a:p>
          <a:p>
            <a:pPr marL="0" indent="0" algn="ctr">
              <a:buNone/>
            </a:pPr>
            <a:endParaRPr lang="en-US" b="1" dirty="0">
              <a:solidFill>
                <a:srgbClr val="FFFF00"/>
              </a:solidFill>
            </a:endParaRPr>
          </a:p>
          <a:p>
            <a:pPr marL="0" indent="0" algn="ctr">
              <a:buNone/>
            </a:pPr>
            <a:r>
              <a:rPr lang="en-US" b="1" dirty="0">
                <a:solidFill>
                  <a:srgbClr val="FFFF00"/>
                </a:solidFill>
              </a:rPr>
              <a:t>We must NOT get comfortable in this life – feel as if we have “arrived” in this life but always realize we are pilgrims passing through.  This world, as we sing, truly is NOT our home.</a:t>
            </a:r>
          </a:p>
          <a:p>
            <a:pPr marL="0" indent="0" algn="ctr">
              <a:buNone/>
            </a:pPr>
            <a:endParaRPr lang="en-US" b="1" dirty="0">
              <a:solidFill>
                <a:srgbClr val="FFFF00"/>
              </a:solidFill>
            </a:endParaRPr>
          </a:p>
          <a:p>
            <a:pPr marL="0" indent="0" algn="ctr">
              <a:buNone/>
            </a:pPr>
            <a:r>
              <a:rPr lang="en-US" b="1" dirty="0">
                <a:solidFill>
                  <a:srgbClr val="FFFF00"/>
                </a:solidFill>
              </a:rPr>
              <a:t>End Result for the farmer and Rome?</a:t>
            </a:r>
          </a:p>
          <a:p>
            <a:pPr marL="0" indent="0" algn="ctr">
              <a:buNone/>
            </a:pPr>
            <a:r>
              <a:rPr lang="en-US" b="1" dirty="0">
                <a:solidFill>
                  <a:srgbClr val="FFFF00"/>
                </a:solidFill>
              </a:rPr>
              <a:t>  They died</a:t>
            </a:r>
          </a:p>
          <a:p>
            <a:pPr marL="0" indent="0" algn="ctr">
              <a:buNone/>
            </a:pPr>
            <a:endParaRPr lang="en-US" b="1" dirty="0">
              <a:solidFill>
                <a:srgbClr val="FFFF00"/>
              </a:solidFill>
            </a:endParaRPr>
          </a:p>
          <a:p>
            <a:pPr marL="0" indent="0" algn="ctr">
              <a:buNone/>
            </a:pPr>
            <a:endParaRPr lang="en-US" b="1" dirty="0">
              <a:solidFill>
                <a:srgbClr val="FFFF00"/>
              </a:solidFill>
            </a:endParaRPr>
          </a:p>
        </p:txBody>
      </p:sp>
      <p:pic>
        <p:nvPicPr>
          <p:cNvPr id="9218" name="Picture 2" descr="The Other Woman | Bible Study Guides | Amazing Facts">
            <a:extLst>
              <a:ext uri="{FF2B5EF4-FFF2-40B4-BE49-F238E27FC236}">
                <a16:creationId xmlns:a16="http://schemas.microsoft.com/office/drawing/2014/main" id="{8B575413-B3F4-4A9D-81B3-BC2A3F1FD2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564395"/>
            <a:ext cx="5986749" cy="496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1648-0865-478E-B82C-5B214F275BB9}"/>
              </a:ext>
            </a:extLst>
          </p:cNvPr>
          <p:cNvSpPr>
            <a:spLocks noGrp="1"/>
          </p:cNvSpPr>
          <p:nvPr>
            <p:ph type="title"/>
          </p:nvPr>
        </p:nvSpPr>
        <p:spPr>
          <a:xfrm>
            <a:off x="209320" y="5410850"/>
            <a:ext cx="11754998" cy="1325563"/>
          </a:xfrm>
          <a:ln w="28575">
            <a:solidFill>
              <a:srgbClr val="FFC000"/>
            </a:solidFill>
          </a:ln>
        </p:spPr>
        <p:txBody>
          <a:bodyPr>
            <a:normAutofit/>
          </a:bodyPr>
          <a:lstStyle/>
          <a:p>
            <a:pPr algn="ctr"/>
            <a:r>
              <a:rPr lang="en-US" sz="2800" b="1" baseline="30000" dirty="0">
                <a:solidFill>
                  <a:srgbClr val="FFC000"/>
                </a:solidFill>
                <a:latin typeface="system-ui"/>
              </a:rPr>
              <a:t>8 </a:t>
            </a:r>
            <a:r>
              <a:rPr lang="en-US" sz="2800" b="1" dirty="0">
                <a:solidFill>
                  <a:srgbClr val="FFC000"/>
                </a:solidFill>
                <a:latin typeface="system-ui"/>
              </a:rPr>
              <a:t>Therefore her plagues will come in one day—death and mourning and famine. And she will be utterly burned with fire, for strong </a:t>
            </a:r>
            <a:r>
              <a:rPr lang="en-US" sz="2800" b="1" i="1" dirty="0">
                <a:solidFill>
                  <a:srgbClr val="FFC000"/>
                </a:solidFill>
                <a:latin typeface="system-ui"/>
              </a:rPr>
              <a:t>is</a:t>
            </a:r>
            <a:r>
              <a:rPr lang="en-US" sz="2800" b="1" dirty="0">
                <a:solidFill>
                  <a:srgbClr val="FFC000"/>
                </a:solidFill>
                <a:latin typeface="system-ui"/>
              </a:rPr>
              <a:t> the Lord God who judges her.</a:t>
            </a:r>
            <a:endParaRPr lang="en-US" sz="2800" b="1" dirty="0">
              <a:solidFill>
                <a:srgbClr val="FFC000"/>
              </a:solidFill>
            </a:endParaRPr>
          </a:p>
        </p:txBody>
      </p:sp>
      <p:sp>
        <p:nvSpPr>
          <p:cNvPr id="4" name="Content Placeholder 3">
            <a:extLst>
              <a:ext uri="{FF2B5EF4-FFF2-40B4-BE49-F238E27FC236}">
                <a16:creationId xmlns:a16="http://schemas.microsoft.com/office/drawing/2014/main" id="{4AAD4F83-C2C2-44D5-8F2C-58B276E6EFAC}"/>
              </a:ext>
            </a:extLst>
          </p:cNvPr>
          <p:cNvSpPr>
            <a:spLocks noGrp="1"/>
          </p:cNvSpPr>
          <p:nvPr>
            <p:ph sz="half" idx="2"/>
          </p:nvPr>
        </p:nvSpPr>
        <p:spPr>
          <a:xfrm>
            <a:off x="5750805" y="458458"/>
            <a:ext cx="6081311" cy="4763537"/>
          </a:xfrm>
        </p:spPr>
        <p:txBody>
          <a:bodyPr/>
          <a:lstStyle/>
          <a:p>
            <a:pPr marL="0" indent="0" algn="ctr">
              <a:buNone/>
            </a:pPr>
            <a:r>
              <a:rPr lang="en-US" b="1" dirty="0">
                <a:solidFill>
                  <a:srgbClr val="FFFF00"/>
                </a:solidFill>
              </a:rPr>
              <a:t>The “therefore” indicates the consequences of the boast from the verse before</a:t>
            </a:r>
          </a:p>
          <a:p>
            <a:pPr marL="0" indent="0" algn="ctr">
              <a:buNone/>
            </a:pPr>
            <a:endParaRPr lang="en-US" b="1" dirty="0">
              <a:solidFill>
                <a:srgbClr val="FFFF00"/>
              </a:solidFill>
            </a:endParaRPr>
          </a:p>
          <a:p>
            <a:pPr marL="0" indent="0" algn="ctr">
              <a:buNone/>
            </a:pPr>
            <a:r>
              <a:rPr lang="en-US" b="1" dirty="0">
                <a:solidFill>
                  <a:srgbClr val="FFFF00"/>
                </a:solidFill>
              </a:rPr>
              <a:t>One day (quickly) is emphasized over and over in this chapter</a:t>
            </a:r>
          </a:p>
          <a:p>
            <a:pPr marL="0" indent="0" algn="ctr">
              <a:buNone/>
            </a:pPr>
            <a:endParaRPr lang="en-US" b="1" dirty="0">
              <a:solidFill>
                <a:srgbClr val="FFFF00"/>
              </a:solidFill>
            </a:endParaRPr>
          </a:p>
          <a:p>
            <a:pPr marL="0" indent="0" algn="ctr">
              <a:buNone/>
            </a:pPr>
            <a:r>
              <a:rPr lang="en-US" b="1" dirty="0">
                <a:solidFill>
                  <a:srgbClr val="FFFF00"/>
                </a:solidFill>
              </a:rPr>
              <a:t>How often falls of nations and people occur like it was in one day or overnight?</a:t>
            </a:r>
          </a:p>
        </p:txBody>
      </p:sp>
      <p:pic>
        <p:nvPicPr>
          <p:cNvPr id="10242" name="Picture 2" descr="Two Phases of the Destruction of Babylon – Revelation 17-18 | Studying  Bible Prophecy">
            <a:extLst>
              <a:ext uri="{FF2B5EF4-FFF2-40B4-BE49-F238E27FC236}">
                <a16:creationId xmlns:a16="http://schemas.microsoft.com/office/drawing/2014/main" id="{80E07A6A-132C-4AAB-9362-384A5A187EA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9320" y="458458"/>
            <a:ext cx="5181600" cy="476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45D4-0091-45D8-93DC-3357466FC2BC}"/>
              </a:ext>
            </a:extLst>
          </p:cNvPr>
          <p:cNvSpPr>
            <a:spLocks noGrp="1"/>
          </p:cNvSpPr>
          <p:nvPr>
            <p:ph type="title"/>
          </p:nvPr>
        </p:nvSpPr>
        <p:spPr>
          <a:xfrm>
            <a:off x="190959" y="158520"/>
            <a:ext cx="11810082" cy="1045034"/>
          </a:xfrm>
          <a:ln w="28575">
            <a:solidFill>
              <a:srgbClr val="FFC000"/>
            </a:solidFill>
          </a:ln>
        </p:spPr>
        <p:txBody>
          <a:bodyPr>
            <a:normAutofit/>
          </a:bodyPr>
          <a:lstStyle/>
          <a:p>
            <a:pPr algn="ctr"/>
            <a:r>
              <a:rPr lang="en-US" sz="2800" b="1" baseline="30000" dirty="0">
                <a:solidFill>
                  <a:srgbClr val="FFC000"/>
                </a:solidFill>
                <a:latin typeface="system-ui"/>
              </a:rPr>
              <a:t>9 </a:t>
            </a:r>
            <a:r>
              <a:rPr lang="en-US" sz="2800" b="1" dirty="0">
                <a:solidFill>
                  <a:srgbClr val="FFC000"/>
                </a:solidFill>
                <a:latin typeface="system-ui"/>
              </a:rPr>
              <a:t>“The kings of the earth who committed fornication and lived luxuriously with her will weep and lament for her, when they see the smoke of her burning,</a:t>
            </a:r>
            <a:endParaRPr lang="en-US" sz="2800" b="1" dirty="0">
              <a:solidFill>
                <a:srgbClr val="FFC000"/>
              </a:solidFill>
            </a:endParaRPr>
          </a:p>
        </p:txBody>
      </p:sp>
      <p:sp>
        <p:nvSpPr>
          <p:cNvPr id="3" name="Content Placeholder 2">
            <a:extLst>
              <a:ext uri="{FF2B5EF4-FFF2-40B4-BE49-F238E27FC236}">
                <a16:creationId xmlns:a16="http://schemas.microsoft.com/office/drawing/2014/main" id="{EEFD9ACB-7EB8-4613-BD35-606D54A2BD9B}"/>
              </a:ext>
            </a:extLst>
          </p:cNvPr>
          <p:cNvSpPr>
            <a:spLocks noGrp="1"/>
          </p:cNvSpPr>
          <p:nvPr>
            <p:ph sz="half" idx="1"/>
          </p:nvPr>
        </p:nvSpPr>
        <p:spPr>
          <a:xfrm>
            <a:off x="190959" y="1586428"/>
            <a:ext cx="6231875" cy="5113051"/>
          </a:xfrm>
        </p:spPr>
        <p:txBody>
          <a:bodyPr/>
          <a:lstStyle/>
          <a:p>
            <a:pPr marL="0" indent="0" algn="ctr">
              <a:buNone/>
            </a:pPr>
            <a:r>
              <a:rPr lang="en-US" b="1" dirty="0">
                <a:solidFill>
                  <a:srgbClr val="FFFF00"/>
                </a:solidFill>
              </a:rPr>
              <a:t>The kings are not crying for Rome, but what they lost!</a:t>
            </a:r>
          </a:p>
          <a:p>
            <a:pPr marL="0" indent="0" algn="ctr">
              <a:buNone/>
            </a:pPr>
            <a:endParaRPr lang="en-US" b="1" dirty="0">
              <a:solidFill>
                <a:srgbClr val="FFFF00"/>
              </a:solidFill>
            </a:endParaRPr>
          </a:p>
          <a:p>
            <a:pPr marL="0" indent="0" algn="ctr">
              <a:buNone/>
            </a:pPr>
            <a:r>
              <a:rPr lang="en-US" b="1" dirty="0">
                <a:solidFill>
                  <a:srgbClr val="FFFF00"/>
                </a:solidFill>
              </a:rPr>
              <a:t>Two points of emphasis:  (1) quick destruction and (2) No one cares for Rome</a:t>
            </a:r>
          </a:p>
          <a:p>
            <a:pPr marL="0" indent="0" algn="ctr">
              <a:buNone/>
            </a:pPr>
            <a:endParaRPr lang="en-US" b="1" dirty="0">
              <a:solidFill>
                <a:srgbClr val="FFFF00"/>
              </a:solidFill>
            </a:endParaRPr>
          </a:p>
          <a:p>
            <a:pPr marL="0" indent="0" algn="ctr">
              <a:buNone/>
            </a:pPr>
            <a:r>
              <a:rPr lang="en-US" b="1" dirty="0">
                <a:solidFill>
                  <a:srgbClr val="FFFF00"/>
                </a:solidFill>
              </a:rPr>
              <a:t>World is NOT concerned for you when push comes to shove</a:t>
            </a:r>
          </a:p>
          <a:p>
            <a:pPr marL="0" indent="0" algn="ctr">
              <a:buNone/>
            </a:pPr>
            <a:endParaRPr lang="en-US" b="1" dirty="0">
              <a:solidFill>
                <a:srgbClr val="FFFF00"/>
              </a:solidFill>
            </a:endParaRPr>
          </a:p>
          <a:p>
            <a:pPr marL="0" indent="0" algn="ctr">
              <a:buNone/>
            </a:pPr>
            <a:r>
              <a:rPr lang="en-US" b="1" dirty="0">
                <a:solidFill>
                  <a:srgbClr val="FFFF00"/>
                </a:solidFill>
              </a:rPr>
              <a:t>What good friends the world makes</a:t>
            </a:r>
          </a:p>
        </p:txBody>
      </p:sp>
      <p:pic>
        <p:nvPicPr>
          <p:cNvPr id="12290" name="Picture 2" descr="Armageddon, c.1935 - Nicholas Roerich - WikiArt.org">
            <a:extLst>
              <a:ext uri="{FF2B5EF4-FFF2-40B4-BE49-F238E27FC236}">
                <a16:creationId xmlns:a16="http://schemas.microsoft.com/office/drawing/2014/main" id="{1079B1CD-8655-40D6-B42D-B5E07A79E97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64357" y="1586429"/>
            <a:ext cx="5181600" cy="511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0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093B-D1C9-42F4-A5A2-6EFA451E21C4}"/>
              </a:ext>
            </a:extLst>
          </p:cNvPr>
          <p:cNvSpPr>
            <a:spLocks noGrp="1"/>
          </p:cNvSpPr>
          <p:nvPr>
            <p:ph type="title"/>
          </p:nvPr>
        </p:nvSpPr>
        <p:spPr>
          <a:xfrm>
            <a:off x="207484" y="164028"/>
            <a:ext cx="11777031" cy="1034017"/>
          </a:xfrm>
          <a:ln w="28575">
            <a:solidFill>
              <a:srgbClr val="FFC000"/>
            </a:solidFill>
          </a:ln>
        </p:spPr>
        <p:txBody>
          <a:bodyPr>
            <a:normAutofit/>
          </a:bodyPr>
          <a:lstStyle/>
          <a:p>
            <a:pPr algn="ctr"/>
            <a:r>
              <a:rPr lang="en-US" sz="2800" b="1" baseline="30000" dirty="0">
                <a:solidFill>
                  <a:srgbClr val="FFC000"/>
                </a:solidFill>
                <a:latin typeface="system-ui"/>
              </a:rPr>
              <a:t>10 </a:t>
            </a:r>
            <a:r>
              <a:rPr lang="en-US" sz="2800" b="1" dirty="0">
                <a:solidFill>
                  <a:srgbClr val="FFC000"/>
                </a:solidFill>
                <a:latin typeface="system-ui"/>
              </a:rPr>
              <a:t>standing at a distance for fear of her torment, saying, ‘Alas, alas, that great city Babylon, that mighty city! For in one hour your judgment has come.’</a:t>
            </a:r>
            <a:endParaRPr lang="en-US" sz="2800" b="1" dirty="0">
              <a:solidFill>
                <a:srgbClr val="FFC000"/>
              </a:solidFill>
            </a:endParaRPr>
          </a:p>
        </p:txBody>
      </p:sp>
      <p:sp>
        <p:nvSpPr>
          <p:cNvPr id="3" name="Content Placeholder 2">
            <a:extLst>
              <a:ext uri="{FF2B5EF4-FFF2-40B4-BE49-F238E27FC236}">
                <a16:creationId xmlns:a16="http://schemas.microsoft.com/office/drawing/2014/main" id="{DE68BACA-D167-4233-AC9C-D4B49BAF6B60}"/>
              </a:ext>
            </a:extLst>
          </p:cNvPr>
          <p:cNvSpPr>
            <a:spLocks noGrp="1"/>
          </p:cNvSpPr>
          <p:nvPr>
            <p:ph sz="half" idx="1"/>
          </p:nvPr>
        </p:nvSpPr>
        <p:spPr>
          <a:xfrm>
            <a:off x="207483" y="1509310"/>
            <a:ext cx="6182299" cy="5067759"/>
          </a:xfrm>
        </p:spPr>
        <p:txBody>
          <a:bodyPr/>
          <a:lstStyle/>
          <a:p>
            <a:pPr marL="0" indent="0" algn="ctr">
              <a:buNone/>
            </a:pPr>
            <a:r>
              <a:rPr lang="en-US" b="1" dirty="0">
                <a:solidFill>
                  <a:srgbClr val="FFFF00"/>
                </a:solidFill>
              </a:rPr>
              <a:t>One hour indicates the briefness and suddenness of the destruction of Rome</a:t>
            </a:r>
          </a:p>
          <a:p>
            <a:pPr marL="0" indent="0" algn="ctr">
              <a:buNone/>
            </a:pPr>
            <a:endParaRPr lang="en-US" b="1" dirty="0">
              <a:solidFill>
                <a:srgbClr val="FFFF00"/>
              </a:solidFill>
            </a:endParaRPr>
          </a:p>
          <a:p>
            <a:pPr marL="0" indent="0" algn="ctr">
              <a:buNone/>
            </a:pPr>
            <a:r>
              <a:rPr lang="en-US" b="1" dirty="0">
                <a:solidFill>
                  <a:srgbClr val="FFFF00"/>
                </a:solidFill>
              </a:rPr>
              <a:t>When problems occur (think </a:t>
            </a:r>
            <a:r>
              <a:rPr lang="en-US" b="1" dirty="0" err="1">
                <a:solidFill>
                  <a:srgbClr val="FFFF00"/>
                </a:solidFill>
              </a:rPr>
              <a:t>Covid</a:t>
            </a:r>
            <a:r>
              <a:rPr lang="en-US" b="1" dirty="0">
                <a:solidFill>
                  <a:srgbClr val="FFFF00"/>
                </a:solidFill>
              </a:rPr>
              <a:t>) they hit with swiftness and seem as if one day all was great and the next the world falls apart (depression of the 30s)</a:t>
            </a:r>
          </a:p>
          <a:p>
            <a:pPr marL="0" indent="0" algn="ctr">
              <a:buNone/>
            </a:pPr>
            <a:endParaRPr lang="en-US" b="1" dirty="0">
              <a:solidFill>
                <a:srgbClr val="FFFF00"/>
              </a:solidFill>
            </a:endParaRPr>
          </a:p>
          <a:p>
            <a:pPr marL="0" indent="0" algn="ctr">
              <a:buNone/>
            </a:pPr>
            <a:r>
              <a:rPr lang="en-US" b="1" dirty="0">
                <a:solidFill>
                  <a:srgbClr val="FFFF00"/>
                </a:solidFill>
              </a:rPr>
              <a:t>Again, the “one hour” comes up and will come up again and again</a:t>
            </a:r>
          </a:p>
        </p:txBody>
      </p:sp>
      <p:pic>
        <p:nvPicPr>
          <p:cNvPr id="13314" name="Picture 2" descr="Hourglass | Definition &amp; History | Britannica">
            <a:extLst>
              <a:ext uri="{FF2B5EF4-FFF2-40B4-BE49-F238E27FC236}">
                <a16:creationId xmlns:a16="http://schemas.microsoft.com/office/drawing/2014/main" id="{961BC28C-2C16-43CC-A777-5D61F24C0D1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1137" y="1509311"/>
            <a:ext cx="5363377" cy="499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6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4778-25B8-43DB-9203-3A77184842DA}"/>
              </a:ext>
            </a:extLst>
          </p:cNvPr>
          <p:cNvSpPr>
            <a:spLocks noGrp="1"/>
          </p:cNvSpPr>
          <p:nvPr>
            <p:ph type="title"/>
          </p:nvPr>
        </p:nvSpPr>
        <p:spPr>
          <a:xfrm>
            <a:off x="4856602" y="1562425"/>
            <a:ext cx="2478795" cy="3733150"/>
          </a:xfrm>
          <a:ln w="28575">
            <a:solidFill>
              <a:srgbClr val="FFC000"/>
            </a:solidFill>
          </a:ln>
        </p:spPr>
        <p:txBody>
          <a:bodyPr>
            <a:normAutofit/>
          </a:bodyPr>
          <a:lstStyle/>
          <a:p>
            <a:pPr algn="ctr"/>
            <a:r>
              <a:rPr lang="en-US" sz="2800" b="1" baseline="30000" dirty="0">
                <a:solidFill>
                  <a:srgbClr val="FFC000"/>
                </a:solidFill>
                <a:latin typeface="system-ui"/>
              </a:rPr>
              <a:t>11 </a:t>
            </a:r>
            <a:r>
              <a:rPr lang="en-US" sz="2800" b="1" dirty="0">
                <a:solidFill>
                  <a:srgbClr val="FFC000"/>
                </a:solidFill>
                <a:latin typeface="system-ui"/>
              </a:rPr>
              <a:t>“And the merchants of the earth will weep and mourn over her, for no one buys their merchandise anymore:</a:t>
            </a:r>
            <a:endParaRPr lang="en-US" sz="2800" b="1" dirty="0">
              <a:solidFill>
                <a:srgbClr val="FFC000"/>
              </a:solidFill>
            </a:endParaRPr>
          </a:p>
        </p:txBody>
      </p:sp>
      <p:sp>
        <p:nvSpPr>
          <p:cNvPr id="4" name="Content Placeholder 3">
            <a:extLst>
              <a:ext uri="{FF2B5EF4-FFF2-40B4-BE49-F238E27FC236}">
                <a16:creationId xmlns:a16="http://schemas.microsoft.com/office/drawing/2014/main" id="{1C9652A0-4B2D-47E0-A359-FD6AA03F210A}"/>
              </a:ext>
            </a:extLst>
          </p:cNvPr>
          <p:cNvSpPr>
            <a:spLocks noGrp="1"/>
          </p:cNvSpPr>
          <p:nvPr>
            <p:ph sz="half" idx="2"/>
          </p:nvPr>
        </p:nvSpPr>
        <p:spPr>
          <a:xfrm>
            <a:off x="7642033" y="605928"/>
            <a:ext cx="4245167" cy="5871990"/>
          </a:xfrm>
        </p:spPr>
        <p:txBody>
          <a:bodyPr/>
          <a:lstStyle/>
          <a:p>
            <a:pPr marL="0" indent="0" algn="ctr">
              <a:buNone/>
            </a:pPr>
            <a:r>
              <a:rPr lang="en-US" b="1" dirty="0">
                <a:solidFill>
                  <a:srgbClr val="FFFF00"/>
                </a:solidFill>
              </a:rPr>
              <a:t>The merchants laments were like that of the kings – not for Rome, but for what THEY LOST</a:t>
            </a: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r>
              <a:rPr lang="en-US" b="1" dirty="0">
                <a:solidFill>
                  <a:srgbClr val="FFFF00"/>
                </a:solidFill>
              </a:rPr>
              <a:t>It is all about financial loss and NOT any esteem or concern for Rome</a:t>
            </a:r>
          </a:p>
        </p:txBody>
      </p:sp>
      <p:pic>
        <p:nvPicPr>
          <p:cNvPr id="14338" name="Picture 2" descr="Shipwrecks Offer Clues to Ancient Cultures – Woods Hole Oceanographic  Institution">
            <a:extLst>
              <a:ext uri="{FF2B5EF4-FFF2-40B4-BE49-F238E27FC236}">
                <a16:creationId xmlns:a16="http://schemas.microsoft.com/office/drawing/2014/main" id="{BEF3B61C-3EE9-4B4F-A328-F1829077034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5254" y="837282"/>
            <a:ext cx="4384712" cy="54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9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arn(inVertical)">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FAB97-F209-4E20-972D-92955A1F3B18}"/>
              </a:ext>
            </a:extLst>
          </p:cNvPr>
          <p:cNvSpPr>
            <a:spLocks noGrp="1"/>
          </p:cNvSpPr>
          <p:nvPr>
            <p:ph type="title"/>
          </p:nvPr>
        </p:nvSpPr>
        <p:spPr>
          <a:xfrm>
            <a:off x="838200" y="220338"/>
            <a:ext cx="10515600" cy="4450814"/>
          </a:xfrm>
          <a:ln w="31750">
            <a:solidFill>
              <a:srgbClr val="FFC000"/>
            </a:solidFill>
          </a:ln>
        </p:spPr>
        <p:txBody>
          <a:bodyPr>
            <a:normAutofit/>
          </a:bodyPr>
          <a:lstStyle/>
          <a:p>
            <a:pPr algn="ctr"/>
            <a:r>
              <a:rPr lang="en-US" sz="2800" b="1" baseline="30000" dirty="0">
                <a:solidFill>
                  <a:srgbClr val="FFC000"/>
                </a:solidFill>
                <a:latin typeface="system-ui"/>
              </a:rPr>
              <a:t>11 </a:t>
            </a:r>
            <a:r>
              <a:rPr lang="en-US" sz="2800" b="1" dirty="0">
                <a:solidFill>
                  <a:srgbClr val="FFC000"/>
                </a:solidFill>
                <a:latin typeface="system-ui"/>
              </a:rPr>
              <a:t>“And the merchants of the earth will weep and mourn over her, for no one buys their merchandise anymore: </a:t>
            </a:r>
            <a:r>
              <a:rPr lang="en-US" sz="2800" b="1" baseline="30000" dirty="0">
                <a:solidFill>
                  <a:srgbClr val="FFC000"/>
                </a:solidFill>
                <a:latin typeface="system-ui"/>
              </a:rPr>
              <a:t>12 </a:t>
            </a:r>
            <a:r>
              <a:rPr lang="en-US" sz="2800" b="1" dirty="0">
                <a:solidFill>
                  <a:srgbClr val="FFC000"/>
                </a:solidFill>
                <a:latin typeface="system-ui"/>
              </a:rPr>
              <a:t>merchandise of gold and silver, precious stones and pearls, fine linen and purple, silk and scarlet, every kind of citron wood, every kind of object of ivory, every kind of object of most precious wood, bronze, iron, and marble; </a:t>
            </a:r>
            <a:r>
              <a:rPr lang="en-US" sz="2800" b="1" baseline="30000" dirty="0">
                <a:solidFill>
                  <a:srgbClr val="FFC000"/>
                </a:solidFill>
                <a:latin typeface="system-ui"/>
              </a:rPr>
              <a:t>13 </a:t>
            </a:r>
            <a:r>
              <a:rPr lang="en-US" sz="2800" b="1" dirty="0">
                <a:solidFill>
                  <a:srgbClr val="FFC000"/>
                </a:solidFill>
                <a:latin typeface="system-ui"/>
              </a:rPr>
              <a:t>and cinnamon and incense, fragrant oil and frankincense, wine and oil, fine flour and wheat, cattle and sheep, horses and chariots, and bodies and souls of men. </a:t>
            </a:r>
            <a:r>
              <a:rPr lang="en-US" sz="2800" b="1" baseline="30000" dirty="0">
                <a:solidFill>
                  <a:srgbClr val="FFC000"/>
                </a:solidFill>
                <a:latin typeface="system-ui"/>
              </a:rPr>
              <a:t>14 </a:t>
            </a:r>
            <a:r>
              <a:rPr lang="en-US" sz="2800" b="1" dirty="0">
                <a:solidFill>
                  <a:srgbClr val="FFC000"/>
                </a:solidFill>
                <a:latin typeface="system-ui"/>
              </a:rPr>
              <a:t>The fruit that your soul longed for has gone from you, and all the things which are rich and splendid have gone from you, and you shall find them no more at all.</a:t>
            </a:r>
            <a:endParaRPr lang="en-US" sz="2800" b="1" dirty="0">
              <a:solidFill>
                <a:srgbClr val="FFC000"/>
              </a:solidFill>
            </a:endParaRPr>
          </a:p>
        </p:txBody>
      </p:sp>
      <p:sp>
        <p:nvSpPr>
          <p:cNvPr id="2" name="TextBox 1">
            <a:extLst>
              <a:ext uri="{FF2B5EF4-FFF2-40B4-BE49-F238E27FC236}">
                <a16:creationId xmlns:a16="http://schemas.microsoft.com/office/drawing/2014/main" id="{38EBCCE7-93FA-4751-8B6C-482E66B412D8}"/>
              </a:ext>
            </a:extLst>
          </p:cNvPr>
          <p:cNvSpPr txBox="1"/>
          <p:nvPr/>
        </p:nvSpPr>
        <p:spPr>
          <a:xfrm rot="10800000" flipV="1">
            <a:off x="716097" y="4821780"/>
            <a:ext cx="10637703" cy="1815882"/>
          </a:xfrm>
          <a:prstGeom prst="rect">
            <a:avLst/>
          </a:prstGeom>
          <a:noFill/>
        </p:spPr>
        <p:txBody>
          <a:bodyPr wrap="square" rtlCol="0">
            <a:spAutoFit/>
          </a:bodyPr>
          <a:lstStyle/>
          <a:p>
            <a:pPr algn="ctr"/>
            <a:r>
              <a:rPr lang="en-US" sz="2800" b="1" dirty="0">
                <a:solidFill>
                  <a:srgbClr val="FFFF00"/>
                </a:solidFill>
              </a:rPr>
              <a:t>Look at the emphasis in these verses – all that is materially could be found in Rome!</a:t>
            </a:r>
          </a:p>
          <a:p>
            <a:pPr algn="ctr"/>
            <a:endParaRPr lang="en-US" sz="2800" b="1" dirty="0">
              <a:solidFill>
                <a:srgbClr val="FFFF00"/>
              </a:solidFill>
            </a:endParaRPr>
          </a:p>
          <a:p>
            <a:pPr algn="ctr"/>
            <a:r>
              <a:rPr lang="en-US" sz="2800" b="1" dirty="0">
                <a:solidFill>
                  <a:srgbClr val="FFFF00"/>
                </a:solidFill>
              </a:rPr>
              <a:t>Worldly does NOT last!</a:t>
            </a:r>
          </a:p>
        </p:txBody>
      </p:sp>
    </p:spTree>
    <p:extLst>
      <p:ext uri="{BB962C8B-B14F-4D97-AF65-F5344CB8AC3E}">
        <p14:creationId xmlns:p14="http://schemas.microsoft.com/office/powerpoint/2010/main" val="13167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1608-1B95-4895-BCFB-F5F0C3BD5742}"/>
              </a:ext>
            </a:extLst>
          </p:cNvPr>
          <p:cNvSpPr>
            <a:spLocks noGrp="1"/>
          </p:cNvSpPr>
          <p:nvPr>
            <p:ph type="title"/>
          </p:nvPr>
        </p:nvSpPr>
        <p:spPr>
          <a:xfrm>
            <a:off x="242371" y="176270"/>
            <a:ext cx="11666863" cy="1784731"/>
          </a:xfrm>
          <a:ln w="28575">
            <a:solidFill>
              <a:srgbClr val="FFC000"/>
            </a:solidFill>
          </a:ln>
        </p:spPr>
        <p:txBody>
          <a:bodyPr>
            <a:normAutofit fontScale="90000"/>
          </a:bodyPr>
          <a:lstStyle/>
          <a:p>
            <a:pPr algn="ctr"/>
            <a:r>
              <a:rPr lang="en-US" sz="2700" b="1" baseline="30000" dirty="0">
                <a:solidFill>
                  <a:srgbClr val="FFC000"/>
                </a:solidFill>
                <a:latin typeface="system-ui"/>
              </a:rPr>
              <a:t>15 </a:t>
            </a:r>
            <a:r>
              <a:rPr lang="en-US" sz="2700" b="1" dirty="0">
                <a:solidFill>
                  <a:srgbClr val="FFC000"/>
                </a:solidFill>
                <a:latin typeface="system-ui"/>
              </a:rPr>
              <a:t>The merchants of these things, who became rich by her, will stand at a distance for fear of her torment, weeping and wailing, </a:t>
            </a:r>
            <a:r>
              <a:rPr lang="en-US" sz="2700" b="1" baseline="30000" dirty="0">
                <a:solidFill>
                  <a:srgbClr val="FFC000"/>
                </a:solidFill>
                <a:latin typeface="system-ui"/>
              </a:rPr>
              <a:t>16 </a:t>
            </a:r>
            <a:r>
              <a:rPr lang="en-US" sz="2700" b="1" dirty="0">
                <a:solidFill>
                  <a:srgbClr val="FFC000"/>
                </a:solidFill>
                <a:latin typeface="system-ui"/>
              </a:rPr>
              <a:t>and saying, ‘Alas, alas, that great city that was clothed in fine linen, purple, and scarlet, and adorned with gold and precious stones and pearls! </a:t>
            </a:r>
            <a:r>
              <a:rPr lang="en-US" sz="2700" b="1" baseline="30000" dirty="0">
                <a:solidFill>
                  <a:srgbClr val="FFC000"/>
                </a:solidFill>
                <a:latin typeface="system-ui"/>
              </a:rPr>
              <a:t>17 </a:t>
            </a:r>
            <a:r>
              <a:rPr lang="en-US" sz="2700" b="1" dirty="0">
                <a:solidFill>
                  <a:srgbClr val="FFC000"/>
                </a:solidFill>
                <a:latin typeface="system-ui"/>
              </a:rPr>
              <a:t>For in one hour such great riches came to nothing.’ Every shipmaster, all who travel by ship, sailors, and as many as trade on the sea, stood at a distance</a:t>
            </a:r>
            <a:endParaRPr lang="en-US" sz="2700" b="1" dirty="0">
              <a:solidFill>
                <a:srgbClr val="FFC000"/>
              </a:solidFill>
            </a:endParaRPr>
          </a:p>
        </p:txBody>
      </p:sp>
      <p:sp>
        <p:nvSpPr>
          <p:cNvPr id="3" name="Content Placeholder 2">
            <a:extLst>
              <a:ext uri="{FF2B5EF4-FFF2-40B4-BE49-F238E27FC236}">
                <a16:creationId xmlns:a16="http://schemas.microsoft.com/office/drawing/2014/main" id="{6C018429-252E-4E12-808B-11180415D8D9}"/>
              </a:ext>
            </a:extLst>
          </p:cNvPr>
          <p:cNvSpPr>
            <a:spLocks noGrp="1"/>
          </p:cNvSpPr>
          <p:nvPr>
            <p:ph sz="half" idx="1"/>
          </p:nvPr>
        </p:nvSpPr>
        <p:spPr>
          <a:xfrm>
            <a:off x="282766" y="2137272"/>
            <a:ext cx="6118034" cy="4720728"/>
          </a:xfrm>
        </p:spPr>
        <p:txBody>
          <a:bodyPr>
            <a:normAutofit lnSpcReduction="10000"/>
          </a:bodyPr>
          <a:lstStyle/>
          <a:p>
            <a:pPr marL="0" indent="0" algn="ctr">
              <a:buNone/>
            </a:pPr>
            <a:r>
              <a:rPr lang="en-US" b="1" dirty="0">
                <a:solidFill>
                  <a:srgbClr val="FFFF00"/>
                </a:solidFill>
              </a:rPr>
              <a:t>The list of cargoes and merchandise consist primarily of the luxuries and comforts of life!</a:t>
            </a:r>
          </a:p>
          <a:p>
            <a:pPr marL="0" indent="0" algn="ctr">
              <a:buNone/>
            </a:pPr>
            <a:endParaRPr lang="en-US" b="1" dirty="0">
              <a:solidFill>
                <a:srgbClr val="FFFF00"/>
              </a:solidFill>
            </a:endParaRPr>
          </a:p>
          <a:p>
            <a:pPr marL="0" indent="0" algn="ctr">
              <a:buNone/>
            </a:pPr>
            <a:r>
              <a:rPr lang="en-US" b="1" dirty="0">
                <a:solidFill>
                  <a:srgbClr val="FFFF00"/>
                </a:solidFill>
              </a:rPr>
              <a:t>Minerals – Gold and silver</a:t>
            </a:r>
          </a:p>
          <a:p>
            <a:pPr marL="0" indent="0" algn="ctr">
              <a:buNone/>
            </a:pPr>
            <a:r>
              <a:rPr lang="en-US" b="1" dirty="0">
                <a:solidFill>
                  <a:srgbClr val="FFFF00"/>
                </a:solidFill>
              </a:rPr>
              <a:t>Plants – linen and silk</a:t>
            </a:r>
          </a:p>
          <a:p>
            <a:pPr marL="0" indent="0" algn="ctr">
              <a:buNone/>
            </a:pPr>
            <a:r>
              <a:rPr lang="en-US" b="1" dirty="0">
                <a:solidFill>
                  <a:srgbClr val="FFFF00"/>
                </a:solidFill>
              </a:rPr>
              <a:t>Animal – cattle</a:t>
            </a:r>
          </a:p>
          <a:p>
            <a:pPr marL="0" indent="0" algn="ctr">
              <a:buNone/>
            </a:pPr>
            <a:r>
              <a:rPr lang="en-US" b="1" dirty="0">
                <a:solidFill>
                  <a:srgbClr val="FFFF00"/>
                </a:solidFill>
              </a:rPr>
              <a:t>Man</a:t>
            </a:r>
          </a:p>
          <a:p>
            <a:pPr marL="0" indent="0" algn="ctr">
              <a:buNone/>
            </a:pPr>
            <a:endParaRPr lang="en-US" b="1" dirty="0">
              <a:solidFill>
                <a:srgbClr val="FFFF00"/>
              </a:solidFill>
            </a:endParaRPr>
          </a:p>
          <a:p>
            <a:pPr marL="0" indent="0" algn="ctr">
              <a:buNone/>
            </a:pPr>
            <a:r>
              <a:rPr lang="en-US" b="1" dirty="0">
                <a:solidFill>
                  <a:srgbClr val="FFFF00"/>
                </a:solidFill>
              </a:rPr>
              <a:t>Note – no one wants to get close to her</a:t>
            </a:r>
          </a:p>
        </p:txBody>
      </p:sp>
      <p:pic>
        <p:nvPicPr>
          <p:cNvPr id="5" name="Picture 2" descr="Shipwrecks Offer Clues to Ancient Cultures – Woods Hole Oceanographic  Institution">
            <a:extLst>
              <a:ext uri="{FF2B5EF4-FFF2-40B4-BE49-F238E27FC236}">
                <a16:creationId xmlns:a16="http://schemas.microsoft.com/office/drawing/2014/main" id="{B65EE91A-5C7F-482F-A399-9E9D0A526A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27634" y="2247440"/>
            <a:ext cx="5181600" cy="428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1608-1B95-4895-BCFB-F5F0C3BD5742}"/>
              </a:ext>
            </a:extLst>
          </p:cNvPr>
          <p:cNvSpPr>
            <a:spLocks noGrp="1"/>
          </p:cNvSpPr>
          <p:nvPr>
            <p:ph type="title"/>
          </p:nvPr>
        </p:nvSpPr>
        <p:spPr>
          <a:xfrm>
            <a:off x="242371" y="176270"/>
            <a:ext cx="11666863" cy="1784731"/>
          </a:xfrm>
          <a:ln w="28575">
            <a:solidFill>
              <a:srgbClr val="FFC000"/>
            </a:solidFill>
          </a:ln>
        </p:spPr>
        <p:txBody>
          <a:bodyPr>
            <a:normAutofit fontScale="90000"/>
          </a:bodyPr>
          <a:lstStyle/>
          <a:p>
            <a:pPr algn="ctr"/>
            <a:r>
              <a:rPr lang="en-US" sz="2700" b="1" baseline="30000" dirty="0">
                <a:solidFill>
                  <a:srgbClr val="FFC000"/>
                </a:solidFill>
                <a:latin typeface="system-ui"/>
              </a:rPr>
              <a:t>15 </a:t>
            </a:r>
            <a:r>
              <a:rPr lang="en-US" sz="2700" b="1" dirty="0">
                <a:solidFill>
                  <a:srgbClr val="FFC000"/>
                </a:solidFill>
                <a:latin typeface="system-ui"/>
              </a:rPr>
              <a:t>The merchants of these things, who became rich by her, will stand at a distance for fear of her torment, weeping and wailing, </a:t>
            </a:r>
            <a:r>
              <a:rPr lang="en-US" sz="2700" b="1" baseline="30000" dirty="0">
                <a:solidFill>
                  <a:srgbClr val="FFC000"/>
                </a:solidFill>
                <a:latin typeface="system-ui"/>
              </a:rPr>
              <a:t>16 </a:t>
            </a:r>
            <a:r>
              <a:rPr lang="en-US" sz="2700" b="1" dirty="0">
                <a:solidFill>
                  <a:srgbClr val="FFC000"/>
                </a:solidFill>
                <a:latin typeface="system-ui"/>
              </a:rPr>
              <a:t>and saying, ‘Alas, alas, that great city that was clothed in fine linen, purple, and scarlet, and adorned with gold and precious stones and pearls! </a:t>
            </a:r>
            <a:r>
              <a:rPr lang="en-US" sz="2700" b="1" baseline="30000" dirty="0">
                <a:solidFill>
                  <a:srgbClr val="FFC000"/>
                </a:solidFill>
                <a:latin typeface="system-ui"/>
              </a:rPr>
              <a:t>17 </a:t>
            </a:r>
            <a:r>
              <a:rPr lang="en-US" sz="2700" b="1" dirty="0">
                <a:solidFill>
                  <a:srgbClr val="FFC000"/>
                </a:solidFill>
                <a:latin typeface="system-ui"/>
              </a:rPr>
              <a:t>For in one hour such great riches came to nothing.’ Every shipmaster, all who travel by ship, sailors, and as many as trade on the sea, stood at a distance</a:t>
            </a:r>
            <a:endParaRPr lang="en-US" sz="2700" b="1" dirty="0">
              <a:solidFill>
                <a:srgbClr val="FFC000"/>
              </a:solidFill>
            </a:endParaRPr>
          </a:p>
        </p:txBody>
      </p:sp>
      <p:sp>
        <p:nvSpPr>
          <p:cNvPr id="3" name="Content Placeholder 2">
            <a:extLst>
              <a:ext uri="{FF2B5EF4-FFF2-40B4-BE49-F238E27FC236}">
                <a16:creationId xmlns:a16="http://schemas.microsoft.com/office/drawing/2014/main" id="{6C018429-252E-4E12-808B-11180415D8D9}"/>
              </a:ext>
            </a:extLst>
          </p:cNvPr>
          <p:cNvSpPr>
            <a:spLocks noGrp="1"/>
          </p:cNvSpPr>
          <p:nvPr>
            <p:ph sz="half" idx="1"/>
          </p:nvPr>
        </p:nvSpPr>
        <p:spPr>
          <a:xfrm>
            <a:off x="282766" y="2082188"/>
            <a:ext cx="6118034" cy="4599542"/>
          </a:xfrm>
        </p:spPr>
        <p:txBody>
          <a:bodyPr>
            <a:normAutofit fontScale="92500"/>
          </a:bodyPr>
          <a:lstStyle/>
          <a:p>
            <a:pPr marL="0" indent="0" algn="ctr">
              <a:buNone/>
            </a:pPr>
            <a:r>
              <a:rPr lang="en-US" b="1" dirty="0">
                <a:solidFill>
                  <a:srgbClr val="FFFF00"/>
                </a:solidFill>
              </a:rPr>
              <a:t>Think of all the material things listed here.  Rome had it all.  It did truly have all of the world’s material things found in her.</a:t>
            </a:r>
          </a:p>
          <a:p>
            <a:pPr marL="0" indent="0" algn="ctr">
              <a:buNone/>
            </a:pPr>
            <a:endParaRPr lang="en-US" b="1" dirty="0">
              <a:solidFill>
                <a:srgbClr val="FFFF00"/>
              </a:solidFill>
            </a:endParaRPr>
          </a:p>
          <a:p>
            <a:pPr marL="0" indent="0" algn="ctr">
              <a:buNone/>
            </a:pPr>
            <a:r>
              <a:rPr lang="en-US" b="1" dirty="0">
                <a:solidFill>
                  <a:srgbClr val="FFFF00"/>
                </a:solidFill>
              </a:rPr>
              <a:t>Can you think of a country today that is similar with Rome that has everything materially, all the comforts that the world has to offer, a person could ever want?</a:t>
            </a:r>
          </a:p>
          <a:p>
            <a:pPr marL="0" indent="0" algn="ctr">
              <a:buNone/>
            </a:pPr>
            <a:endParaRPr lang="en-US" b="1" dirty="0">
              <a:solidFill>
                <a:srgbClr val="FFFF00"/>
              </a:solidFill>
            </a:endParaRPr>
          </a:p>
          <a:p>
            <a:pPr marL="0" indent="0" algn="ctr">
              <a:buNone/>
            </a:pPr>
            <a:r>
              <a:rPr lang="en-US" b="1" dirty="0">
                <a:solidFill>
                  <a:srgbClr val="FFFF00"/>
                </a:solidFill>
              </a:rPr>
              <a:t>Emphasis is on APPEARANCE</a:t>
            </a:r>
          </a:p>
        </p:txBody>
      </p:sp>
      <p:pic>
        <p:nvPicPr>
          <p:cNvPr id="5" name="Picture 2" descr="Shipwrecks Offer Clues to Ancient Cultures – Woods Hole Oceanographic  Institution">
            <a:extLst>
              <a:ext uri="{FF2B5EF4-FFF2-40B4-BE49-F238E27FC236}">
                <a16:creationId xmlns:a16="http://schemas.microsoft.com/office/drawing/2014/main" id="{B65EE91A-5C7F-482F-A399-9E9D0A526A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27634" y="2247440"/>
            <a:ext cx="5181600" cy="428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C953-D486-4F26-9AB9-46A6FB1ABA05}"/>
              </a:ext>
            </a:extLst>
          </p:cNvPr>
          <p:cNvSpPr>
            <a:spLocks noGrp="1"/>
          </p:cNvSpPr>
          <p:nvPr>
            <p:ph type="title"/>
          </p:nvPr>
        </p:nvSpPr>
        <p:spPr>
          <a:xfrm>
            <a:off x="308472" y="4891490"/>
            <a:ext cx="11655846" cy="1811874"/>
          </a:xfrm>
          <a:ln w="28575">
            <a:solidFill>
              <a:srgbClr val="FFC000"/>
            </a:solidFill>
          </a:ln>
        </p:spPr>
        <p:txBody>
          <a:bodyPr>
            <a:normAutofit fontScale="90000"/>
          </a:bodyPr>
          <a:lstStyle/>
          <a:p>
            <a:pPr algn="ctr"/>
            <a:r>
              <a:rPr lang="en-US" sz="3100" b="1" baseline="30000" dirty="0">
                <a:solidFill>
                  <a:srgbClr val="FFC000"/>
                </a:solidFill>
                <a:latin typeface="system-ui"/>
              </a:rPr>
              <a:t>18 </a:t>
            </a:r>
            <a:r>
              <a:rPr lang="en-US" sz="3100" b="1" dirty="0">
                <a:solidFill>
                  <a:srgbClr val="FFC000"/>
                </a:solidFill>
                <a:latin typeface="system-ui"/>
              </a:rPr>
              <a:t>and cried out when they saw the smoke of her burning, saying, ‘What </a:t>
            </a:r>
            <a:r>
              <a:rPr lang="en-US" sz="3100" b="1" i="1" dirty="0">
                <a:solidFill>
                  <a:srgbClr val="FFC000"/>
                </a:solidFill>
                <a:latin typeface="system-ui"/>
              </a:rPr>
              <a:t>is</a:t>
            </a:r>
            <a:r>
              <a:rPr lang="en-US" sz="3100" b="1" dirty="0">
                <a:solidFill>
                  <a:srgbClr val="FFC000"/>
                </a:solidFill>
                <a:latin typeface="system-ui"/>
              </a:rPr>
              <a:t> like this great city?’ </a:t>
            </a:r>
            <a:r>
              <a:rPr lang="en-US" sz="3100" b="1" baseline="30000" dirty="0">
                <a:solidFill>
                  <a:srgbClr val="FFC000"/>
                </a:solidFill>
                <a:latin typeface="system-ui"/>
              </a:rPr>
              <a:t>19 </a:t>
            </a:r>
            <a:r>
              <a:rPr lang="en-US" sz="3100" b="1" dirty="0">
                <a:solidFill>
                  <a:srgbClr val="FFC000"/>
                </a:solidFill>
                <a:latin typeface="system-ui"/>
              </a:rPr>
              <a:t>“They threw dust on their heads and cried out, weeping and wailing, and saying, ‘Alas, alas, that great city, in which all who had ships on the sea became rich by her wealth! For in one hour she is made desolate.’</a:t>
            </a:r>
            <a:endParaRPr lang="en-US" b="1" dirty="0"/>
          </a:p>
        </p:txBody>
      </p:sp>
      <p:sp>
        <p:nvSpPr>
          <p:cNvPr id="4" name="Content Placeholder 3">
            <a:extLst>
              <a:ext uri="{FF2B5EF4-FFF2-40B4-BE49-F238E27FC236}">
                <a16:creationId xmlns:a16="http://schemas.microsoft.com/office/drawing/2014/main" id="{543795F8-F0A5-4CAB-B235-CFE5C65209F6}"/>
              </a:ext>
            </a:extLst>
          </p:cNvPr>
          <p:cNvSpPr>
            <a:spLocks noGrp="1"/>
          </p:cNvSpPr>
          <p:nvPr>
            <p:ph sz="half" idx="2"/>
          </p:nvPr>
        </p:nvSpPr>
        <p:spPr>
          <a:xfrm>
            <a:off x="916236" y="2533632"/>
            <a:ext cx="10359528" cy="2236672"/>
          </a:xfrm>
        </p:spPr>
        <p:txBody>
          <a:bodyPr>
            <a:normAutofit fontScale="85000" lnSpcReduction="20000"/>
          </a:bodyPr>
          <a:lstStyle/>
          <a:p>
            <a:pPr marL="0" indent="0" algn="ctr">
              <a:buNone/>
            </a:pPr>
            <a:r>
              <a:rPr lang="en-US" b="1" dirty="0">
                <a:solidFill>
                  <a:srgbClr val="FFFF00"/>
                </a:solidFill>
              </a:rPr>
              <a:t>The casting of dust is an oriental form of mourning</a:t>
            </a:r>
          </a:p>
          <a:p>
            <a:pPr marL="0" indent="0" algn="ctr">
              <a:buNone/>
            </a:pPr>
            <a:endParaRPr lang="en-US" b="1" dirty="0">
              <a:solidFill>
                <a:srgbClr val="FFFF00"/>
              </a:solidFill>
            </a:endParaRPr>
          </a:p>
          <a:p>
            <a:pPr marL="0" indent="0" algn="ctr">
              <a:buNone/>
            </a:pPr>
            <a:r>
              <a:rPr lang="en-US" b="1" dirty="0">
                <a:solidFill>
                  <a:srgbClr val="FFFF00"/>
                </a:solidFill>
              </a:rPr>
              <a:t>Again, the mourning is because of THEIR loss of wealth for the merchants, sailors and captains – not for Rome</a:t>
            </a:r>
          </a:p>
          <a:p>
            <a:pPr marL="0" indent="0" algn="ctr">
              <a:buNone/>
            </a:pPr>
            <a:endParaRPr lang="en-US" b="1" dirty="0">
              <a:solidFill>
                <a:srgbClr val="FFFF00"/>
              </a:solidFill>
            </a:endParaRPr>
          </a:p>
          <a:p>
            <a:pPr marL="0" indent="0" algn="ctr">
              <a:buNone/>
            </a:pPr>
            <a:r>
              <a:rPr lang="en-US" b="1" dirty="0">
                <a:solidFill>
                  <a:srgbClr val="FFFF00"/>
                </a:solidFill>
              </a:rPr>
              <a:t>Material things do NOT last!!</a:t>
            </a:r>
          </a:p>
        </p:txBody>
      </p:sp>
      <p:pic>
        <p:nvPicPr>
          <p:cNvPr id="15362" name="Picture 2" descr="Premium Photo | Skull on night cemetery with tombstones">
            <a:extLst>
              <a:ext uri="{FF2B5EF4-FFF2-40B4-BE49-F238E27FC236}">
                <a16:creationId xmlns:a16="http://schemas.microsoft.com/office/drawing/2014/main" id="{F7787C71-5C08-4801-AAAD-15B1564B8D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97446" y="154636"/>
            <a:ext cx="8989764" cy="237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82F9-6270-4A20-B52A-9D07EBE4DE53}"/>
              </a:ext>
            </a:extLst>
          </p:cNvPr>
          <p:cNvSpPr>
            <a:spLocks noGrp="1"/>
          </p:cNvSpPr>
          <p:nvPr>
            <p:ph type="title"/>
          </p:nvPr>
        </p:nvSpPr>
        <p:spPr>
          <a:xfrm>
            <a:off x="157908" y="111737"/>
            <a:ext cx="11876184" cy="879781"/>
          </a:xfrm>
          <a:ln w="28575">
            <a:solidFill>
              <a:srgbClr val="FFC000"/>
            </a:solidFill>
          </a:ln>
        </p:spPr>
        <p:txBody>
          <a:bodyPr>
            <a:normAutofit/>
          </a:bodyPr>
          <a:lstStyle/>
          <a:p>
            <a:pPr algn="ctr"/>
            <a:r>
              <a:rPr lang="en-US" sz="2800" b="1" baseline="30000" dirty="0">
                <a:solidFill>
                  <a:srgbClr val="FFC000"/>
                </a:solidFill>
                <a:latin typeface="system-ui"/>
              </a:rPr>
              <a:t>20 </a:t>
            </a:r>
            <a:r>
              <a:rPr lang="en-US" sz="2800" b="1" dirty="0">
                <a:solidFill>
                  <a:srgbClr val="FFC000"/>
                </a:solidFill>
                <a:latin typeface="system-ui"/>
              </a:rPr>
              <a:t>“Rejoice over her, O heaven, and </a:t>
            </a:r>
            <a:r>
              <a:rPr lang="en-US" sz="2800" b="1" i="1" dirty="0">
                <a:solidFill>
                  <a:srgbClr val="FFC000"/>
                </a:solidFill>
                <a:latin typeface="system-ui"/>
              </a:rPr>
              <a:t>you</a:t>
            </a:r>
            <a:r>
              <a:rPr lang="en-US" sz="2800" b="1" dirty="0">
                <a:solidFill>
                  <a:srgbClr val="FFC000"/>
                </a:solidFill>
                <a:latin typeface="system-ui"/>
              </a:rPr>
              <a:t> holy apostles and prophets, for God has avenged you on her!”</a:t>
            </a:r>
            <a:endParaRPr lang="en-US" sz="2800" b="1" dirty="0">
              <a:solidFill>
                <a:srgbClr val="FFC000"/>
              </a:solidFill>
            </a:endParaRPr>
          </a:p>
        </p:txBody>
      </p:sp>
      <p:sp>
        <p:nvSpPr>
          <p:cNvPr id="4" name="Content Placeholder 3">
            <a:extLst>
              <a:ext uri="{FF2B5EF4-FFF2-40B4-BE49-F238E27FC236}">
                <a16:creationId xmlns:a16="http://schemas.microsoft.com/office/drawing/2014/main" id="{AE40E5E5-7BDA-4A6D-9495-CD0DA89CC76C}"/>
              </a:ext>
            </a:extLst>
          </p:cNvPr>
          <p:cNvSpPr>
            <a:spLocks noGrp="1"/>
          </p:cNvSpPr>
          <p:nvPr>
            <p:ph sz="half" idx="2"/>
          </p:nvPr>
        </p:nvSpPr>
        <p:spPr>
          <a:xfrm>
            <a:off x="5508433" y="1927952"/>
            <a:ext cx="6411817" cy="4818309"/>
          </a:xfrm>
        </p:spPr>
        <p:txBody>
          <a:bodyPr/>
          <a:lstStyle/>
          <a:p>
            <a:pPr marL="0" indent="0" algn="ctr">
              <a:buNone/>
            </a:pPr>
            <a:r>
              <a:rPr lang="en-US" b="1" dirty="0">
                <a:solidFill>
                  <a:srgbClr val="FFFF00"/>
                </a:solidFill>
              </a:rPr>
              <a:t>THIS IS THE POINT OF THE CHAPTER!</a:t>
            </a:r>
          </a:p>
          <a:p>
            <a:pPr marL="0" indent="0" algn="ctr">
              <a:buNone/>
            </a:pPr>
            <a:endParaRPr lang="en-US" b="1" dirty="0">
              <a:solidFill>
                <a:srgbClr val="FFFF00"/>
              </a:solidFill>
            </a:endParaRPr>
          </a:p>
          <a:p>
            <a:pPr marL="0" indent="0" algn="ctr">
              <a:buNone/>
            </a:pPr>
            <a:r>
              <a:rPr lang="en-US" b="1" dirty="0">
                <a:solidFill>
                  <a:srgbClr val="FFFF00"/>
                </a:solidFill>
              </a:rPr>
              <a:t>Here is the reason for Rome’s fall</a:t>
            </a:r>
          </a:p>
          <a:p>
            <a:pPr marL="0" indent="0" algn="ctr">
              <a:buNone/>
            </a:pPr>
            <a:endParaRPr lang="en-US" b="1" dirty="0">
              <a:solidFill>
                <a:srgbClr val="FFFF00"/>
              </a:solidFill>
            </a:endParaRPr>
          </a:p>
          <a:p>
            <a:pPr marL="0" indent="0" algn="ctr">
              <a:buNone/>
            </a:pPr>
            <a:r>
              <a:rPr lang="en-US" b="1" dirty="0">
                <a:solidFill>
                  <a:srgbClr val="FFFF00"/>
                </a:solidFill>
              </a:rPr>
              <a:t>Justice is the reason to rejoice, not the death of so many, but God’s justice reigns and will always reign</a:t>
            </a:r>
          </a:p>
          <a:p>
            <a:pPr marL="0" indent="0" algn="ctr">
              <a:buNone/>
            </a:pPr>
            <a:endParaRPr lang="en-US" b="1" dirty="0">
              <a:solidFill>
                <a:srgbClr val="FFFF00"/>
              </a:solidFill>
            </a:endParaRPr>
          </a:p>
        </p:txBody>
      </p:sp>
      <p:pic>
        <p:nvPicPr>
          <p:cNvPr id="18434" name="Picture 2" descr="Pin on My Blessed Savior">
            <a:extLst>
              <a:ext uri="{FF2B5EF4-FFF2-40B4-BE49-F238E27FC236}">
                <a16:creationId xmlns:a16="http://schemas.microsoft.com/office/drawing/2014/main" id="{C20FC488-272E-4CD4-B864-2B8607C00E9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7908" y="1156771"/>
            <a:ext cx="5181600" cy="558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1A5CA-B06E-416C-999E-F191FB3F7A21}"/>
              </a:ext>
            </a:extLst>
          </p:cNvPr>
          <p:cNvSpPr>
            <a:spLocks noGrp="1"/>
          </p:cNvSpPr>
          <p:nvPr>
            <p:ph type="title"/>
          </p:nvPr>
        </p:nvSpPr>
        <p:spPr>
          <a:xfrm>
            <a:off x="333260" y="125469"/>
            <a:ext cx="11677879" cy="934865"/>
          </a:xfrm>
          <a:ln w="28575">
            <a:solidFill>
              <a:srgbClr val="FFC000"/>
            </a:solidFill>
          </a:ln>
        </p:spPr>
        <p:txBody>
          <a:bodyPr>
            <a:normAutofit/>
          </a:bodyPr>
          <a:lstStyle/>
          <a:p>
            <a:pPr algn="ctr"/>
            <a:r>
              <a:rPr lang="en-US" sz="2800" b="1" dirty="0">
                <a:solidFill>
                  <a:srgbClr val="FFC000"/>
                </a:solidFill>
                <a:latin typeface="system-ui"/>
              </a:rPr>
              <a:t>18 After these things I saw another angel coming down from heaven, having great authority, and the earth was illuminated with his glory</a:t>
            </a:r>
            <a:endParaRPr lang="en-US" sz="2800" b="1" dirty="0">
              <a:solidFill>
                <a:srgbClr val="FFC000"/>
              </a:solidFill>
            </a:endParaRPr>
          </a:p>
        </p:txBody>
      </p:sp>
      <p:sp>
        <p:nvSpPr>
          <p:cNvPr id="5" name="Content Placeholder 4">
            <a:extLst>
              <a:ext uri="{FF2B5EF4-FFF2-40B4-BE49-F238E27FC236}">
                <a16:creationId xmlns:a16="http://schemas.microsoft.com/office/drawing/2014/main" id="{7FEDD512-FD3E-463D-9BEA-9B5F57DC8B7D}"/>
              </a:ext>
            </a:extLst>
          </p:cNvPr>
          <p:cNvSpPr>
            <a:spLocks noGrp="1"/>
          </p:cNvSpPr>
          <p:nvPr>
            <p:ph sz="half" idx="1"/>
          </p:nvPr>
        </p:nvSpPr>
        <p:spPr>
          <a:xfrm>
            <a:off x="838200" y="2935223"/>
            <a:ext cx="5181600" cy="3241739"/>
          </a:xfrm>
        </p:spPr>
        <p:txBody>
          <a:bodyPr/>
          <a:lstStyle/>
          <a:p>
            <a:pPr marL="0" indent="0" algn="ctr">
              <a:buNone/>
            </a:pPr>
            <a:r>
              <a:rPr lang="en-US" b="1" dirty="0">
                <a:solidFill>
                  <a:srgbClr val="FFFF00"/>
                </a:solidFill>
              </a:rPr>
              <a:t>The greatness of the angel and of his mission is here told and described by John as “the earth was lightened with his glory.”</a:t>
            </a:r>
          </a:p>
        </p:txBody>
      </p:sp>
      <p:pic>
        <p:nvPicPr>
          <p:cNvPr id="1026" name="Picture 2" descr="Angel Eleven: The Angels of Revelation | Revelation, Angel, Angel pictures">
            <a:extLst>
              <a:ext uri="{FF2B5EF4-FFF2-40B4-BE49-F238E27FC236}">
                <a16:creationId xmlns:a16="http://schemas.microsoft.com/office/drawing/2014/main" id="{26556A92-D09C-4AA3-B2D4-022B5BCF54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9944" y="1746504"/>
            <a:ext cx="5601195" cy="451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9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505E-0539-4B2B-91DE-E956DA76A7FC}"/>
              </a:ext>
            </a:extLst>
          </p:cNvPr>
          <p:cNvSpPr>
            <a:spLocks noGrp="1"/>
          </p:cNvSpPr>
          <p:nvPr>
            <p:ph type="title"/>
          </p:nvPr>
        </p:nvSpPr>
        <p:spPr>
          <a:xfrm>
            <a:off x="187287" y="5398265"/>
            <a:ext cx="11743980" cy="1325563"/>
          </a:xfrm>
          <a:ln w="28575">
            <a:solidFill>
              <a:srgbClr val="FFC000"/>
            </a:solidFill>
          </a:ln>
        </p:spPr>
        <p:txBody>
          <a:bodyPr>
            <a:normAutofit/>
          </a:bodyPr>
          <a:lstStyle/>
          <a:p>
            <a:pPr algn="ctr"/>
            <a:r>
              <a:rPr lang="en-US" sz="2800" b="1" baseline="30000" dirty="0">
                <a:solidFill>
                  <a:srgbClr val="FFC000"/>
                </a:solidFill>
                <a:latin typeface="system-ui"/>
              </a:rPr>
              <a:t>21 </a:t>
            </a:r>
            <a:r>
              <a:rPr lang="en-US" sz="2800" b="1" dirty="0">
                <a:solidFill>
                  <a:srgbClr val="FFC000"/>
                </a:solidFill>
                <a:latin typeface="system-ui"/>
              </a:rPr>
              <a:t>Then a mighty angel took up a stone like a great millstone and threw </a:t>
            </a:r>
            <a:r>
              <a:rPr lang="en-US" sz="2800" b="1" i="1" dirty="0">
                <a:solidFill>
                  <a:srgbClr val="FFC000"/>
                </a:solidFill>
                <a:latin typeface="system-ui"/>
              </a:rPr>
              <a:t>it</a:t>
            </a:r>
            <a:r>
              <a:rPr lang="en-US" sz="2800" b="1" dirty="0">
                <a:solidFill>
                  <a:srgbClr val="FFC000"/>
                </a:solidFill>
                <a:latin typeface="system-ui"/>
              </a:rPr>
              <a:t> into the sea, saying, “Thus with violence the great city Babylon shall be thrown down, and shall not be found anymore.</a:t>
            </a:r>
            <a:endParaRPr lang="en-US" sz="2800" b="1" dirty="0">
              <a:solidFill>
                <a:srgbClr val="FFC000"/>
              </a:solidFill>
            </a:endParaRPr>
          </a:p>
        </p:txBody>
      </p:sp>
      <p:sp>
        <p:nvSpPr>
          <p:cNvPr id="4" name="Content Placeholder 3">
            <a:extLst>
              <a:ext uri="{FF2B5EF4-FFF2-40B4-BE49-F238E27FC236}">
                <a16:creationId xmlns:a16="http://schemas.microsoft.com/office/drawing/2014/main" id="{4831A743-3498-4945-8656-3CF83C11A48E}"/>
              </a:ext>
            </a:extLst>
          </p:cNvPr>
          <p:cNvSpPr>
            <a:spLocks noGrp="1"/>
          </p:cNvSpPr>
          <p:nvPr>
            <p:ph sz="half" idx="2"/>
          </p:nvPr>
        </p:nvSpPr>
        <p:spPr>
          <a:xfrm>
            <a:off x="187286" y="3272009"/>
            <a:ext cx="5181600" cy="2051709"/>
          </a:xfrm>
        </p:spPr>
        <p:txBody>
          <a:bodyPr/>
          <a:lstStyle/>
          <a:p>
            <a:pPr marL="0" indent="0" algn="ctr">
              <a:buNone/>
            </a:pPr>
            <a:r>
              <a:rPr lang="en-US" b="1" dirty="0">
                <a:solidFill>
                  <a:srgbClr val="FFFF00"/>
                </a:solidFill>
              </a:rPr>
              <a:t>It will be a violent judgment</a:t>
            </a:r>
          </a:p>
          <a:p>
            <a:pPr marL="0" indent="0" algn="ctr">
              <a:buNone/>
            </a:pPr>
            <a:endParaRPr lang="en-US" b="1" dirty="0">
              <a:solidFill>
                <a:srgbClr val="FFFF00"/>
              </a:solidFill>
            </a:endParaRPr>
          </a:p>
          <a:p>
            <a:pPr marL="0" indent="0" algn="ctr">
              <a:buNone/>
            </a:pPr>
            <a:r>
              <a:rPr lang="en-US" b="1" dirty="0">
                <a:solidFill>
                  <a:srgbClr val="FFFF00"/>
                </a:solidFill>
              </a:rPr>
              <a:t>Compare to Jeremiah 51:61-64</a:t>
            </a:r>
          </a:p>
        </p:txBody>
      </p:sp>
      <p:pic>
        <p:nvPicPr>
          <p:cNvPr id="19458" name="Picture 2" descr="Rev18 MILLSTONE-ANGEL | DWELLING in the Word">
            <a:extLst>
              <a:ext uri="{FF2B5EF4-FFF2-40B4-BE49-F238E27FC236}">
                <a16:creationId xmlns:a16="http://schemas.microsoft.com/office/drawing/2014/main" id="{765EC25F-2302-45DC-9CE8-F2DA43CBB31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7286" y="134172"/>
            <a:ext cx="5181599"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100380-88F1-479C-8904-A63E53EDA012}"/>
              </a:ext>
            </a:extLst>
          </p:cNvPr>
          <p:cNvSpPr/>
          <p:nvPr/>
        </p:nvSpPr>
        <p:spPr>
          <a:xfrm>
            <a:off x="6096000" y="231354"/>
            <a:ext cx="5736116" cy="496860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61 </a:t>
            </a:r>
            <a:r>
              <a:rPr lang="en-US" sz="2400" b="1" dirty="0"/>
              <a:t>And Jeremiah said to </a:t>
            </a:r>
            <a:r>
              <a:rPr lang="en-US" sz="2400" b="1" dirty="0" err="1"/>
              <a:t>Seraiah</a:t>
            </a:r>
            <a:r>
              <a:rPr lang="en-US" sz="2400" b="1" dirty="0"/>
              <a:t>, “When you arrive in Babylon and see it, and read all these words, </a:t>
            </a:r>
            <a:r>
              <a:rPr lang="en-US" sz="2400" b="1" baseline="30000" dirty="0"/>
              <a:t>62 </a:t>
            </a:r>
            <a:r>
              <a:rPr lang="en-US" sz="2400" b="1" dirty="0"/>
              <a:t>then you shall say, ‘O </a:t>
            </a:r>
            <a:r>
              <a:rPr lang="en-US" sz="2400" b="1" cap="small" dirty="0"/>
              <a:t>Lord</a:t>
            </a:r>
            <a:r>
              <a:rPr lang="en-US" sz="2400" b="1" dirty="0"/>
              <a:t>, You have spoken against this place to cut it off, so that none shall remain in it, neither man nor beast, but it shall be desolate forever.’ </a:t>
            </a:r>
            <a:r>
              <a:rPr lang="en-US" sz="2400" b="1" baseline="30000" dirty="0"/>
              <a:t>63 </a:t>
            </a:r>
            <a:r>
              <a:rPr lang="en-US" sz="2400" b="1" dirty="0"/>
              <a:t>Now it shall be, when you have finished reading this book, </a:t>
            </a:r>
            <a:r>
              <a:rPr lang="en-US" sz="2400" b="1" i="1" dirty="0"/>
              <a:t>that</a:t>
            </a:r>
            <a:r>
              <a:rPr lang="en-US" sz="2400" b="1" dirty="0"/>
              <a:t> you shall tie a stone to it and throw it out into the Euphrates. </a:t>
            </a:r>
            <a:r>
              <a:rPr lang="en-US" sz="2400" b="1" baseline="30000" dirty="0"/>
              <a:t>64 </a:t>
            </a:r>
            <a:r>
              <a:rPr lang="en-US" sz="2400" b="1" dirty="0"/>
              <a:t>Then you shall say, ‘Thus Babylon shall sink and not rise from the catastrophe that I will bring upon her. And they shall be weary.’ ”</a:t>
            </a:r>
          </a:p>
        </p:txBody>
      </p:sp>
    </p:spTree>
    <p:extLst>
      <p:ext uri="{BB962C8B-B14F-4D97-AF65-F5344CB8AC3E}">
        <p14:creationId xmlns:p14="http://schemas.microsoft.com/office/powerpoint/2010/main" val="13686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BB1-C81D-4EFB-A7FD-AE5115EAD478}"/>
              </a:ext>
            </a:extLst>
          </p:cNvPr>
          <p:cNvSpPr>
            <a:spLocks noGrp="1"/>
          </p:cNvSpPr>
          <p:nvPr>
            <p:ph type="title"/>
          </p:nvPr>
        </p:nvSpPr>
        <p:spPr>
          <a:xfrm>
            <a:off x="9177050" y="365125"/>
            <a:ext cx="2809301" cy="6167877"/>
          </a:xfrm>
          <a:ln w="28575">
            <a:solidFill>
              <a:srgbClr val="FFC000"/>
            </a:solidFill>
          </a:ln>
        </p:spPr>
        <p:txBody>
          <a:bodyPr>
            <a:normAutofit/>
          </a:bodyPr>
          <a:lstStyle/>
          <a:p>
            <a:pPr algn="ctr"/>
            <a:r>
              <a:rPr lang="en-US" sz="2800" b="1" baseline="30000" dirty="0">
                <a:solidFill>
                  <a:srgbClr val="FFC000"/>
                </a:solidFill>
                <a:latin typeface="system-ui"/>
              </a:rPr>
              <a:t>22 </a:t>
            </a:r>
            <a:r>
              <a:rPr lang="en-US" sz="2800" b="1" dirty="0">
                <a:solidFill>
                  <a:srgbClr val="FFC000"/>
                </a:solidFill>
                <a:latin typeface="system-ui"/>
              </a:rPr>
              <a:t>The sound of harpists, musicians, flutists, and trumpeters shall not be heard in you anymore. No craftsman of any craft shall be found in you anymore, and the sound of a millstone shall not be heard in you anymore. </a:t>
            </a:r>
            <a:endParaRPr lang="en-US" sz="2800" b="1" dirty="0">
              <a:solidFill>
                <a:srgbClr val="FFC000"/>
              </a:solidFill>
            </a:endParaRPr>
          </a:p>
        </p:txBody>
      </p:sp>
      <p:sp>
        <p:nvSpPr>
          <p:cNvPr id="4" name="Content Placeholder 3">
            <a:extLst>
              <a:ext uri="{FF2B5EF4-FFF2-40B4-BE49-F238E27FC236}">
                <a16:creationId xmlns:a16="http://schemas.microsoft.com/office/drawing/2014/main" id="{C57E4A7D-B212-4506-A71B-8D0CDB97B9C5}"/>
              </a:ext>
            </a:extLst>
          </p:cNvPr>
          <p:cNvSpPr>
            <a:spLocks noGrp="1"/>
          </p:cNvSpPr>
          <p:nvPr>
            <p:ph sz="half" idx="2"/>
          </p:nvPr>
        </p:nvSpPr>
        <p:spPr>
          <a:xfrm>
            <a:off x="4318612" y="462708"/>
            <a:ext cx="4494882" cy="6070294"/>
          </a:xfrm>
        </p:spPr>
        <p:txBody>
          <a:bodyPr/>
          <a:lstStyle/>
          <a:p>
            <a:pPr marL="0" indent="0" algn="ctr">
              <a:buNone/>
            </a:pPr>
            <a:r>
              <a:rPr lang="en-US" b="1" dirty="0">
                <a:solidFill>
                  <a:srgbClr val="FFFF00"/>
                </a:solidFill>
              </a:rPr>
              <a:t>Five live come to an end in Rome:</a:t>
            </a:r>
          </a:p>
          <a:p>
            <a:pPr marL="0" indent="0" algn="ctr">
              <a:buNone/>
            </a:pPr>
            <a:endParaRPr lang="en-US" b="1" dirty="0">
              <a:solidFill>
                <a:srgbClr val="FFFF00"/>
              </a:solidFill>
            </a:endParaRPr>
          </a:p>
          <a:p>
            <a:pPr marL="514350" indent="-514350" algn="ctr">
              <a:buAutoNum type="arabicPeriod"/>
            </a:pPr>
            <a:r>
              <a:rPr lang="en-US" b="1" dirty="0">
                <a:solidFill>
                  <a:srgbClr val="FFFF00"/>
                </a:solidFill>
              </a:rPr>
              <a:t>Musical Instruments (Amusement)</a:t>
            </a:r>
          </a:p>
          <a:p>
            <a:pPr marL="514350" indent="-514350" algn="ctr">
              <a:buAutoNum type="arabicPeriod"/>
            </a:pPr>
            <a:r>
              <a:rPr lang="en-US" b="1" dirty="0">
                <a:solidFill>
                  <a:srgbClr val="FFFF00"/>
                </a:solidFill>
              </a:rPr>
              <a:t>Mill – (Food, needed to survive)</a:t>
            </a:r>
          </a:p>
          <a:p>
            <a:pPr marL="514350" indent="-514350" algn="ctr">
              <a:buAutoNum type="arabicPeriod"/>
            </a:pPr>
            <a:r>
              <a:rPr lang="en-US" b="1" dirty="0">
                <a:solidFill>
                  <a:srgbClr val="FFFF00"/>
                </a:solidFill>
              </a:rPr>
              <a:t>Craftsmen – (Business/economical)</a:t>
            </a:r>
          </a:p>
          <a:p>
            <a:pPr marL="514350" indent="-514350" algn="ctr">
              <a:buAutoNum type="arabicPeriod"/>
            </a:pPr>
            <a:r>
              <a:rPr lang="en-US" b="1" dirty="0">
                <a:solidFill>
                  <a:srgbClr val="FFFF00"/>
                </a:solidFill>
              </a:rPr>
              <a:t>Lights – (Luxury, no more luxuries)</a:t>
            </a:r>
          </a:p>
          <a:p>
            <a:pPr marL="514350" indent="-514350" algn="ctr">
              <a:buAutoNum type="arabicPeriod"/>
            </a:pPr>
            <a:r>
              <a:rPr lang="en-US" b="1" dirty="0">
                <a:solidFill>
                  <a:srgbClr val="FFFF00"/>
                </a:solidFill>
              </a:rPr>
              <a:t>Bride – (Merriment and partying atmosphere)</a:t>
            </a:r>
          </a:p>
        </p:txBody>
      </p:sp>
      <p:pic>
        <p:nvPicPr>
          <p:cNvPr id="20482" name="Picture 2" descr="Revelation and the Destruction of Jerusalem">
            <a:extLst>
              <a:ext uri="{FF2B5EF4-FFF2-40B4-BE49-F238E27FC236}">
                <a16:creationId xmlns:a16="http://schemas.microsoft.com/office/drawing/2014/main" id="{9F84F313-CB22-42D7-8398-8F0876B6705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0070" y="462708"/>
            <a:ext cx="3689350" cy="607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6FEA-2D20-418C-9AAE-4502CDE95232}"/>
              </a:ext>
            </a:extLst>
          </p:cNvPr>
          <p:cNvSpPr>
            <a:spLocks noGrp="1"/>
          </p:cNvSpPr>
          <p:nvPr>
            <p:ph type="title"/>
          </p:nvPr>
        </p:nvSpPr>
        <p:spPr>
          <a:xfrm>
            <a:off x="132202" y="187287"/>
            <a:ext cx="11832116" cy="1938968"/>
          </a:xfrm>
          <a:ln w="28575">
            <a:solidFill>
              <a:srgbClr val="FFC000"/>
            </a:solidFill>
          </a:ln>
        </p:spPr>
        <p:txBody>
          <a:bodyPr>
            <a:noAutofit/>
          </a:bodyPr>
          <a:lstStyle/>
          <a:p>
            <a:pPr algn="ctr"/>
            <a:r>
              <a:rPr lang="en-US" sz="2800" b="1" baseline="30000" dirty="0">
                <a:solidFill>
                  <a:srgbClr val="FFC000"/>
                </a:solidFill>
                <a:latin typeface="system-ui"/>
              </a:rPr>
              <a:t>23 </a:t>
            </a:r>
            <a:r>
              <a:rPr lang="en-US" sz="2800" b="1" dirty="0">
                <a:solidFill>
                  <a:srgbClr val="FFC000"/>
                </a:solidFill>
                <a:latin typeface="system-ui"/>
              </a:rPr>
              <a:t>The light of a lamp shall not shine in you anymore, and the voice of bridegroom and bride shall not be heard in you anymore. For your merchants were the great men of the earth, for by your sorcery all the nations were deceived. </a:t>
            </a:r>
            <a:r>
              <a:rPr lang="en-US" sz="2800" b="1" baseline="30000" dirty="0">
                <a:solidFill>
                  <a:srgbClr val="FFC000"/>
                </a:solidFill>
                <a:latin typeface="system-ui"/>
              </a:rPr>
              <a:t>24 </a:t>
            </a:r>
            <a:r>
              <a:rPr lang="en-US" sz="2800" b="1" dirty="0">
                <a:solidFill>
                  <a:srgbClr val="FFC000"/>
                </a:solidFill>
                <a:latin typeface="system-ui"/>
              </a:rPr>
              <a:t>And in her was found the blood of prophets and saints, and of all who were slain on the earth.”</a:t>
            </a:r>
            <a:endParaRPr lang="en-US" sz="2800" b="1" dirty="0">
              <a:solidFill>
                <a:srgbClr val="FFC000"/>
              </a:solidFill>
            </a:endParaRPr>
          </a:p>
        </p:txBody>
      </p:sp>
      <p:sp>
        <p:nvSpPr>
          <p:cNvPr id="3" name="Content Placeholder 2">
            <a:extLst>
              <a:ext uri="{FF2B5EF4-FFF2-40B4-BE49-F238E27FC236}">
                <a16:creationId xmlns:a16="http://schemas.microsoft.com/office/drawing/2014/main" id="{E862C7B8-91A9-4468-9150-715390C67F98}"/>
              </a:ext>
            </a:extLst>
          </p:cNvPr>
          <p:cNvSpPr>
            <a:spLocks noGrp="1"/>
          </p:cNvSpPr>
          <p:nvPr>
            <p:ph sz="half" idx="1"/>
          </p:nvPr>
        </p:nvSpPr>
        <p:spPr>
          <a:xfrm>
            <a:off x="227683" y="2335576"/>
            <a:ext cx="5710409" cy="4335137"/>
          </a:xfrm>
        </p:spPr>
        <p:txBody>
          <a:bodyPr/>
          <a:lstStyle/>
          <a:p>
            <a:pPr marL="0" indent="0" algn="ctr">
              <a:buNone/>
            </a:pPr>
            <a:r>
              <a:rPr lang="en-US" b="1" dirty="0">
                <a:solidFill>
                  <a:srgbClr val="FFFF00"/>
                </a:solidFill>
              </a:rPr>
              <a:t>Two reasons for Rome’s destruction are here pictured:</a:t>
            </a:r>
          </a:p>
          <a:p>
            <a:pPr marL="0" indent="0" algn="ctr">
              <a:buNone/>
            </a:pPr>
            <a:endParaRPr lang="en-US" b="1" dirty="0">
              <a:solidFill>
                <a:srgbClr val="FFFF00"/>
              </a:solidFill>
            </a:endParaRPr>
          </a:p>
          <a:p>
            <a:pPr marL="514350" indent="-514350" algn="ctr">
              <a:buAutoNum type="arabicPeriod"/>
            </a:pPr>
            <a:r>
              <a:rPr lang="en-US" b="1" dirty="0">
                <a:solidFill>
                  <a:srgbClr val="FFFF00"/>
                </a:solidFill>
              </a:rPr>
              <a:t>They deceived the nations</a:t>
            </a:r>
          </a:p>
          <a:p>
            <a:pPr marL="514350" indent="-514350" algn="ctr">
              <a:buAutoNum type="arabicPeriod"/>
            </a:pPr>
            <a:r>
              <a:rPr lang="en-US" b="1" dirty="0">
                <a:solidFill>
                  <a:srgbClr val="FFFF00"/>
                </a:solidFill>
              </a:rPr>
              <a:t>Innocent blood shed by Rome.  Not only had they shed the blood of prophets and saints, but all who were slain on the earth.</a:t>
            </a:r>
          </a:p>
        </p:txBody>
      </p:sp>
      <p:pic>
        <p:nvPicPr>
          <p:cNvPr id="21506" name="Picture 2" descr="The Great Fire of Rome | Archeoguidaroma">
            <a:extLst>
              <a:ext uri="{FF2B5EF4-FFF2-40B4-BE49-F238E27FC236}">
                <a16:creationId xmlns:a16="http://schemas.microsoft.com/office/drawing/2014/main" id="{7D179129-71E8-41C4-997D-773707444A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335576"/>
            <a:ext cx="5868317" cy="433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97D9-8691-48C7-A541-A2D8250F0BE7}"/>
              </a:ext>
            </a:extLst>
          </p:cNvPr>
          <p:cNvSpPr>
            <a:spLocks noGrp="1"/>
          </p:cNvSpPr>
          <p:nvPr>
            <p:ph type="title"/>
          </p:nvPr>
        </p:nvSpPr>
        <p:spPr>
          <a:xfrm>
            <a:off x="235026" y="111738"/>
            <a:ext cx="11721947" cy="1325563"/>
          </a:xfrm>
          <a:ln w="28575">
            <a:solidFill>
              <a:srgbClr val="FFC000"/>
            </a:solidFill>
          </a:ln>
        </p:spPr>
        <p:txBody>
          <a:bodyPr>
            <a:normAutofit fontScale="90000"/>
          </a:bodyPr>
          <a:lstStyle/>
          <a:p>
            <a:pPr algn="ctr"/>
            <a:r>
              <a:rPr lang="en-US" dirty="0">
                <a:solidFill>
                  <a:srgbClr val="000000"/>
                </a:solidFill>
                <a:latin typeface="system-ui"/>
              </a:rPr>
              <a:t> </a:t>
            </a:r>
            <a:r>
              <a:rPr lang="en-US" sz="3100" b="1" baseline="30000" dirty="0">
                <a:solidFill>
                  <a:srgbClr val="FFC000"/>
                </a:solidFill>
                <a:latin typeface="system-ui"/>
              </a:rPr>
              <a:t>2 </a:t>
            </a:r>
            <a:r>
              <a:rPr lang="en-US" sz="3100" b="1" dirty="0">
                <a:solidFill>
                  <a:srgbClr val="FFC000"/>
                </a:solidFill>
                <a:latin typeface="system-ui"/>
              </a:rPr>
              <a:t>And he cried mightily with a loud voice, saying, “Babylon the great is fallen, is fallen, and has become a dwelling place of demons, a prison for every foul spirit, and a cage for every unclean and hated bird! </a:t>
            </a:r>
            <a:endParaRPr lang="en-US" sz="3100" b="1" dirty="0">
              <a:solidFill>
                <a:srgbClr val="FFC000"/>
              </a:solidFill>
            </a:endParaRPr>
          </a:p>
        </p:txBody>
      </p:sp>
      <p:sp>
        <p:nvSpPr>
          <p:cNvPr id="3" name="Content Placeholder 2">
            <a:extLst>
              <a:ext uri="{FF2B5EF4-FFF2-40B4-BE49-F238E27FC236}">
                <a16:creationId xmlns:a16="http://schemas.microsoft.com/office/drawing/2014/main" id="{A904871E-5631-42B5-9BFD-BEC296798CDE}"/>
              </a:ext>
            </a:extLst>
          </p:cNvPr>
          <p:cNvSpPr>
            <a:spLocks noGrp="1"/>
          </p:cNvSpPr>
          <p:nvPr>
            <p:ph sz="half" idx="1"/>
          </p:nvPr>
        </p:nvSpPr>
        <p:spPr>
          <a:xfrm>
            <a:off x="235026" y="1636776"/>
            <a:ext cx="5992038" cy="5109485"/>
          </a:xfrm>
        </p:spPr>
        <p:txBody>
          <a:bodyPr/>
          <a:lstStyle/>
          <a:p>
            <a:pPr marL="0" indent="0" algn="ctr">
              <a:buNone/>
            </a:pPr>
            <a:r>
              <a:rPr lang="en-US" b="1" dirty="0">
                <a:solidFill>
                  <a:srgbClr val="FFFF00"/>
                </a:solidFill>
              </a:rPr>
              <a:t>The wording is as if it has already occurred.</a:t>
            </a:r>
          </a:p>
          <a:p>
            <a:pPr marL="0" indent="0" algn="ctr">
              <a:buNone/>
            </a:pPr>
            <a:endParaRPr lang="en-US" b="1" dirty="0">
              <a:solidFill>
                <a:srgbClr val="FFFF00"/>
              </a:solidFill>
            </a:endParaRPr>
          </a:p>
          <a:p>
            <a:pPr marL="0" indent="0" algn="ctr">
              <a:buNone/>
            </a:pPr>
            <a:r>
              <a:rPr lang="en-US" b="1" dirty="0">
                <a:solidFill>
                  <a:srgbClr val="FFFF00"/>
                </a:solidFill>
              </a:rPr>
              <a:t>Isaiah 21:9 – This prophecy was made a century and half BEFORE it occurred.</a:t>
            </a:r>
          </a:p>
          <a:p>
            <a:pPr marL="0" indent="0" algn="ctr">
              <a:buNone/>
            </a:pPr>
            <a:endParaRPr lang="en-US" b="1" dirty="0">
              <a:solidFill>
                <a:srgbClr val="FFFF00"/>
              </a:solidFill>
            </a:endParaRPr>
          </a:p>
          <a:p>
            <a:pPr marL="0" indent="0" algn="ctr">
              <a:buNone/>
            </a:pPr>
            <a:endParaRPr lang="en-US" b="1" dirty="0">
              <a:solidFill>
                <a:srgbClr val="FFFF00"/>
              </a:solidFill>
            </a:endParaRPr>
          </a:p>
        </p:txBody>
      </p:sp>
      <p:pic>
        <p:nvPicPr>
          <p:cNvPr id="2050" name="Picture 2" descr="Lesson 16 - Three Angels Messages">
            <a:extLst>
              <a:ext uri="{FF2B5EF4-FFF2-40B4-BE49-F238E27FC236}">
                <a16:creationId xmlns:a16="http://schemas.microsoft.com/office/drawing/2014/main" id="{8CFD6A28-12FF-4964-A7E4-7F0CB19941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33413" y="2015849"/>
            <a:ext cx="562356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77273F3-7BC8-4854-8A14-F2CDF24F0E09}"/>
              </a:ext>
            </a:extLst>
          </p:cNvPr>
          <p:cNvSpPr/>
          <p:nvPr/>
        </p:nvSpPr>
        <p:spPr>
          <a:xfrm>
            <a:off x="630936" y="4059936"/>
            <a:ext cx="5465064" cy="244144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And look, here comes a chariot of men </a:t>
            </a:r>
            <a:r>
              <a:rPr lang="en-US" sz="2400" b="1" i="1" dirty="0"/>
              <a:t>with</a:t>
            </a:r>
            <a:r>
              <a:rPr lang="en-US" sz="2400" b="1" dirty="0"/>
              <a:t> a pair of horsemen!”</a:t>
            </a:r>
            <a:br>
              <a:rPr lang="en-US" sz="2400" b="1" dirty="0"/>
            </a:br>
            <a:r>
              <a:rPr lang="en-US" sz="2400" b="1" dirty="0"/>
              <a:t>Then he answered and said,</a:t>
            </a:r>
            <a:br>
              <a:rPr lang="en-US" sz="2400" b="1" dirty="0"/>
            </a:br>
            <a:r>
              <a:rPr lang="en-US" sz="2400" b="1" dirty="0"/>
              <a:t>“Babylon is fallen, is fallen!</a:t>
            </a:r>
            <a:br>
              <a:rPr lang="en-US" sz="2400" b="1" dirty="0"/>
            </a:br>
            <a:r>
              <a:rPr lang="en-US" sz="2400" b="1" dirty="0"/>
              <a:t>And all the carved images of her gods</a:t>
            </a:r>
            <a:br>
              <a:rPr lang="en-US" sz="2400" b="1" dirty="0"/>
            </a:br>
            <a:r>
              <a:rPr lang="en-US" sz="2400" b="1" dirty="0"/>
              <a:t>He has broken to the ground.”</a:t>
            </a:r>
          </a:p>
        </p:txBody>
      </p:sp>
    </p:spTree>
    <p:extLst>
      <p:ext uri="{BB962C8B-B14F-4D97-AF65-F5344CB8AC3E}">
        <p14:creationId xmlns:p14="http://schemas.microsoft.com/office/powerpoint/2010/main" val="15937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FFD3-F6E0-4173-A9FE-8C7D34B028FB}"/>
              </a:ext>
            </a:extLst>
          </p:cNvPr>
          <p:cNvSpPr>
            <a:spLocks noGrp="1"/>
          </p:cNvSpPr>
          <p:nvPr>
            <p:ph type="title"/>
          </p:nvPr>
        </p:nvSpPr>
        <p:spPr>
          <a:xfrm>
            <a:off x="212993" y="110168"/>
            <a:ext cx="11766014" cy="1399143"/>
          </a:xfrm>
          <a:ln w="28575">
            <a:solidFill>
              <a:srgbClr val="FFC000"/>
            </a:solidFill>
          </a:ln>
        </p:spPr>
        <p:txBody>
          <a:bodyPr>
            <a:normAutofit/>
          </a:bodyPr>
          <a:lstStyle/>
          <a:p>
            <a:pPr algn="ctr"/>
            <a:r>
              <a:rPr lang="en-US" sz="2800" b="1" baseline="30000" dirty="0">
                <a:solidFill>
                  <a:srgbClr val="FFC000"/>
                </a:solidFill>
                <a:latin typeface="system-ui"/>
              </a:rPr>
              <a:t>3 </a:t>
            </a:r>
            <a:r>
              <a:rPr lang="en-US" sz="2800" b="1" dirty="0">
                <a:solidFill>
                  <a:srgbClr val="FFC000"/>
                </a:solidFill>
                <a:latin typeface="system-ui"/>
              </a:rPr>
              <a:t>For all the nations have drunk of the wine of the wrath of her fornication, the kings of the earth have committed fornication with her, and the merchants of the earth have become rich through the abundance of her luxury.”</a:t>
            </a:r>
            <a:endParaRPr lang="en-US" sz="2800" b="1" dirty="0">
              <a:solidFill>
                <a:srgbClr val="FFC000"/>
              </a:solidFill>
            </a:endParaRPr>
          </a:p>
        </p:txBody>
      </p:sp>
      <p:sp>
        <p:nvSpPr>
          <p:cNvPr id="3" name="Content Placeholder 2">
            <a:extLst>
              <a:ext uri="{FF2B5EF4-FFF2-40B4-BE49-F238E27FC236}">
                <a16:creationId xmlns:a16="http://schemas.microsoft.com/office/drawing/2014/main" id="{E3422FE1-FCDB-4A2D-8F49-7B5954BDA742}"/>
              </a:ext>
            </a:extLst>
          </p:cNvPr>
          <p:cNvSpPr>
            <a:spLocks noGrp="1"/>
          </p:cNvSpPr>
          <p:nvPr>
            <p:ph sz="half" idx="1"/>
          </p:nvPr>
        </p:nvSpPr>
        <p:spPr>
          <a:xfrm>
            <a:off x="212993" y="1696598"/>
            <a:ext cx="6055605" cy="4913521"/>
          </a:xfrm>
        </p:spPr>
        <p:txBody>
          <a:bodyPr/>
          <a:lstStyle/>
          <a:p>
            <a:pPr marL="0" indent="0" algn="ctr">
              <a:buNone/>
            </a:pPr>
            <a:r>
              <a:rPr lang="en-US" b="1" dirty="0">
                <a:solidFill>
                  <a:srgbClr val="FFFF00"/>
                </a:solidFill>
              </a:rPr>
              <a:t>The worldliness of Rome is appealing to many in the world</a:t>
            </a:r>
          </a:p>
          <a:p>
            <a:pPr marL="0" indent="0" algn="ctr">
              <a:buNone/>
            </a:pPr>
            <a:endParaRPr lang="en-US" b="1" dirty="0">
              <a:solidFill>
                <a:srgbClr val="FFFF00"/>
              </a:solidFill>
            </a:endParaRPr>
          </a:p>
          <a:p>
            <a:pPr marL="0" indent="0" algn="ctr">
              <a:buNone/>
            </a:pPr>
            <a:r>
              <a:rPr lang="en-US" b="1" dirty="0">
                <a:solidFill>
                  <a:srgbClr val="FFFF00"/>
                </a:solidFill>
              </a:rPr>
              <a:t>This verse sets up a point that Jesus wants to make to His people in the next verse.</a:t>
            </a:r>
          </a:p>
          <a:p>
            <a:pPr marL="0" indent="0" algn="ctr">
              <a:buNone/>
            </a:pPr>
            <a:endParaRPr lang="en-US" b="1" dirty="0">
              <a:solidFill>
                <a:srgbClr val="FFFF00"/>
              </a:solidFill>
            </a:endParaRPr>
          </a:p>
          <a:p>
            <a:pPr marL="0" indent="0" algn="ctr">
              <a:buNone/>
            </a:pPr>
            <a:r>
              <a:rPr lang="en-US" b="1" dirty="0">
                <a:solidFill>
                  <a:srgbClr val="FFFF00"/>
                </a:solidFill>
              </a:rPr>
              <a:t>A comparison and contrast is being made for the Christians in the first century and us today.</a:t>
            </a:r>
          </a:p>
        </p:txBody>
      </p:sp>
      <p:pic>
        <p:nvPicPr>
          <p:cNvPr id="3074" name="Picture 2" descr="Your merchants were the great men of the earth (Revelation 18:23).">
            <a:extLst>
              <a:ext uri="{FF2B5EF4-FFF2-40B4-BE49-F238E27FC236}">
                <a16:creationId xmlns:a16="http://schemas.microsoft.com/office/drawing/2014/main" id="{7AB32564-D556-465B-90B3-E74E02FAE1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2154" y="1696598"/>
            <a:ext cx="5346853" cy="491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3D8D-9FA0-4CDD-A783-84FC027D5FE9}"/>
              </a:ext>
            </a:extLst>
          </p:cNvPr>
          <p:cNvSpPr>
            <a:spLocks noGrp="1"/>
          </p:cNvSpPr>
          <p:nvPr>
            <p:ph type="title"/>
          </p:nvPr>
        </p:nvSpPr>
        <p:spPr>
          <a:xfrm>
            <a:off x="110170" y="365125"/>
            <a:ext cx="2368626" cy="4526364"/>
          </a:xfrm>
          <a:ln w="28575">
            <a:solidFill>
              <a:srgbClr val="FFC000"/>
            </a:solidFill>
          </a:ln>
        </p:spPr>
        <p:txBody>
          <a:bodyPr>
            <a:normAutofit/>
          </a:bodyPr>
          <a:lstStyle/>
          <a:p>
            <a:pPr algn="ctr"/>
            <a:r>
              <a:rPr lang="en-US" sz="2800" b="1" baseline="30000" dirty="0">
                <a:solidFill>
                  <a:srgbClr val="FFC000"/>
                </a:solidFill>
                <a:latin typeface="system-ui"/>
              </a:rPr>
              <a:t>4 </a:t>
            </a:r>
            <a:r>
              <a:rPr lang="en-US" sz="2800" b="1" dirty="0">
                <a:solidFill>
                  <a:srgbClr val="FFC000"/>
                </a:solidFill>
                <a:latin typeface="system-ui"/>
              </a:rPr>
              <a:t>And I heard another voice from heaven saying, “Come out of her, my people, lest you share in her sins, and lest you receive of her plagues.</a:t>
            </a:r>
            <a:endParaRPr lang="en-US" sz="2800" b="1" dirty="0">
              <a:solidFill>
                <a:srgbClr val="FFC000"/>
              </a:solidFill>
            </a:endParaRPr>
          </a:p>
        </p:txBody>
      </p:sp>
      <p:sp>
        <p:nvSpPr>
          <p:cNvPr id="3" name="Content Placeholder 2">
            <a:extLst>
              <a:ext uri="{FF2B5EF4-FFF2-40B4-BE49-F238E27FC236}">
                <a16:creationId xmlns:a16="http://schemas.microsoft.com/office/drawing/2014/main" id="{DECF3896-F067-4E26-913F-1CB9907F98AB}"/>
              </a:ext>
            </a:extLst>
          </p:cNvPr>
          <p:cNvSpPr>
            <a:spLocks noGrp="1"/>
          </p:cNvSpPr>
          <p:nvPr>
            <p:ph sz="half" idx="1"/>
          </p:nvPr>
        </p:nvSpPr>
        <p:spPr>
          <a:xfrm>
            <a:off x="2713823" y="121186"/>
            <a:ext cx="4546293" cy="6488933"/>
          </a:xfrm>
        </p:spPr>
        <p:txBody>
          <a:bodyPr>
            <a:normAutofit/>
          </a:bodyPr>
          <a:lstStyle/>
          <a:p>
            <a:pPr marL="0" indent="0" algn="ctr">
              <a:buNone/>
            </a:pPr>
            <a:r>
              <a:rPr lang="en-US" b="1" dirty="0">
                <a:solidFill>
                  <a:srgbClr val="FFFF00"/>
                </a:solidFill>
              </a:rPr>
              <a:t>Christians are not to physically leave Rome, but they are not to partake of their sins like the kings of the earth had</a:t>
            </a:r>
          </a:p>
          <a:p>
            <a:pPr marL="0" indent="0" algn="ctr">
              <a:buNone/>
            </a:pPr>
            <a:endParaRPr lang="en-US" b="1" dirty="0">
              <a:solidFill>
                <a:srgbClr val="FFFF00"/>
              </a:solidFill>
            </a:endParaRPr>
          </a:p>
          <a:p>
            <a:pPr marL="0" indent="0" algn="ctr">
              <a:buNone/>
            </a:pPr>
            <a:r>
              <a:rPr lang="en-US" b="1" dirty="0">
                <a:solidFill>
                  <a:srgbClr val="FFFF00"/>
                </a:solidFill>
              </a:rPr>
              <a:t>Ephesians 5:11</a:t>
            </a: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endParaRPr lang="en-US" b="1" dirty="0">
              <a:solidFill>
                <a:srgbClr val="FFFF00"/>
              </a:solidFill>
            </a:endParaRPr>
          </a:p>
          <a:p>
            <a:pPr marL="0" indent="0" algn="ctr">
              <a:buNone/>
            </a:pPr>
            <a:r>
              <a:rPr lang="en-US" b="1" dirty="0">
                <a:solidFill>
                  <a:srgbClr val="FFFF00"/>
                </a:solidFill>
              </a:rPr>
              <a:t>What does say to Christians today?</a:t>
            </a:r>
          </a:p>
        </p:txBody>
      </p:sp>
      <p:pic>
        <p:nvPicPr>
          <p:cNvPr id="4098" name="Picture 2" descr="July 16, 2022 - Come Out Of Her My People on Livestream">
            <a:extLst>
              <a:ext uri="{FF2B5EF4-FFF2-40B4-BE49-F238E27FC236}">
                <a16:creationId xmlns:a16="http://schemas.microsoft.com/office/drawing/2014/main" id="{ADF56774-7A8E-4DFC-8860-57AD72E96E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51922" y="716096"/>
            <a:ext cx="4729907" cy="56736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EBD3A0-1A73-409D-8F7F-3E48A04BF10C}"/>
              </a:ext>
            </a:extLst>
          </p:cNvPr>
          <p:cNvSpPr/>
          <p:nvPr/>
        </p:nvSpPr>
        <p:spPr>
          <a:xfrm>
            <a:off x="2805629" y="3429000"/>
            <a:ext cx="4362680" cy="167456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11 </a:t>
            </a:r>
            <a:r>
              <a:rPr lang="en-US" sz="2400" b="1" dirty="0"/>
              <a:t>And have no fellowship with the unfruitful works of darkness, but rather expose </a:t>
            </a:r>
            <a:r>
              <a:rPr lang="en-US" sz="2400" b="1" i="1" dirty="0"/>
              <a:t>them.</a:t>
            </a:r>
            <a:r>
              <a:rPr lang="en-US" sz="2400" b="1" dirty="0"/>
              <a:t> </a:t>
            </a:r>
          </a:p>
        </p:txBody>
      </p:sp>
    </p:spTree>
    <p:extLst>
      <p:ext uri="{BB962C8B-B14F-4D97-AF65-F5344CB8AC3E}">
        <p14:creationId xmlns:p14="http://schemas.microsoft.com/office/powerpoint/2010/main" val="21263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barn(inVertical)">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3D8D-9FA0-4CDD-A783-84FC027D5FE9}"/>
              </a:ext>
            </a:extLst>
          </p:cNvPr>
          <p:cNvSpPr>
            <a:spLocks noGrp="1"/>
          </p:cNvSpPr>
          <p:nvPr>
            <p:ph type="title"/>
          </p:nvPr>
        </p:nvSpPr>
        <p:spPr>
          <a:xfrm>
            <a:off x="110170" y="365125"/>
            <a:ext cx="2368626" cy="4526364"/>
          </a:xfrm>
          <a:ln w="28575">
            <a:solidFill>
              <a:srgbClr val="FFC000"/>
            </a:solidFill>
          </a:ln>
        </p:spPr>
        <p:txBody>
          <a:bodyPr>
            <a:normAutofit/>
          </a:bodyPr>
          <a:lstStyle/>
          <a:p>
            <a:pPr algn="ctr"/>
            <a:r>
              <a:rPr lang="en-US" sz="2800" b="1" baseline="30000" dirty="0">
                <a:solidFill>
                  <a:srgbClr val="FFC000"/>
                </a:solidFill>
                <a:latin typeface="system-ui"/>
              </a:rPr>
              <a:t>4 </a:t>
            </a:r>
            <a:r>
              <a:rPr lang="en-US" sz="2800" b="1" dirty="0">
                <a:solidFill>
                  <a:srgbClr val="FFC000"/>
                </a:solidFill>
                <a:latin typeface="system-ui"/>
              </a:rPr>
              <a:t>And I heard another voice from heaven saying, “Come out of her, my people, lest you share in her sins, and lest you receive of her plagues.</a:t>
            </a:r>
            <a:endParaRPr lang="en-US" sz="2800" b="1" dirty="0">
              <a:solidFill>
                <a:srgbClr val="FFC000"/>
              </a:solidFill>
            </a:endParaRPr>
          </a:p>
        </p:txBody>
      </p:sp>
      <p:sp>
        <p:nvSpPr>
          <p:cNvPr id="3" name="Content Placeholder 2">
            <a:extLst>
              <a:ext uri="{FF2B5EF4-FFF2-40B4-BE49-F238E27FC236}">
                <a16:creationId xmlns:a16="http://schemas.microsoft.com/office/drawing/2014/main" id="{DECF3896-F067-4E26-913F-1CB9907F98AB}"/>
              </a:ext>
            </a:extLst>
          </p:cNvPr>
          <p:cNvSpPr>
            <a:spLocks noGrp="1"/>
          </p:cNvSpPr>
          <p:nvPr>
            <p:ph sz="half" idx="1"/>
          </p:nvPr>
        </p:nvSpPr>
        <p:spPr>
          <a:xfrm>
            <a:off x="2713823" y="1079653"/>
            <a:ext cx="4546293" cy="5530466"/>
          </a:xfrm>
        </p:spPr>
        <p:txBody>
          <a:bodyPr>
            <a:normAutofit/>
          </a:bodyPr>
          <a:lstStyle/>
          <a:p>
            <a:pPr marL="0" indent="0" algn="ctr">
              <a:buNone/>
            </a:pPr>
            <a:r>
              <a:rPr lang="en-US" b="1" dirty="0">
                <a:solidFill>
                  <a:srgbClr val="FFFF00"/>
                </a:solidFill>
              </a:rPr>
              <a:t>Who do we associate with?</a:t>
            </a:r>
          </a:p>
          <a:p>
            <a:pPr marL="0" indent="0" algn="ctr">
              <a:buNone/>
            </a:pPr>
            <a:endParaRPr lang="en-US" b="1" dirty="0">
              <a:solidFill>
                <a:srgbClr val="FFFF00"/>
              </a:solidFill>
            </a:endParaRPr>
          </a:p>
          <a:p>
            <a:pPr marL="0" indent="0" algn="ctr">
              <a:buNone/>
            </a:pPr>
            <a:r>
              <a:rPr lang="en-US" b="1" dirty="0">
                <a:solidFill>
                  <a:srgbClr val="FFFF00"/>
                </a:solidFill>
              </a:rPr>
              <a:t>Our TV Viewing?</a:t>
            </a:r>
          </a:p>
          <a:p>
            <a:pPr marL="0" indent="0" algn="ctr">
              <a:buNone/>
            </a:pPr>
            <a:r>
              <a:rPr lang="en-US" b="1" dirty="0">
                <a:solidFill>
                  <a:srgbClr val="FFFF00"/>
                </a:solidFill>
              </a:rPr>
              <a:t>Our books we read?</a:t>
            </a:r>
          </a:p>
          <a:p>
            <a:pPr marL="0" indent="0" algn="ctr">
              <a:buNone/>
            </a:pPr>
            <a:r>
              <a:rPr lang="en-US" b="1" dirty="0">
                <a:solidFill>
                  <a:srgbClr val="FFFF00"/>
                </a:solidFill>
              </a:rPr>
              <a:t>Our visits on the internet?</a:t>
            </a:r>
          </a:p>
          <a:p>
            <a:pPr marL="0" indent="0" algn="ctr">
              <a:buNone/>
            </a:pPr>
            <a:r>
              <a:rPr lang="en-US" b="1" dirty="0">
                <a:solidFill>
                  <a:srgbClr val="FFFF00"/>
                </a:solidFill>
              </a:rPr>
              <a:t>Our Free time?</a:t>
            </a:r>
          </a:p>
          <a:p>
            <a:pPr marL="0" indent="0" algn="ctr">
              <a:buNone/>
            </a:pPr>
            <a:r>
              <a:rPr lang="en-US" b="1" dirty="0">
                <a:solidFill>
                  <a:srgbClr val="FFFF00"/>
                </a:solidFill>
              </a:rPr>
              <a:t>Who do we spend more time with, the world or Christians?</a:t>
            </a:r>
          </a:p>
        </p:txBody>
      </p:sp>
      <p:pic>
        <p:nvPicPr>
          <p:cNvPr id="4098" name="Picture 2" descr="July 16, 2022 - Come Out Of Her My People on Livestream">
            <a:extLst>
              <a:ext uri="{FF2B5EF4-FFF2-40B4-BE49-F238E27FC236}">
                <a16:creationId xmlns:a16="http://schemas.microsoft.com/office/drawing/2014/main" id="{ADF56774-7A8E-4DFC-8860-57AD72E96E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51922" y="716096"/>
            <a:ext cx="4729907" cy="567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15C8-7E95-4A4C-A2D0-44115DBB2D32}"/>
              </a:ext>
            </a:extLst>
          </p:cNvPr>
          <p:cNvSpPr>
            <a:spLocks noGrp="1"/>
          </p:cNvSpPr>
          <p:nvPr>
            <p:ph type="title"/>
          </p:nvPr>
        </p:nvSpPr>
        <p:spPr>
          <a:xfrm>
            <a:off x="174434" y="5982159"/>
            <a:ext cx="11843132" cy="754254"/>
          </a:xfrm>
          <a:ln w="28575">
            <a:solidFill>
              <a:srgbClr val="FFC000"/>
            </a:solidFill>
          </a:ln>
        </p:spPr>
        <p:txBody>
          <a:bodyPr>
            <a:normAutofit/>
          </a:bodyPr>
          <a:lstStyle/>
          <a:p>
            <a:pPr algn="ctr"/>
            <a:r>
              <a:rPr lang="en-US" sz="2800" b="1" baseline="30000" dirty="0">
                <a:solidFill>
                  <a:srgbClr val="FFC000"/>
                </a:solidFill>
                <a:latin typeface="system-ui"/>
              </a:rPr>
              <a:t>5 </a:t>
            </a:r>
            <a:r>
              <a:rPr lang="en-US" sz="2800" b="1" dirty="0">
                <a:solidFill>
                  <a:srgbClr val="FFC000"/>
                </a:solidFill>
                <a:latin typeface="system-ui"/>
              </a:rPr>
              <a:t>For her sins have reached to heaven, and God has remembered her iniquities.</a:t>
            </a:r>
            <a:endParaRPr lang="en-US" sz="2800" b="1" dirty="0">
              <a:solidFill>
                <a:srgbClr val="FFC000"/>
              </a:solidFill>
            </a:endParaRPr>
          </a:p>
        </p:txBody>
      </p:sp>
      <p:sp>
        <p:nvSpPr>
          <p:cNvPr id="3" name="Content Placeholder 2">
            <a:extLst>
              <a:ext uri="{FF2B5EF4-FFF2-40B4-BE49-F238E27FC236}">
                <a16:creationId xmlns:a16="http://schemas.microsoft.com/office/drawing/2014/main" id="{6C952D10-F38C-44AB-AC4F-C55DC2F20A4B}"/>
              </a:ext>
            </a:extLst>
          </p:cNvPr>
          <p:cNvSpPr>
            <a:spLocks noGrp="1"/>
          </p:cNvSpPr>
          <p:nvPr>
            <p:ph sz="half" idx="1"/>
          </p:nvPr>
        </p:nvSpPr>
        <p:spPr>
          <a:xfrm>
            <a:off x="174434" y="462708"/>
            <a:ext cx="5845366" cy="4968608"/>
          </a:xfrm>
        </p:spPr>
        <p:txBody>
          <a:bodyPr/>
          <a:lstStyle/>
          <a:p>
            <a:pPr marL="0" indent="0" algn="ctr">
              <a:buNone/>
            </a:pPr>
            <a:r>
              <a:rPr lang="en-US" b="1" dirty="0">
                <a:solidFill>
                  <a:srgbClr val="FFFF00"/>
                </a:solidFill>
              </a:rPr>
              <a:t>Why we come out of her and not partake of that which the world offers.</a:t>
            </a:r>
          </a:p>
          <a:p>
            <a:pPr marL="0" indent="0" algn="ctr">
              <a:buNone/>
            </a:pPr>
            <a:endParaRPr lang="en-US" b="1" dirty="0">
              <a:solidFill>
                <a:srgbClr val="FFFF00"/>
              </a:solidFill>
            </a:endParaRPr>
          </a:p>
          <a:p>
            <a:pPr marL="0" indent="0" algn="ctr">
              <a:buNone/>
            </a:pPr>
            <a:r>
              <a:rPr lang="en-US" b="1" dirty="0">
                <a:solidFill>
                  <a:srgbClr val="FFFF00"/>
                </a:solidFill>
              </a:rPr>
              <a:t>God will allow sin (Nationally) to continue for a while, but will end the country.</a:t>
            </a:r>
          </a:p>
          <a:p>
            <a:pPr marL="0" indent="0" algn="ctr">
              <a:buNone/>
            </a:pPr>
            <a:endParaRPr lang="en-US" b="1" dirty="0">
              <a:solidFill>
                <a:srgbClr val="FFFF00"/>
              </a:solidFill>
            </a:endParaRPr>
          </a:p>
          <a:p>
            <a:pPr marL="0" indent="0" algn="ctr">
              <a:buNone/>
            </a:pPr>
            <a:r>
              <a:rPr lang="en-US" b="1" dirty="0">
                <a:solidFill>
                  <a:srgbClr val="FFFF00"/>
                </a:solidFill>
              </a:rPr>
              <a:t>Think about Abraham going through the promised land and what God told Abraham</a:t>
            </a:r>
          </a:p>
          <a:p>
            <a:endParaRPr lang="en-US" dirty="0"/>
          </a:p>
        </p:txBody>
      </p:sp>
      <p:pic>
        <p:nvPicPr>
          <p:cNvPr id="5" name="Picture 2" descr="Who is the great whore of Revelation 17? - BibleAsk">
            <a:extLst>
              <a:ext uri="{FF2B5EF4-FFF2-40B4-BE49-F238E27FC236}">
                <a16:creationId xmlns:a16="http://schemas.microsoft.com/office/drawing/2014/main" id="{D71540F5-80EE-4FB5-B9F7-88362899F6A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91689" y="462708"/>
            <a:ext cx="5181600" cy="496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2D3D-F123-43C3-9F88-BD6EF808B6C7}"/>
              </a:ext>
            </a:extLst>
          </p:cNvPr>
          <p:cNvSpPr>
            <a:spLocks noGrp="1"/>
          </p:cNvSpPr>
          <p:nvPr>
            <p:ph type="title"/>
          </p:nvPr>
        </p:nvSpPr>
        <p:spPr>
          <a:xfrm>
            <a:off x="240535" y="78686"/>
            <a:ext cx="11710930" cy="978933"/>
          </a:xfrm>
          <a:ln w="28575">
            <a:solidFill>
              <a:srgbClr val="FFC000"/>
            </a:solidFill>
          </a:ln>
        </p:spPr>
        <p:txBody>
          <a:bodyPr>
            <a:normAutofit/>
          </a:bodyPr>
          <a:lstStyle/>
          <a:p>
            <a:pPr algn="ctr"/>
            <a:r>
              <a:rPr lang="en-US" sz="2800" b="1" dirty="0">
                <a:solidFill>
                  <a:srgbClr val="FFC000"/>
                </a:solidFill>
                <a:latin typeface="system-ui"/>
              </a:rPr>
              <a:t> </a:t>
            </a:r>
            <a:r>
              <a:rPr lang="en-US" sz="2800" b="1" baseline="30000" dirty="0">
                <a:solidFill>
                  <a:srgbClr val="FFC000"/>
                </a:solidFill>
                <a:latin typeface="system-ui"/>
              </a:rPr>
              <a:t>6 </a:t>
            </a:r>
            <a:r>
              <a:rPr lang="en-US" sz="2800" b="1" dirty="0">
                <a:solidFill>
                  <a:srgbClr val="FFC000"/>
                </a:solidFill>
                <a:latin typeface="system-ui"/>
              </a:rPr>
              <a:t>Render to her just as she rendered to you, and repay her double according to her works; in the cup which she has mixed, mix double for her. </a:t>
            </a:r>
            <a:endParaRPr lang="en-US" sz="2800" b="1" dirty="0">
              <a:solidFill>
                <a:srgbClr val="FFC000"/>
              </a:solidFill>
            </a:endParaRPr>
          </a:p>
        </p:txBody>
      </p:sp>
      <p:sp>
        <p:nvSpPr>
          <p:cNvPr id="3" name="Content Placeholder 2">
            <a:extLst>
              <a:ext uri="{FF2B5EF4-FFF2-40B4-BE49-F238E27FC236}">
                <a16:creationId xmlns:a16="http://schemas.microsoft.com/office/drawing/2014/main" id="{52A224D5-C411-449D-9682-932D529D8B44}"/>
              </a:ext>
            </a:extLst>
          </p:cNvPr>
          <p:cNvSpPr>
            <a:spLocks noGrp="1"/>
          </p:cNvSpPr>
          <p:nvPr>
            <p:ph sz="half" idx="1"/>
          </p:nvPr>
        </p:nvSpPr>
        <p:spPr>
          <a:xfrm>
            <a:off x="240535" y="2346593"/>
            <a:ext cx="5779265" cy="3830370"/>
          </a:xfrm>
        </p:spPr>
        <p:txBody>
          <a:bodyPr/>
          <a:lstStyle/>
          <a:p>
            <a:pPr marL="0" indent="0" algn="ctr">
              <a:buNone/>
            </a:pPr>
            <a:r>
              <a:rPr lang="en-US" b="1" dirty="0">
                <a:solidFill>
                  <a:srgbClr val="FFFF00"/>
                </a:solidFill>
              </a:rPr>
              <a:t>Another lesson as to why need to come out Babylon/the world??</a:t>
            </a:r>
          </a:p>
          <a:p>
            <a:pPr marL="0" indent="0" algn="ctr">
              <a:buNone/>
            </a:pPr>
            <a:endParaRPr lang="en-US" b="1" dirty="0">
              <a:solidFill>
                <a:srgbClr val="FFFF00"/>
              </a:solidFill>
            </a:endParaRPr>
          </a:p>
          <a:p>
            <a:pPr marL="0" indent="0" algn="ctr">
              <a:buNone/>
            </a:pPr>
            <a:r>
              <a:rPr lang="en-US" b="1" dirty="0">
                <a:solidFill>
                  <a:srgbClr val="FFFF00"/>
                </a:solidFill>
              </a:rPr>
              <a:t>This is a lesson that is true to not only individuals but also to nations</a:t>
            </a:r>
          </a:p>
        </p:txBody>
      </p:sp>
      <p:pic>
        <p:nvPicPr>
          <p:cNvPr id="7170" name="Picture 2" descr="Reap What You Sow - song and lyrics by Samoan Take-Out | Spotify">
            <a:extLst>
              <a:ext uri="{FF2B5EF4-FFF2-40B4-BE49-F238E27FC236}">
                <a16:creationId xmlns:a16="http://schemas.microsoft.com/office/drawing/2014/main" id="{09833AEA-3CAB-46BD-A0CD-421B3C7093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233888"/>
            <a:ext cx="5266818" cy="539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6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45A6-1D4D-4373-80D5-8D561AA96845}"/>
              </a:ext>
            </a:extLst>
          </p:cNvPr>
          <p:cNvSpPr>
            <a:spLocks noGrp="1"/>
          </p:cNvSpPr>
          <p:nvPr>
            <p:ph type="title"/>
          </p:nvPr>
        </p:nvSpPr>
        <p:spPr>
          <a:xfrm>
            <a:off x="185450" y="111737"/>
            <a:ext cx="11821099" cy="1325563"/>
          </a:xfrm>
          <a:ln w="28575">
            <a:solidFill>
              <a:srgbClr val="FFC000"/>
            </a:solidFill>
          </a:ln>
        </p:spPr>
        <p:txBody>
          <a:bodyPr>
            <a:normAutofit/>
          </a:bodyPr>
          <a:lstStyle/>
          <a:p>
            <a:pPr algn="ctr"/>
            <a:r>
              <a:rPr lang="en-US" sz="2800" b="1" dirty="0">
                <a:solidFill>
                  <a:srgbClr val="FFC000"/>
                </a:solidFill>
                <a:latin typeface="system-ui"/>
              </a:rPr>
              <a:t> </a:t>
            </a:r>
            <a:r>
              <a:rPr lang="en-US" sz="2800" b="1" baseline="30000" dirty="0">
                <a:solidFill>
                  <a:srgbClr val="FFC000"/>
                </a:solidFill>
                <a:latin typeface="system-ui"/>
              </a:rPr>
              <a:t>7 </a:t>
            </a:r>
            <a:r>
              <a:rPr lang="en-US" sz="2800" b="1" dirty="0">
                <a:solidFill>
                  <a:srgbClr val="FFC000"/>
                </a:solidFill>
                <a:latin typeface="system-ui"/>
              </a:rPr>
              <a:t>In the measure that she glorified herself and lived luxuriously, in the same measure give her torment and sorrow; for she says in her heart, ‘I sit </a:t>
            </a:r>
            <a:r>
              <a:rPr lang="en-US" sz="2800" b="1" i="1" dirty="0">
                <a:solidFill>
                  <a:srgbClr val="FFC000"/>
                </a:solidFill>
                <a:latin typeface="system-ui"/>
              </a:rPr>
              <a:t>as</a:t>
            </a:r>
            <a:r>
              <a:rPr lang="en-US" sz="2800" b="1" dirty="0">
                <a:solidFill>
                  <a:srgbClr val="FFC000"/>
                </a:solidFill>
                <a:latin typeface="system-ui"/>
              </a:rPr>
              <a:t> queen, and am no widow, and will not see sorrow.’</a:t>
            </a:r>
            <a:endParaRPr lang="en-US" sz="2800" b="1" dirty="0">
              <a:solidFill>
                <a:srgbClr val="FFC000"/>
              </a:solidFill>
            </a:endParaRPr>
          </a:p>
        </p:txBody>
      </p:sp>
      <p:sp>
        <p:nvSpPr>
          <p:cNvPr id="3" name="Content Placeholder 2">
            <a:extLst>
              <a:ext uri="{FF2B5EF4-FFF2-40B4-BE49-F238E27FC236}">
                <a16:creationId xmlns:a16="http://schemas.microsoft.com/office/drawing/2014/main" id="{4DD93EA5-C3B8-4A1C-92AD-02F53804C72C}"/>
              </a:ext>
            </a:extLst>
          </p:cNvPr>
          <p:cNvSpPr>
            <a:spLocks noGrp="1"/>
          </p:cNvSpPr>
          <p:nvPr>
            <p:ph sz="half" idx="1"/>
          </p:nvPr>
        </p:nvSpPr>
        <p:spPr>
          <a:xfrm>
            <a:off x="185450" y="1564395"/>
            <a:ext cx="5834350" cy="5181868"/>
          </a:xfrm>
        </p:spPr>
        <p:txBody>
          <a:bodyPr/>
          <a:lstStyle/>
          <a:p>
            <a:pPr marL="0" indent="0" algn="ctr">
              <a:buNone/>
            </a:pPr>
            <a:r>
              <a:rPr lang="en-US" b="1" dirty="0">
                <a:solidFill>
                  <a:srgbClr val="FFFF00"/>
                </a:solidFill>
              </a:rPr>
              <a:t>Pride </a:t>
            </a:r>
            <a:r>
              <a:rPr lang="en-US" b="1" dirty="0" err="1">
                <a:solidFill>
                  <a:srgbClr val="FFFF00"/>
                </a:solidFill>
              </a:rPr>
              <a:t>goeth</a:t>
            </a:r>
            <a:r>
              <a:rPr lang="en-US" b="1" dirty="0">
                <a:solidFill>
                  <a:srgbClr val="FFFF00"/>
                </a:solidFill>
              </a:rPr>
              <a:t> before the fall!</a:t>
            </a:r>
          </a:p>
          <a:p>
            <a:pPr marL="0" indent="0" algn="ctr">
              <a:buNone/>
            </a:pPr>
            <a:endParaRPr lang="en-US" b="1" dirty="0">
              <a:solidFill>
                <a:srgbClr val="FFFF00"/>
              </a:solidFill>
            </a:endParaRPr>
          </a:p>
          <a:p>
            <a:pPr marL="0" indent="0" algn="ctr">
              <a:buNone/>
            </a:pPr>
            <a:r>
              <a:rPr lang="en-US" b="1" dirty="0">
                <a:solidFill>
                  <a:srgbClr val="FFFF00"/>
                </a:solidFill>
              </a:rPr>
              <a:t>Isaiah 47:7 said to Babylon of old as well.</a:t>
            </a:r>
          </a:p>
          <a:p>
            <a:pPr marL="0" indent="0" algn="ctr">
              <a:buNone/>
            </a:pPr>
            <a:endParaRPr lang="en-US" b="1" dirty="0">
              <a:solidFill>
                <a:srgbClr val="FFFF00"/>
              </a:solidFill>
            </a:endParaRPr>
          </a:p>
          <a:p>
            <a:pPr marL="0" indent="0" algn="ctr">
              <a:buNone/>
            </a:pPr>
            <a:endParaRPr lang="en-US" b="1" dirty="0">
              <a:solidFill>
                <a:srgbClr val="FFFF00"/>
              </a:solidFill>
            </a:endParaRPr>
          </a:p>
        </p:txBody>
      </p:sp>
      <p:pic>
        <p:nvPicPr>
          <p:cNvPr id="9218" name="Picture 2" descr="The Other Woman | Bible Study Guides | Amazing Facts">
            <a:extLst>
              <a:ext uri="{FF2B5EF4-FFF2-40B4-BE49-F238E27FC236}">
                <a16:creationId xmlns:a16="http://schemas.microsoft.com/office/drawing/2014/main" id="{8B575413-B3F4-4A9D-81B3-BC2A3F1FD2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30107" y="1564395"/>
            <a:ext cx="5676442" cy="51818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08AD81F-A89A-4FB6-8FB6-3CBDF0297445}"/>
              </a:ext>
            </a:extLst>
          </p:cNvPr>
          <p:cNvSpPr/>
          <p:nvPr/>
        </p:nvSpPr>
        <p:spPr>
          <a:xfrm>
            <a:off x="495758" y="3558448"/>
            <a:ext cx="5524041" cy="285336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And you said, ‘I shall be a lady forever,’</a:t>
            </a:r>
            <a:br>
              <a:rPr lang="en-US" sz="2800" b="1" dirty="0"/>
            </a:br>
            <a:r>
              <a:rPr lang="en-US" sz="2800" b="1" i="1" dirty="0"/>
              <a:t>So</a:t>
            </a:r>
            <a:r>
              <a:rPr lang="en-US" sz="2800" b="1" dirty="0"/>
              <a:t> that you did not take these </a:t>
            </a:r>
            <a:r>
              <a:rPr lang="en-US" sz="2800" b="1" i="1" dirty="0"/>
              <a:t>things</a:t>
            </a:r>
            <a:r>
              <a:rPr lang="en-US" sz="2800" b="1" dirty="0"/>
              <a:t> to heart,</a:t>
            </a:r>
            <a:br>
              <a:rPr lang="en-US" sz="2800" b="1" dirty="0"/>
            </a:br>
            <a:r>
              <a:rPr lang="en-US" sz="2800" b="1" dirty="0"/>
              <a:t>Nor remember the latter end of them.</a:t>
            </a:r>
          </a:p>
        </p:txBody>
      </p:sp>
    </p:spTree>
    <p:extLst>
      <p:ext uri="{BB962C8B-B14F-4D97-AF65-F5344CB8AC3E}">
        <p14:creationId xmlns:p14="http://schemas.microsoft.com/office/powerpoint/2010/main" val="32172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2134</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system-ui</vt:lpstr>
      <vt:lpstr>Office Theme</vt:lpstr>
      <vt:lpstr>PowerPoint Presentation</vt:lpstr>
      <vt:lpstr>18 After these things I saw another angel coming down from heaven, having great authority, and the earth was illuminated with his glory</vt:lpstr>
      <vt:lpstr> 2 And he cried mightily with a loud voice, saying, “Babylon the great is fallen, is fallen, and has become a dwelling place of demons, a prison for every foul spirit, and a cage for every unclean and hated bird! </vt:lpstr>
      <vt:lpstr>3 For all the nations have drunk of the wine of the wrath of her fornication, the kings of the earth have committed fornication with her, and the merchants of the earth have become rich through the abundance of her luxury.”</vt:lpstr>
      <vt:lpstr>4 And I heard another voice from heaven saying, “Come out of her, my people, lest you share in her sins, and lest you receive of her plagues.</vt:lpstr>
      <vt:lpstr>4 And I heard another voice from heaven saying, “Come out of her, my people, lest you share in her sins, and lest you receive of her plagues.</vt:lpstr>
      <vt:lpstr>5 For her sins have reached to heaven, and God has remembered her iniquities.</vt:lpstr>
      <vt:lpstr> 6 Render to her just as she rendered to you, and repay her double according to her works; in the cup which she has mixed, mix double for her. </vt:lpstr>
      <vt:lpstr> 7 In the measure that she glorified herself and lived luxuriously, in the same measure give her torment and sorrow; for she says in her heart, ‘I sit as queen, and am no widow, and will not see sorrow.’</vt:lpstr>
      <vt:lpstr> 7 In the measure that she glorified herself and lived luxuriously, in the same measure give her torment and sorrow; for she says in her heart, ‘I sit as queen, and am no widow, and will not see sorrow.’</vt:lpstr>
      <vt:lpstr>8 Therefore her plagues will come in one day—death and mourning and famine. And she will be utterly burned with fire, for strong is the Lord God who judges her.</vt:lpstr>
      <vt:lpstr>9 “The kings of the earth who committed fornication and lived luxuriously with her will weep and lament for her, when they see the smoke of her burning,</vt:lpstr>
      <vt:lpstr>10 standing at a distance for fear of her torment, saying, ‘Alas, alas, that great city Babylon, that mighty city! For in one hour your judgment has come.’</vt:lpstr>
      <vt:lpstr>11 “And the merchants of the earth will weep and mourn over her, for no one buys their merchandise anymore:</vt:lpstr>
      <vt:lpstr>11 “And the merchants of the earth will weep and mourn over her, for no one buys their merchandise anymore: 12 merchandise of gold and silver, precious stones and pearls, fine linen and purple, silk and scarlet, every kind of citron wood, every kind of object of ivory, every kind of object of most precious wood, bronze, iron, and marble; 13 and cinnamon and incense, fragrant oil and frankincense, wine and oil, fine flour and wheat, cattle and sheep, horses and chariots, and bodies and souls of men. 14 The fruit that your soul longed for has gone from you, and all the things which are rich and splendid have gone from you, and you shall find them no more at all.</vt:lpstr>
      <vt:lpstr>15 The merchants of these things, who became rich by her, will stand at a distance for fear of her torment, weeping and wailing, 16 and saying, ‘Alas, alas, that great city that was clothed in fine linen, purple, and scarlet, and adorned with gold and precious stones and pearls! 17 For in one hour such great riches came to nothing.’ Every shipmaster, all who travel by ship, sailors, and as many as trade on the sea, stood at a distance</vt:lpstr>
      <vt:lpstr>15 The merchants of these things, who became rich by her, will stand at a distance for fear of her torment, weeping and wailing, 16 and saying, ‘Alas, alas, that great city that was clothed in fine linen, purple, and scarlet, and adorned with gold and precious stones and pearls! 17 For in one hour such great riches came to nothing.’ Every shipmaster, all who travel by ship, sailors, and as many as trade on the sea, stood at a distance</vt:lpstr>
      <vt:lpstr>18 and cried out when they saw the smoke of her burning, saying, ‘What is like this great city?’ 19 “They threw dust on their heads and cried out, weeping and wailing, and saying, ‘Alas, alas, that great city, in which all who had ships on the sea became rich by her wealth! For in one hour she is made desolate.’</vt:lpstr>
      <vt:lpstr>20 “Rejoice over her, O heaven, and you holy apostles and prophets, for God has avenged you on her!”</vt:lpstr>
      <vt:lpstr>21 Then a mighty angel took up a stone like a great millstone and threw it into the sea, saying, “Thus with violence the great city Babylon shall be thrown down, and shall not be found anymore.</vt:lpstr>
      <vt:lpstr>22 The sound of harpists, musicians, flutists, and trumpeters shall not be heard in you anymore. No craftsman of any craft shall be found in you anymore, and the sound of a millstone shall not be heard in you anymore. </vt:lpstr>
      <vt:lpstr>23 The light of a lamp shall not shine in you anymore, and the voice of bridegroom and bride shall not be heard in you anymore. For your merchants were the great men of the earth, for by your sorcery all the nations were deceived. 24 And in her was found the blood of prophets and saints, and of all who were slain on the earth.”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Kevin Stilts</cp:lastModifiedBy>
  <cp:revision>35</cp:revision>
  <dcterms:created xsi:type="dcterms:W3CDTF">2023-01-17T17:22:31Z</dcterms:created>
  <dcterms:modified xsi:type="dcterms:W3CDTF">2023-02-19T20:27:35Z</dcterms:modified>
</cp:coreProperties>
</file>