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8" r:id="rId2"/>
    <p:sldId id="300" r:id="rId3"/>
    <p:sldId id="301" r:id="rId4"/>
    <p:sldId id="308" r:id="rId5"/>
    <p:sldId id="303" r:id="rId6"/>
    <p:sldId id="306" r:id="rId7"/>
    <p:sldId id="302" r:id="rId8"/>
    <p:sldId id="307" r:id="rId9"/>
    <p:sldId id="304" r:id="rId10"/>
    <p:sldId id="31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3E5385-C3E0-4317-A562-6B48CF70B7B0}" v="25" dt="2023-02-01T17:38:14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9478" autoAdjust="0"/>
  </p:normalViewPr>
  <p:slideViewPr>
    <p:cSldViewPr snapToGrid="0" showGuides="1">
      <p:cViewPr varScale="1">
        <p:scale>
          <a:sx n="74" d="100"/>
          <a:sy n="74" d="100"/>
        </p:scale>
        <p:origin x="75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643E5385-C3E0-4317-A562-6B48CF70B7B0}"/>
    <pc:docChg chg="delSld modSld">
      <pc:chgData name="Kevin Stilts" userId="99c6032548666723" providerId="LiveId" clId="{643E5385-C3E0-4317-A562-6B48CF70B7B0}" dt="2023-02-01T17:38:37.222" v="27" actId="47"/>
      <pc:docMkLst>
        <pc:docMk/>
      </pc:docMkLst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968107270" sldId="256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2088284500" sldId="257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2057919394" sldId="258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232730437" sldId="259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247564031" sldId="260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574292838" sldId="262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991031108" sldId="263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509217700" sldId="264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405779375" sldId="265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2480804967" sldId="266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4167392659" sldId="267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2200202586" sldId="268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2294053714" sldId="269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799157973" sldId="270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693311747" sldId="271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2365211732" sldId="272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289886909" sldId="273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312079304" sldId="274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35555220" sldId="275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240014644" sldId="276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726259948" sldId="277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052970876" sldId="278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934518368" sldId="279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301366058" sldId="280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666625926" sldId="281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425953468" sldId="282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662154122" sldId="283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2272932290" sldId="284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198173909" sldId="285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658750267" sldId="286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904681181" sldId="287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259522472" sldId="288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867938417" sldId="290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607649943" sldId="291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993647558" sldId="292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969675957" sldId="293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805097690" sldId="294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3416392271" sldId="295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692707849" sldId="297"/>
        </pc:sldMkLst>
      </pc:sldChg>
      <pc:sldChg chg="modAnim">
        <pc:chgData name="Kevin Stilts" userId="99c6032548666723" providerId="LiveId" clId="{643E5385-C3E0-4317-A562-6B48CF70B7B0}" dt="2023-01-25T17:10:16.480" v="2"/>
        <pc:sldMkLst>
          <pc:docMk/>
          <pc:sldMk cId="3295277417" sldId="298"/>
        </pc:sldMkLst>
      </pc:sldChg>
      <pc:sldChg chg="modAnim">
        <pc:chgData name="Kevin Stilts" userId="99c6032548666723" providerId="LiveId" clId="{643E5385-C3E0-4317-A562-6B48CF70B7B0}" dt="2023-01-25T17:10:49.147" v="3"/>
        <pc:sldMkLst>
          <pc:docMk/>
          <pc:sldMk cId="2855402990" sldId="300"/>
        </pc:sldMkLst>
      </pc:sldChg>
      <pc:sldChg chg="modAnim">
        <pc:chgData name="Kevin Stilts" userId="99c6032548666723" providerId="LiveId" clId="{643E5385-C3E0-4317-A562-6B48CF70B7B0}" dt="2023-01-25T17:11:57.554" v="6"/>
        <pc:sldMkLst>
          <pc:docMk/>
          <pc:sldMk cId="4011758844" sldId="301"/>
        </pc:sldMkLst>
      </pc:sldChg>
      <pc:sldChg chg="modAnim">
        <pc:chgData name="Kevin Stilts" userId="99c6032548666723" providerId="LiveId" clId="{643E5385-C3E0-4317-A562-6B48CF70B7B0}" dt="2023-01-25T17:15:30.269" v="15"/>
        <pc:sldMkLst>
          <pc:docMk/>
          <pc:sldMk cId="954791829" sldId="302"/>
        </pc:sldMkLst>
      </pc:sldChg>
      <pc:sldChg chg="modAnim">
        <pc:chgData name="Kevin Stilts" userId="99c6032548666723" providerId="LiveId" clId="{643E5385-C3E0-4317-A562-6B48CF70B7B0}" dt="2023-01-25T17:14:55.915" v="11"/>
        <pc:sldMkLst>
          <pc:docMk/>
          <pc:sldMk cId="3913551852" sldId="303"/>
        </pc:sldMkLst>
      </pc:sldChg>
      <pc:sldChg chg="modAnim">
        <pc:chgData name="Kevin Stilts" userId="99c6032548666723" providerId="LiveId" clId="{643E5385-C3E0-4317-A562-6B48CF70B7B0}" dt="2023-01-25T17:16:09.606" v="20"/>
        <pc:sldMkLst>
          <pc:docMk/>
          <pc:sldMk cId="2637406219" sldId="304"/>
        </pc:sldMkLst>
      </pc:sldChg>
      <pc:sldChg chg="modAnim">
        <pc:chgData name="Kevin Stilts" userId="99c6032548666723" providerId="LiveId" clId="{643E5385-C3E0-4317-A562-6B48CF70B7B0}" dt="2023-02-01T17:38:14.822" v="26"/>
        <pc:sldMkLst>
          <pc:docMk/>
          <pc:sldMk cId="1814029910" sldId="306"/>
        </pc:sldMkLst>
      </pc:sldChg>
      <pc:sldChg chg="modAnim">
        <pc:chgData name="Kevin Stilts" userId="99c6032548666723" providerId="LiveId" clId="{643E5385-C3E0-4317-A562-6B48CF70B7B0}" dt="2023-01-25T17:15:46.498" v="17"/>
        <pc:sldMkLst>
          <pc:docMk/>
          <pc:sldMk cId="2537309328" sldId="307"/>
        </pc:sldMkLst>
      </pc:sldChg>
      <pc:sldChg chg="modAnim">
        <pc:chgData name="Kevin Stilts" userId="99c6032548666723" providerId="LiveId" clId="{643E5385-C3E0-4317-A562-6B48CF70B7B0}" dt="2023-01-25T17:14:48.409" v="9"/>
        <pc:sldMkLst>
          <pc:docMk/>
          <pc:sldMk cId="688213151" sldId="308"/>
        </pc:sldMkLst>
      </pc:sldChg>
      <pc:sldChg chg="del">
        <pc:chgData name="Kevin Stilts" userId="99c6032548666723" providerId="LiveId" clId="{643E5385-C3E0-4317-A562-6B48CF70B7B0}" dt="2023-01-25T17:10:04.299" v="1" actId="47"/>
        <pc:sldMkLst>
          <pc:docMk/>
          <pc:sldMk cId="1246121425" sldId="309"/>
        </pc:sldMkLst>
      </pc:sldChg>
      <pc:sldChg chg="del">
        <pc:chgData name="Kevin Stilts" userId="99c6032548666723" providerId="LiveId" clId="{643E5385-C3E0-4317-A562-6B48CF70B7B0}" dt="2023-02-01T17:38:37.222" v="27" actId="47"/>
        <pc:sldMkLst>
          <pc:docMk/>
          <pc:sldMk cId="2460066980" sldId="311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938265801" sldId="312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672096855" sldId="313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850955548" sldId="314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1784933700" sldId="315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122620134" sldId="316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3431383941" sldId="317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881181492" sldId="318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1514678067" sldId="319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091491556" sldId="320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357851467" sldId="321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78109882" sldId="322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3405826218" sldId="323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826668985" sldId="324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1479662129" sldId="325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867103541" sldId="326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3909662748" sldId="327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3652005121" sldId="328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300727120" sldId="329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1499025294" sldId="330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388467900" sldId="331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738121530" sldId="332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1537523242" sldId="333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448529942" sldId="334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3719340749" sldId="335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939496841" sldId="336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977480111" sldId="337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4020927817" sldId="338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479421935" sldId="339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3295318596" sldId="340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2728981908" sldId="342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3689853778" sldId="343"/>
        </pc:sldMkLst>
      </pc:sldChg>
      <pc:sldChg chg="del">
        <pc:chgData name="Kevin Stilts" userId="99c6032548666723" providerId="LiveId" clId="{643E5385-C3E0-4317-A562-6B48CF70B7B0}" dt="2023-01-25T17:09:52.065" v="0" actId="47"/>
        <pc:sldMkLst>
          <pc:docMk/>
          <pc:sldMk cId="1349749365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3D4E0-6438-44A0-A04B-6D247B84174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A8E54-789B-4010-8745-8DA889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4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A8E54-789B-4010-8745-8DA8896AB6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30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2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24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3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07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38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2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1 - HOW SAD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9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01D4-2FC5-5FA9-F5AB-8DAF2AB5B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80972-7697-37E0-E39E-01F21B4E6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6E077-3AD3-7C71-5DBF-C96078AE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7BEBC-75E8-F4E1-3E23-0169CC55D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E0DF6-4AD7-3F42-8777-56E692C7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7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21A7D-DE0F-4E48-B9FC-23A9AE3A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CCE9C-0FBA-9EC1-F8AD-4B4D1F8F6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87C66-2360-B0E8-0759-FC1A57417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1DA63-754C-8956-77AD-844A3474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5F7C1-B63A-573F-750C-A85E0C90F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2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B2D192-5A48-90F2-48C8-A893EB8C0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FD4B3-DD3E-1B28-FEA7-DA034BF9D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9051-72C1-5DF3-69DB-5F4C84F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AD498-B005-978B-F1A6-29B55FF4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94E5-7AA1-99EF-6645-40A8590C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3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F26B-939C-E68F-8E31-B71ED871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EEE98-4E21-D26C-8906-BBB95E79B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3BD97-1135-5BC0-A3D4-6E957DED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8A96A-04EB-DA29-2E65-E0F72C8E6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40146-4E08-EDD0-766C-1EAAEC9E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2154-5811-E814-2948-966AD5BA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BD01D-B2A5-BFFB-7BF3-A3C566C5A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21423-856F-93B9-CE68-28A8C5A3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E3DAD-3CD1-201B-7A33-EE7EDBA3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B5503-C17C-E3C6-37B0-32738128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7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352B-BF99-D796-2D6F-00224CBF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F5B5F-7E4C-DBB3-0A65-CDEB05AFC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702DC-C31C-0339-B18A-C2FF8BECB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F8140-1B1A-F9C2-F50D-A0C3BDF9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8DA7E-59E0-0E0C-ED3D-1FE21D0E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2698F-1ABD-0C0D-F589-8E5A90E6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1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D9C3A-B932-D4DA-DBF3-C71C7858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2E8DE-58BB-F2E5-2495-9F7521C41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3154E-EFB7-6299-D35A-6126F4C8B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1C28F5-49DC-D529-79CF-B42890CB0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6B5E89-671E-2937-56AB-0C28F4ED2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D31A1E-5958-008A-9616-B2185BC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60FAF-941C-4048-80CB-C8AD45B8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2FDAED-4A0E-7E2C-370F-F52C53A9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3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A82E-AEF2-EFF1-6797-88E67BFA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8A7AE4-5ADE-C79A-7640-75041B4E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C47016-F55D-BBFE-41F6-C735C85C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70392-A44B-E578-C319-1F4484CF9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85C58-975F-54A9-965D-9E9ECAC2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E2001-58BB-D112-5D0E-D93D17ED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CE5E6-D3AF-2DC4-F348-23FB3BB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4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FE50-630D-1470-45C0-58D787FF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ED36-CF23-9A25-CF73-7DEBCD3DE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CC138-2D85-FBA0-3830-C6E4F8015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76854-8C8F-4D0E-5EEF-AB2695AA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7EE1-D73C-0001-EC5F-C4D6336C3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15D65-1397-A7A8-CC2C-0EE8EC40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4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22BAC-7DE9-FDBD-12ED-A5E9910B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DA239-0B19-AC0D-E9B3-3B264235D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A40B-52FC-8FDA-57B8-36254560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9A66E-7BED-05CE-F544-51363BFE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8C854-D45C-D847-1828-0D3301F0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AD9C5-51E8-B1AD-68CD-07C5CF3B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1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BC4929-E28E-62A9-D700-D27C76C19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F8A8A-1DB0-8B8D-EDC1-C4DD2F74E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4CE91-E5C9-BF93-EF91-D8352D204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116BD-E363-46A5-B1F2-74CDF1F75F3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B78F5-4CA6-5F8E-3B87-33B7D2D14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98958-D57D-AF59-0D4D-51D4055CC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9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11A7E-D539-7865-4BFE-711E6022F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60" y="5279511"/>
            <a:ext cx="9681882" cy="739880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PERSONAL EVANGELISM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AE689-8685-9450-4347-5A770106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6447" y="6019391"/>
            <a:ext cx="7315199" cy="365125"/>
          </a:xfrm>
        </p:spPr>
        <p:txBody>
          <a:bodyPr anchor="t">
            <a:norm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Lesson 4: Who Should I Teach (Prospects)</a:t>
            </a:r>
          </a:p>
        </p:txBody>
      </p:sp>
      <p:pic>
        <p:nvPicPr>
          <p:cNvPr id="1026" name="Picture 2" descr="Relationship Evangelism">
            <a:extLst>
              <a:ext uri="{FF2B5EF4-FFF2-40B4-BE49-F238E27FC236}">
                <a16:creationId xmlns:a16="http://schemas.microsoft.com/office/drawing/2014/main" id="{09D290E0-6A4E-B81B-AB12-5C9588219F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0" b="20667"/>
          <a:stretch/>
        </p:blipFill>
        <p:spPr bwMode="auto"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7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6DFF-F747-DFFD-D2CC-5E259B23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3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Who Should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 Teach (Prospects)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Introduction</a:t>
            </a:r>
          </a:p>
          <a:p>
            <a:r>
              <a:rPr lang="en-US" sz="3200" dirty="0"/>
              <a:t>﻿﻿﻿﻿﻿﻿It is easy to just write folks off as not being interested, when in reality they may be!	</a:t>
            </a:r>
          </a:p>
          <a:p>
            <a:pPr lvl="1"/>
            <a:r>
              <a:rPr lang="en-US" sz="2800" dirty="0"/>
              <a:t>Poss. no one has approached them to see?</a:t>
            </a:r>
          </a:p>
          <a:p>
            <a:pPr lvl="1"/>
            <a:r>
              <a:rPr lang="en-US" sz="2800" dirty="0"/>
              <a:t>Remember Henry Ford &amp; friend.</a:t>
            </a:r>
          </a:p>
          <a:p>
            <a:r>
              <a:rPr lang="en-US" sz="3200" dirty="0"/>
              <a:t>﻿﻿﻿As we go through this lesson, think of some you may have overlooked.</a:t>
            </a:r>
          </a:p>
          <a:p>
            <a:r>
              <a:rPr lang="en-US" sz="3200" dirty="0"/>
              <a:t>Consider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1 Pet. 3:15</a:t>
            </a:r>
          </a:p>
          <a:p>
            <a:pPr lvl="1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Sanctify the Lord God in your heart </a:t>
            </a:r>
            <a:r>
              <a:rPr lang="en-US" sz="2800" dirty="0"/>
              <a:t>- You Examine Yourself and get right with God</a:t>
            </a:r>
          </a:p>
          <a:p>
            <a:pPr lvl="1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Always be ready to give an answer or defense </a:t>
            </a:r>
            <a:r>
              <a:rPr lang="en-US" sz="2800" dirty="0"/>
              <a:t>- Study so you know</a:t>
            </a:r>
          </a:p>
          <a:p>
            <a:pPr lvl="1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Give answer to everyone who asks </a:t>
            </a:r>
            <a:r>
              <a:rPr lang="en-US" sz="2800" dirty="0"/>
              <a:t>- Teach</a:t>
            </a:r>
          </a:p>
          <a:p>
            <a:pPr lvl="1"/>
            <a:endParaRPr lang="en-US" sz="28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40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Who Should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 Teach (Prospects)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Teaching Those Who Have Asked</a:t>
            </a:r>
          </a:p>
          <a:p>
            <a:r>
              <a:rPr lang="en-US" sz="3200" dirty="0"/>
              <a:t>﻿﻿﻿﻿﻿﻿Those Already Attending Services</a:t>
            </a:r>
          </a:p>
          <a:p>
            <a:pPr lvl="1"/>
            <a:r>
              <a:rPr lang="en-US" sz="2800" dirty="0"/>
              <a:t>Some may be recurring in attendance who are not members of the local congregation</a:t>
            </a:r>
          </a:p>
          <a:p>
            <a:pPr lvl="1"/>
            <a:r>
              <a:rPr lang="en-US" sz="2800" dirty="0"/>
              <a:t>Visitors fill out visitor cards handed by usher, announced during announcements &amp; in the collection</a:t>
            </a:r>
          </a:p>
          <a:p>
            <a:pPr lvl="2"/>
            <a:r>
              <a:rPr lang="en-US" sz="2400" dirty="0"/>
              <a:t>Follow-up with them.  See Ken Brown for helping in this.</a:t>
            </a:r>
          </a:p>
          <a:p>
            <a:pPr lvl="3"/>
            <a:r>
              <a:rPr lang="en-US" sz="2200" dirty="0"/>
              <a:t>Suggestion: multiple people and not all at once</a:t>
            </a:r>
          </a:p>
          <a:p>
            <a:pPr lvl="2"/>
            <a:r>
              <a:rPr lang="en-US" sz="2400" dirty="0"/>
              <a:t>In addition to the postcard:</a:t>
            </a:r>
          </a:p>
          <a:p>
            <a:pPr lvl="3"/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How can you get to know them better?</a:t>
            </a:r>
          </a:p>
          <a:p>
            <a:pPr lvl="3"/>
            <a:r>
              <a:rPr lang="en-US" sz="2200" dirty="0"/>
              <a:t>Watch for opportunities to talk </a:t>
            </a:r>
            <a:r>
              <a:rPr lang="en-US" sz="2200" b="1" dirty="0"/>
              <a:t>with</a:t>
            </a:r>
            <a:r>
              <a:rPr lang="en-US" sz="2200" dirty="0"/>
              <a:t> them about spiritual matters</a:t>
            </a:r>
          </a:p>
          <a:p>
            <a:pPr lvl="4"/>
            <a:r>
              <a:rPr lang="en-US" sz="2200" dirty="0"/>
              <a:t>Some don’t obey or place membership because no one took interest in them.</a:t>
            </a:r>
          </a:p>
          <a:p>
            <a:pPr lvl="3"/>
            <a:endParaRPr lang="en-US" sz="2200" dirty="0"/>
          </a:p>
          <a:p>
            <a:pPr lvl="1"/>
            <a:endParaRPr lang="en-US" sz="28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75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Who Should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 Teach (Prospects)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Teaching Those Who Have Asked</a:t>
            </a:r>
          </a:p>
          <a:p>
            <a:r>
              <a:rPr lang="en-US" sz="3200" dirty="0"/>
              <a:t>﻿﻿﻿﻿﻿﻿Those Who Previously Attended Services</a:t>
            </a:r>
          </a:p>
          <a:p>
            <a:pPr lvl="1"/>
            <a:r>
              <a:rPr lang="en-US" sz="2800" dirty="0"/>
              <a:t>Some may have attended &amp; obeyed the gospel but have fallen back into the world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Matt. 13:1-9, 18-23</a:t>
            </a:r>
            <a:r>
              <a:rPr lang="en-US" sz="2800" dirty="0"/>
              <a:t>)</a:t>
            </a:r>
          </a:p>
          <a:p>
            <a:pPr lvl="2"/>
            <a:r>
              <a:rPr lang="en-US" sz="2400" dirty="0"/>
              <a:t>Sower did not only sow the seed on the good ground.</a:t>
            </a:r>
          </a:p>
          <a:p>
            <a:pPr lvl="2"/>
            <a:r>
              <a:rPr lang="en-US" sz="2400" dirty="0"/>
              <a:t>Circumstances &amp; soils of the heart change.</a:t>
            </a:r>
          </a:p>
          <a:p>
            <a:pPr lvl="1"/>
            <a:r>
              <a:rPr lang="en-US" sz="2800" dirty="0"/>
              <a:t>They may be waiting (unknowingly) for someone to help them see their error and help restore them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Gal. 6:1-2</a:t>
            </a:r>
            <a:r>
              <a:rPr lang="en-US" sz="2800" dirty="0"/>
              <a:t>)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21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Who Should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 Teach (Prospects)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Teaching Those Who Have Asked</a:t>
            </a:r>
          </a:p>
          <a:p>
            <a:r>
              <a:rPr lang="en-US" sz="3200" dirty="0"/>
              <a:t>﻿﻿﻿﻿﻿﻿Large Groups </a:t>
            </a:r>
            <a:endParaRPr lang="en-US" sz="2200" dirty="0"/>
          </a:p>
          <a:p>
            <a:pPr lvl="1"/>
            <a:r>
              <a:rPr lang="en-US" sz="2800" dirty="0"/>
              <a:t>Contacting people using a mass media approach (i.e. Bible correspondence course) can give a large group of prospects the opportunity to “ask”</a:t>
            </a:r>
          </a:p>
          <a:p>
            <a:pPr lvl="2"/>
            <a:r>
              <a:rPr lang="en-US" sz="2400" dirty="0"/>
              <a:t>May function well but has disadvantages</a:t>
            </a:r>
          </a:p>
          <a:p>
            <a:pPr lvl="3"/>
            <a:r>
              <a:rPr lang="en-US" sz="2200" dirty="0"/>
              <a:t>Some are inefficient, expensive, &amp; time-consuming; on other hand, what’s the value of reaching one soul? (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Matt 16:26</a:t>
            </a:r>
            <a:r>
              <a:rPr lang="en-US" sz="2200" dirty="0"/>
              <a:t>)</a:t>
            </a:r>
          </a:p>
          <a:p>
            <a:pPr lvl="3"/>
            <a:r>
              <a:rPr lang="en-US" sz="2200" dirty="0"/>
              <a:t>Lessons sent out using postage and included postage to return, returned courses to be graded, send follow-up lessons with additional postage, schedule &amp; teach classes</a:t>
            </a:r>
          </a:p>
          <a:p>
            <a:pPr lvl="3"/>
            <a:r>
              <a:rPr lang="en-US" sz="2200" dirty="0"/>
              <a:t>Studies shown many responding to </a:t>
            </a:r>
            <a:br>
              <a:rPr lang="en-US" sz="2200" dirty="0"/>
            </a:br>
            <a:r>
              <a:rPr lang="en-US" sz="2200" dirty="0"/>
              <a:t>non-personal, mass media program will complete lesson(s), often resist certain lessons taught and also often resist attending services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55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Who Should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 Teach (Prospects)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Teaching Those Who Have Asked</a:t>
            </a:r>
          </a:p>
          <a:p>
            <a:r>
              <a:rPr lang="en-US" sz="3200" dirty="0"/>
              <a:t>﻿﻿﻿﻿﻿﻿Large Groups </a:t>
            </a:r>
            <a:endParaRPr lang="en-US" sz="2200" dirty="0"/>
          </a:p>
          <a:p>
            <a:pPr lvl="1"/>
            <a:r>
              <a:rPr lang="en-US" sz="2800" dirty="0"/>
              <a:t>New Residents May Have Not Asked YET</a:t>
            </a:r>
          </a:p>
          <a:p>
            <a:pPr lvl="2"/>
            <a:r>
              <a:rPr lang="en-US" sz="2400" dirty="0"/>
              <a:t>Those moving into a new area are great prospects</a:t>
            </a:r>
          </a:p>
          <a:p>
            <a:pPr lvl="2"/>
            <a:r>
              <a:rPr lang="en-US" sz="2400" dirty="0"/>
              <a:t>Can be done by watching for Sold/Sale Pending signs in neighborhood, in neighborhood online groups or by using a New Resident Direct Mail list.</a:t>
            </a:r>
          </a:p>
          <a:p>
            <a:pPr lvl="2"/>
            <a:r>
              <a:rPr lang="en-US" sz="2400" dirty="0"/>
              <a:t>Many are looking to make new friends for themselves or their children</a:t>
            </a:r>
          </a:p>
          <a:p>
            <a:pPr lvl="2"/>
            <a:r>
              <a:rPr lang="en-US" sz="2400" dirty="0"/>
              <a:t>Tips</a:t>
            </a:r>
          </a:p>
          <a:p>
            <a:pPr lvl="3"/>
            <a:r>
              <a:rPr lang="en-US" sz="2200" dirty="0"/>
              <a:t>Get to know them &amp; be of help to them</a:t>
            </a:r>
          </a:p>
          <a:p>
            <a:pPr lvl="3"/>
            <a:r>
              <a:rPr lang="en-US" sz="2200" dirty="0"/>
              <a:t>Invite them over for dinner</a:t>
            </a:r>
          </a:p>
          <a:p>
            <a:pPr lvl="3"/>
            <a:r>
              <a:rPr lang="en-US" sz="2200" dirty="0"/>
              <a:t>Invite their kids to Bible Class.</a:t>
            </a:r>
          </a:p>
          <a:p>
            <a:pPr lvl="3"/>
            <a:r>
              <a:rPr lang="en-US" sz="2200" dirty="0"/>
              <a:t>Invite them to attend with you.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02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Who Should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 Teach (Prospects)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349014" cy="6643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Teaching Those Who Have NOT Asked</a:t>
            </a:r>
          </a:p>
          <a:p>
            <a:r>
              <a:rPr lang="en-US" sz="3200" dirty="0"/>
              <a:t>﻿﻿﻿﻿﻿﻿Friends &amp; Family of New Converts</a:t>
            </a:r>
          </a:p>
          <a:p>
            <a:pPr lvl="1"/>
            <a:r>
              <a:rPr lang="en-US" sz="2800" dirty="0"/>
              <a:t>Sometimes the best prospects!</a:t>
            </a:r>
          </a:p>
          <a:p>
            <a:pPr lvl="2"/>
            <a:r>
              <a:rPr lang="en-US" sz="2400" dirty="0"/>
              <a:t>These are often “asking” new converts about their conversion</a:t>
            </a:r>
          </a:p>
          <a:p>
            <a:pPr lvl="2"/>
            <a:r>
              <a:rPr lang="en-US" sz="2400" dirty="0"/>
              <a:t>When someone is converted, they want to share their joy with everyone they know 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John 4:1-26, 28-30, 39-42</a:t>
            </a:r>
            <a:r>
              <a:rPr lang="en-US" sz="2400" dirty="0"/>
              <a:t>)</a:t>
            </a:r>
          </a:p>
          <a:p>
            <a:pPr lvl="3"/>
            <a:r>
              <a:rPr lang="en-US" sz="2200" dirty="0"/>
              <a:t>Their mother, father or siblings may be lost.</a:t>
            </a:r>
          </a:p>
          <a:p>
            <a:pPr lvl="3"/>
            <a:r>
              <a:rPr lang="en-US" sz="2200" dirty="0"/>
              <a:t>Are we helping warning those lost?</a:t>
            </a:r>
            <a:br>
              <a:rPr lang="en-US" sz="2200" dirty="0"/>
            </a:br>
            <a:r>
              <a:rPr lang="en-US" sz="2200" dirty="0"/>
              <a:t>(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Luke 16:27-29</a:t>
            </a:r>
            <a:r>
              <a:rPr lang="en-US" sz="2200" dirty="0"/>
              <a:t>)</a:t>
            </a:r>
          </a:p>
          <a:p>
            <a:pPr lvl="2"/>
            <a:r>
              <a:rPr lang="en-US" sz="2400" dirty="0"/>
              <a:t>Every convert has new circles of family/friends</a:t>
            </a:r>
          </a:p>
          <a:p>
            <a:pPr lvl="2"/>
            <a:r>
              <a:rPr lang="en-US" sz="2400" dirty="0"/>
              <a:t>As new converts, have we gathered our house together to hear the gospel (i.e. Lydia for women, Cornelius or Philippian jailor for men)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Acts 10, 16</a:t>
            </a:r>
            <a:r>
              <a:rPr lang="en-US" sz="2400" dirty="0"/>
              <a:t>)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79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Who Should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 Teach (Prospects)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69" y="214184"/>
            <a:ext cx="7327749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Teaching Those Who Have NOT Asked</a:t>
            </a:r>
          </a:p>
          <a:p>
            <a:r>
              <a:rPr lang="en-US" sz="3200" dirty="0"/>
              <a:t>﻿﻿﻿﻿﻿﻿Friends &amp; Family of Current Members</a:t>
            </a:r>
          </a:p>
          <a:p>
            <a:pPr lvl="1"/>
            <a:r>
              <a:rPr lang="en-US" sz="2800" dirty="0"/>
              <a:t>May have previously said no but we need to understand no as Not Now.</a:t>
            </a:r>
          </a:p>
          <a:p>
            <a:pPr lvl="1"/>
            <a:r>
              <a:rPr lang="en-US" sz="2800" dirty="0"/>
              <a:t>You may be able to word something in a different way to prick their hearts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Acts 2:37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Again, something may have happened in their lives to till the soil of their hearts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Matt. 13:1-9, 18-23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Remember, every member has a different circle of family/friends</a:t>
            </a:r>
          </a:p>
          <a:p>
            <a:pPr lvl="2"/>
            <a:r>
              <a:rPr lang="en-US" sz="2400" dirty="0"/>
              <a:t>You can reach someone I cannot &amp; vice versa.</a:t>
            </a:r>
          </a:p>
          <a:p>
            <a:pPr lvl="1"/>
            <a:endParaRPr lang="en-US" sz="2800" dirty="0"/>
          </a:p>
          <a:p>
            <a:pPr marL="1371600" lvl="3" indent="0">
              <a:buNone/>
            </a:pPr>
            <a:endParaRPr lang="en-US" sz="22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30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Who Should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 Teach (Prospects)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331792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Teaching Those Who Have NOT Asked</a:t>
            </a:r>
          </a:p>
          <a:p>
            <a:r>
              <a:rPr lang="en-US" sz="3200" dirty="0"/>
              <a:t>﻿﻿﻿﻿﻿﻿Co-Workers/Classmates</a:t>
            </a:r>
            <a:endParaRPr lang="en-US" sz="2200" dirty="0"/>
          </a:p>
          <a:p>
            <a:pPr lvl="1"/>
            <a:r>
              <a:rPr lang="en-US" sz="2800" dirty="0"/>
              <a:t>Some work around others for years and don’t know they are members of the church</a:t>
            </a:r>
          </a:p>
          <a:p>
            <a:pPr lvl="1"/>
            <a:r>
              <a:rPr lang="en-US" sz="2800" dirty="0"/>
              <a:t>We talk with them about everything else – why not the Bible?</a:t>
            </a:r>
            <a:endParaRPr lang="en-US" sz="2200" dirty="0"/>
          </a:p>
          <a:p>
            <a:pPr lvl="1"/>
            <a:r>
              <a:rPr lang="en-US" sz="2800" dirty="0"/>
              <a:t>Do they have a soul? Remember Matt. 16:26</a:t>
            </a:r>
          </a:p>
          <a:p>
            <a:pPr lvl="1"/>
            <a:r>
              <a:rPr lang="en-US" sz="2800" dirty="0"/>
              <a:t>“You Never Mentioned Him to Me”</a:t>
            </a:r>
          </a:p>
          <a:p>
            <a:pPr lvl="2"/>
            <a:r>
              <a:rPr lang="en-US" sz="2400" dirty="0"/>
              <a:t>When in the better land before the bar we stand, How deeply grieved our souls will be;</a:t>
            </a:r>
            <a:br>
              <a:rPr lang="en-US" sz="2400" dirty="0"/>
            </a:br>
            <a:r>
              <a:rPr lang="en-US" sz="2400" dirty="0"/>
              <a:t>If any lost one there should cry in deep despair,</a:t>
            </a:r>
            <a:br>
              <a:rPr lang="en-US" sz="2400" dirty="0"/>
            </a:br>
            <a:r>
              <a:rPr lang="en-US" sz="2400" dirty="0"/>
              <a:t>“You never mentioned Him to me.”</a:t>
            </a:r>
            <a:br>
              <a:rPr lang="en-US" sz="2400" dirty="0"/>
            </a:br>
            <a:br>
              <a:rPr lang="en-US" sz="1200" dirty="0"/>
            </a:br>
            <a:r>
              <a:rPr lang="en-US" sz="2400" dirty="0"/>
              <a:t>You never mentioned Him to me,</a:t>
            </a:r>
            <a:br>
              <a:rPr lang="en-US" sz="2400" dirty="0"/>
            </a:br>
            <a:r>
              <a:rPr lang="en-US" sz="2400" dirty="0"/>
              <a:t>You helped me not the way to see;</a:t>
            </a:r>
            <a:br>
              <a:rPr lang="en-US" sz="2400" dirty="0"/>
            </a:br>
            <a:r>
              <a:rPr lang="en-US" sz="2400" dirty="0"/>
              <a:t>You met me day by day and knew I was astray,</a:t>
            </a:r>
            <a:br>
              <a:rPr lang="en-US" sz="2400" dirty="0"/>
            </a:br>
            <a:r>
              <a:rPr lang="en-US" sz="2400" dirty="0"/>
              <a:t>Yet never mentioned Him to me."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40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10090</TotalTime>
  <Words>934</Words>
  <Application>Microsoft Office PowerPoint</Application>
  <PresentationFormat>Widescreen</PresentationFormat>
  <Paragraphs>86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PERSONAL EVANGELISM</vt:lpstr>
      <vt:lpstr>Who Should  I Teach (Prospects)</vt:lpstr>
      <vt:lpstr>Who Should  I Teach (Prospects)</vt:lpstr>
      <vt:lpstr>Who Should  I Teach (Prospects)</vt:lpstr>
      <vt:lpstr>Who Should  I Teach (Prospects)</vt:lpstr>
      <vt:lpstr>Who Should  I Teach (Prospects)</vt:lpstr>
      <vt:lpstr>Who Should  I Teach (Prospects)</vt:lpstr>
      <vt:lpstr>Who Should  I Teach (Prospects)</vt:lpstr>
      <vt:lpstr>Who Should  I Teach (Prospects)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EVANGELISM</dc:title>
  <dc:creator>Kevin Stilts</dc:creator>
  <cp:lastModifiedBy>Kevin Stilts</cp:lastModifiedBy>
  <cp:revision>43</cp:revision>
  <dcterms:created xsi:type="dcterms:W3CDTF">2022-12-03T19:33:06Z</dcterms:created>
  <dcterms:modified xsi:type="dcterms:W3CDTF">2023-02-01T17:38:40Z</dcterms:modified>
</cp:coreProperties>
</file>