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6" r:id="rId4"/>
    <p:sldId id="265" r:id="rId5"/>
    <p:sldId id="264" r:id="rId6"/>
    <p:sldId id="263" r:id="rId7"/>
    <p:sldId id="262" r:id="rId8"/>
    <p:sldId id="261" r:id="rId9"/>
    <p:sldId id="260" r:id="rId10"/>
    <p:sldId id="259" r:id="rId11"/>
    <p:sldId id="258" r:id="rId12"/>
    <p:sldId id="268" r:id="rId13"/>
    <p:sldId id="269"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9" d="100"/>
          <a:sy n="89" d="100"/>
        </p:scale>
        <p:origin x="63"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3FAC9825-9A51-4E8D-A0D8-17C7E66DE65E}"/>
    <pc:docChg chg="delSld">
      <pc:chgData name="Kevin Stilts" userId="99c6032548666723" providerId="LiveId" clId="{3FAC9825-9A51-4E8D-A0D8-17C7E66DE65E}" dt="2023-01-15T19:21:06.351" v="0" actId="47"/>
      <pc:docMkLst>
        <pc:docMk/>
      </pc:docMkLst>
      <pc:sldChg chg="del">
        <pc:chgData name="Kevin Stilts" userId="99c6032548666723" providerId="LiveId" clId="{3FAC9825-9A51-4E8D-A0D8-17C7E66DE65E}" dt="2023-01-15T19:21:06.351" v="0" actId="47"/>
        <pc:sldMkLst>
          <pc:docMk/>
          <pc:sldMk cId="3306216351" sldId="270"/>
        </pc:sldMkLst>
      </pc:sldChg>
      <pc:sldChg chg="del">
        <pc:chgData name="Kevin Stilts" userId="99c6032548666723" providerId="LiveId" clId="{3FAC9825-9A51-4E8D-A0D8-17C7E66DE65E}" dt="2023-01-15T19:21:06.351" v="0" actId="47"/>
        <pc:sldMkLst>
          <pc:docMk/>
          <pc:sldMk cId="346193373" sldId="271"/>
        </pc:sldMkLst>
      </pc:sldChg>
      <pc:sldChg chg="del">
        <pc:chgData name="Kevin Stilts" userId="99c6032548666723" providerId="LiveId" clId="{3FAC9825-9A51-4E8D-A0D8-17C7E66DE65E}" dt="2023-01-15T19:21:06.351" v="0" actId="47"/>
        <pc:sldMkLst>
          <pc:docMk/>
          <pc:sldMk cId="4235343885" sldId="272"/>
        </pc:sldMkLst>
      </pc:sldChg>
      <pc:sldChg chg="del">
        <pc:chgData name="Kevin Stilts" userId="99c6032548666723" providerId="LiveId" clId="{3FAC9825-9A51-4E8D-A0D8-17C7E66DE65E}" dt="2023-01-15T19:21:06.351" v="0" actId="47"/>
        <pc:sldMkLst>
          <pc:docMk/>
          <pc:sldMk cId="1852448240" sldId="273"/>
        </pc:sldMkLst>
      </pc:sldChg>
      <pc:sldChg chg="del">
        <pc:chgData name="Kevin Stilts" userId="99c6032548666723" providerId="LiveId" clId="{3FAC9825-9A51-4E8D-A0D8-17C7E66DE65E}" dt="2023-01-15T19:21:06.351" v="0" actId="47"/>
        <pc:sldMkLst>
          <pc:docMk/>
          <pc:sldMk cId="2747979459" sldId="274"/>
        </pc:sldMkLst>
      </pc:sldChg>
      <pc:sldChg chg="del">
        <pc:chgData name="Kevin Stilts" userId="99c6032548666723" providerId="LiveId" clId="{3FAC9825-9A51-4E8D-A0D8-17C7E66DE65E}" dt="2023-01-15T19:21:06.351" v="0" actId="47"/>
        <pc:sldMkLst>
          <pc:docMk/>
          <pc:sldMk cId="2461786198" sldId="275"/>
        </pc:sldMkLst>
      </pc:sldChg>
      <pc:sldChg chg="del">
        <pc:chgData name="Kevin Stilts" userId="99c6032548666723" providerId="LiveId" clId="{3FAC9825-9A51-4E8D-A0D8-17C7E66DE65E}" dt="2023-01-15T19:21:06.351" v="0" actId="47"/>
        <pc:sldMkLst>
          <pc:docMk/>
          <pc:sldMk cId="731281146" sldId="276"/>
        </pc:sldMkLst>
      </pc:sldChg>
      <pc:sldChg chg="del">
        <pc:chgData name="Kevin Stilts" userId="99c6032548666723" providerId="LiveId" clId="{3FAC9825-9A51-4E8D-A0D8-17C7E66DE65E}" dt="2023-01-15T19:21:06.351" v="0" actId="47"/>
        <pc:sldMkLst>
          <pc:docMk/>
          <pc:sldMk cId="3738282838" sldId="277"/>
        </pc:sldMkLst>
      </pc:sldChg>
      <pc:sldChg chg="del">
        <pc:chgData name="Kevin Stilts" userId="99c6032548666723" providerId="LiveId" clId="{3FAC9825-9A51-4E8D-A0D8-17C7E66DE65E}" dt="2023-01-15T19:21:06.351" v="0" actId="47"/>
        <pc:sldMkLst>
          <pc:docMk/>
          <pc:sldMk cId="1952502976" sldId="278"/>
        </pc:sldMkLst>
      </pc:sldChg>
      <pc:sldChg chg="del">
        <pc:chgData name="Kevin Stilts" userId="99c6032548666723" providerId="LiveId" clId="{3FAC9825-9A51-4E8D-A0D8-17C7E66DE65E}" dt="2023-01-15T19:21:06.351" v="0" actId="47"/>
        <pc:sldMkLst>
          <pc:docMk/>
          <pc:sldMk cId="432583268" sldId="279"/>
        </pc:sldMkLst>
      </pc:sldChg>
      <pc:sldChg chg="del">
        <pc:chgData name="Kevin Stilts" userId="99c6032548666723" providerId="LiveId" clId="{3FAC9825-9A51-4E8D-A0D8-17C7E66DE65E}" dt="2023-01-15T19:21:06.351" v="0" actId="47"/>
        <pc:sldMkLst>
          <pc:docMk/>
          <pc:sldMk cId="4097231068" sldId="280"/>
        </pc:sldMkLst>
      </pc:sldChg>
      <pc:sldChg chg="del">
        <pc:chgData name="Kevin Stilts" userId="99c6032548666723" providerId="LiveId" clId="{3FAC9825-9A51-4E8D-A0D8-17C7E66DE65E}" dt="2023-01-15T19:21:06.351" v="0" actId="47"/>
        <pc:sldMkLst>
          <pc:docMk/>
          <pc:sldMk cId="986889738" sldId="281"/>
        </pc:sldMkLst>
      </pc:sldChg>
      <pc:sldChg chg="del">
        <pc:chgData name="Kevin Stilts" userId="99c6032548666723" providerId="LiveId" clId="{3FAC9825-9A51-4E8D-A0D8-17C7E66DE65E}" dt="2023-01-15T19:21:06.351" v="0" actId="47"/>
        <pc:sldMkLst>
          <pc:docMk/>
          <pc:sldMk cId="652390354" sldId="282"/>
        </pc:sldMkLst>
      </pc:sldChg>
      <pc:sldChg chg="del">
        <pc:chgData name="Kevin Stilts" userId="99c6032548666723" providerId="LiveId" clId="{3FAC9825-9A51-4E8D-A0D8-17C7E66DE65E}" dt="2023-01-15T19:21:06.351" v="0" actId="47"/>
        <pc:sldMkLst>
          <pc:docMk/>
          <pc:sldMk cId="1179341720" sldId="283"/>
        </pc:sldMkLst>
      </pc:sldChg>
      <pc:sldChg chg="del">
        <pc:chgData name="Kevin Stilts" userId="99c6032548666723" providerId="LiveId" clId="{3FAC9825-9A51-4E8D-A0D8-17C7E66DE65E}" dt="2023-01-15T19:21:06.351" v="0" actId="47"/>
        <pc:sldMkLst>
          <pc:docMk/>
          <pc:sldMk cId="1757866583" sldId="284"/>
        </pc:sldMkLst>
      </pc:sldChg>
      <pc:sldChg chg="del">
        <pc:chgData name="Kevin Stilts" userId="99c6032548666723" providerId="LiveId" clId="{3FAC9825-9A51-4E8D-A0D8-17C7E66DE65E}" dt="2023-01-15T19:21:06.351" v="0" actId="47"/>
        <pc:sldMkLst>
          <pc:docMk/>
          <pc:sldMk cId="2592739074" sldId="285"/>
        </pc:sldMkLst>
      </pc:sldChg>
      <pc:sldChg chg="del">
        <pc:chgData name="Kevin Stilts" userId="99c6032548666723" providerId="LiveId" clId="{3FAC9825-9A51-4E8D-A0D8-17C7E66DE65E}" dt="2023-01-15T19:21:06.351" v="0" actId="47"/>
        <pc:sldMkLst>
          <pc:docMk/>
          <pc:sldMk cId="4096211294" sldId="286"/>
        </pc:sldMkLst>
      </pc:sldChg>
      <pc:sldChg chg="del">
        <pc:chgData name="Kevin Stilts" userId="99c6032548666723" providerId="LiveId" clId="{3FAC9825-9A51-4E8D-A0D8-17C7E66DE65E}" dt="2023-01-15T19:21:06.351" v="0" actId="47"/>
        <pc:sldMkLst>
          <pc:docMk/>
          <pc:sldMk cId="2583892034" sldId="287"/>
        </pc:sldMkLst>
      </pc:sldChg>
      <pc:sldChg chg="del">
        <pc:chgData name="Kevin Stilts" userId="99c6032548666723" providerId="LiveId" clId="{3FAC9825-9A51-4E8D-A0D8-17C7E66DE65E}" dt="2023-01-15T19:21:06.351" v="0" actId="47"/>
        <pc:sldMkLst>
          <pc:docMk/>
          <pc:sldMk cId="2291792733" sldId="2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4DD4-99AC-44E8-9E4B-D29A3B9907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E8C1E9-6700-40F4-8F87-BCDD207E6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7541F-F532-44F8-A91E-446C858F8AEC}"/>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5" name="Footer Placeholder 4">
            <a:extLst>
              <a:ext uri="{FF2B5EF4-FFF2-40B4-BE49-F238E27FC236}">
                <a16:creationId xmlns:a16="http://schemas.microsoft.com/office/drawing/2014/main" id="{702DB122-C6C8-4FDA-B4F9-339BBB72F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4366-5E20-463E-96B5-778E131A0CA6}"/>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374304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E09D-25D6-46E1-8D4B-0F48DB821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374908-6072-437F-B714-A39C94DFEC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AEF11-0CA0-475E-AC40-233D96056B64}"/>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5" name="Footer Placeholder 4">
            <a:extLst>
              <a:ext uri="{FF2B5EF4-FFF2-40B4-BE49-F238E27FC236}">
                <a16:creationId xmlns:a16="http://schemas.microsoft.com/office/drawing/2014/main" id="{8A7B4FB5-246A-4FA8-A018-357A4B4D4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0ABA9-4665-40A5-A79C-1C08B702F81F}"/>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183808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7BDC12-3C4D-4CCF-9C7C-2805109D62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FA6618-CD47-4B3C-97CE-6BB624F76E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70E4E-1A78-4082-9C74-487BDB4D58E8}"/>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5" name="Footer Placeholder 4">
            <a:extLst>
              <a:ext uri="{FF2B5EF4-FFF2-40B4-BE49-F238E27FC236}">
                <a16:creationId xmlns:a16="http://schemas.microsoft.com/office/drawing/2014/main" id="{114F4CB4-8301-4A93-9C68-1C8405ADA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7409A-AE7C-450A-B3C5-5044D0D502EE}"/>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87510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DB93-0E8F-45BD-8BCC-7EBFE80162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3B376-0AFF-4F69-9CAC-FD282C4CE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70D1C-2982-4721-BA1C-88E1F705DC15}"/>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5" name="Footer Placeholder 4">
            <a:extLst>
              <a:ext uri="{FF2B5EF4-FFF2-40B4-BE49-F238E27FC236}">
                <a16:creationId xmlns:a16="http://schemas.microsoft.com/office/drawing/2014/main" id="{B8AD11CA-800F-4999-A009-E2A98B4A1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91901-D749-4C3D-9AEA-ADBE7040C121}"/>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339218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CCC6-9569-4E24-B194-2CEC403D01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6B3A51-4132-4DA8-B45D-C773EC6272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193784-82EB-463F-A612-1B386749E9F9}"/>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5" name="Footer Placeholder 4">
            <a:extLst>
              <a:ext uri="{FF2B5EF4-FFF2-40B4-BE49-F238E27FC236}">
                <a16:creationId xmlns:a16="http://schemas.microsoft.com/office/drawing/2014/main" id="{0E26691B-6C2D-48D7-8F06-DC3C539C6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7CB4A-2554-48F9-BDBE-4A5FD2C15F62}"/>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418240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DC6D-9A90-4649-B804-90ED3285A3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BE1B2-37B2-4B10-890B-0744C73097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E4B0C-1E56-4C26-B693-FBD1FF830E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0CC791-FBFF-4B4B-8FB7-C8EDF9217287}"/>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6" name="Footer Placeholder 5">
            <a:extLst>
              <a:ext uri="{FF2B5EF4-FFF2-40B4-BE49-F238E27FC236}">
                <a16:creationId xmlns:a16="http://schemas.microsoft.com/office/drawing/2014/main" id="{7645AD07-36BE-4312-9F1C-127B57207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2DD24-387B-42AA-AA1F-18761B8BD1AF}"/>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276784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3F2-357B-4AAE-BFC0-B94BBD90C1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F89D2-28DF-4E69-8897-012F8259A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D5675D-C0FC-4EF6-9DCA-1900BED566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A3D3BE-9A2F-44D8-8AD4-3F03A5868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5F78E-1F78-4189-BF82-73DD8D1828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0A3CFC-3672-44AB-BAD8-32F0080A59D8}"/>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8" name="Footer Placeholder 7">
            <a:extLst>
              <a:ext uri="{FF2B5EF4-FFF2-40B4-BE49-F238E27FC236}">
                <a16:creationId xmlns:a16="http://schemas.microsoft.com/office/drawing/2014/main" id="{631F64C5-CD15-4C27-8B94-737F114FCC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AFEF4-AA06-4456-9A69-EE551F9D701E}"/>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316707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24BC-AE5F-4967-9AAA-3D59AA7BE8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8FE705-7E8E-4B5B-A8C6-D9D6B5C38EEB}"/>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4" name="Footer Placeholder 3">
            <a:extLst>
              <a:ext uri="{FF2B5EF4-FFF2-40B4-BE49-F238E27FC236}">
                <a16:creationId xmlns:a16="http://schemas.microsoft.com/office/drawing/2014/main" id="{8710A4E4-6A56-490A-8CA5-2EF7F64581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A90E0C-1618-449E-BC6F-A01831FFAACE}"/>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211252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A0FCE2-E8FE-4567-8104-2C98C654CD0C}"/>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3" name="Footer Placeholder 2">
            <a:extLst>
              <a:ext uri="{FF2B5EF4-FFF2-40B4-BE49-F238E27FC236}">
                <a16:creationId xmlns:a16="http://schemas.microsoft.com/office/drawing/2014/main" id="{A02B1320-77D9-4046-8395-F197713225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E2292-0C43-4E00-8E53-BF8120FBE0AA}"/>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428657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18C5-2AB4-4670-96EC-D262FD1AB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331C80-8CF6-459B-9DE4-8148529D4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0309E8-5428-4B95-8EA2-20772C88A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54EA6F-D745-4355-AF79-82F9A25B06E8}"/>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6" name="Footer Placeholder 5">
            <a:extLst>
              <a:ext uri="{FF2B5EF4-FFF2-40B4-BE49-F238E27FC236}">
                <a16:creationId xmlns:a16="http://schemas.microsoft.com/office/drawing/2014/main" id="{76418FB2-16E3-4F7B-A9BC-15A59BD5B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85989-E688-492F-B85C-9546D0F53FBB}"/>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194510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9B23-D2B2-4681-A802-47C4295D0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762E6E-300A-437D-92B3-F8EDADEEA3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01FA14-9DCC-41D4-ADDD-AFA7069AC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70D831-A99E-490F-B50D-C1E63188DED8}"/>
              </a:ext>
            </a:extLst>
          </p:cNvPr>
          <p:cNvSpPr>
            <a:spLocks noGrp="1"/>
          </p:cNvSpPr>
          <p:nvPr>
            <p:ph type="dt" sz="half" idx="10"/>
          </p:nvPr>
        </p:nvSpPr>
        <p:spPr/>
        <p:txBody>
          <a:bodyPr/>
          <a:lstStyle/>
          <a:p>
            <a:fld id="{25445227-971D-490B-AA76-D9DA9547E6E4}" type="datetimeFigureOut">
              <a:rPr lang="en-US" smtClean="0"/>
              <a:t>1/15/2023</a:t>
            </a:fld>
            <a:endParaRPr lang="en-US"/>
          </a:p>
        </p:txBody>
      </p:sp>
      <p:sp>
        <p:nvSpPr>
          <p:cNvPr id="6" name="Footer Placeholder 5">
            <a:extLst>
              <a:ext uri="{FF2B5EF4-FFF2-40B4-BE49-F238E27FC236}">
                <a16:creationId xmlns:a16="http://schemas.microsoft.com/office/drawing/2014/main" id="{9259351E-427D-4C42-B977-999AEE765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27357-39B1-427B-B609-341FE11AEBFD}"/>
              </a:ext>
            </a:extLst>
          </p:cNvPr>
          <p:cNvSpPr>
            <a:spLocks noGrp="1"/>
          </p:cNvSpPr>
          <p:nvPr>
            <p:ph type="sldNum" sz="quarter" idx="12"/>
          </p:nvPr>
        </p:nvSpPr>
        <p:spPr/>
        <p:txBody>
          <a:bodyPr/>
          <a:lstStyle/>
          <a:p>
            <a:fld id="{A35F5B02-AD5B-41EB-952C-A73E4B37C016}" type="slidenum">
              <a:rPr lang="en-US" smtClean="0"/>
              <a:t>‹#›</a:t>
            </a:fld>
            <a:endParaRPr lang="en-US"/>
          </a:p>
        </p:txBody>
      </p:sp>
    </p:spTree>
    <p:extLst>
      <p:ext uri="{BB962C8B-B14F-4D97-AF65-F5344CB8AC3E}">
        <p14:creationId xmlns:p14="http://schemas.microsoft.com/office/powerpoint/2010/main" val="29562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26BF4-9595-4F83-90BF-CE8CEBBC65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B1667F-6D50-455A-928F-CDEC3D8E4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D256C-2C32-4A58-950E-7AD45D9B4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45227-971D-490B-AA76-D9DA9547E6E4}" type="datetimeFigureOut">
              <a:rPr lang="en-US" smtClean="0"/>
              <a:t>1/15/2023</a:t>
            </a:fld>
            <a:endParaRPr lang="en-US"/>
          </a:p>
        </p:txBody>
      </p:sp>
      <p:sp>
        <p:nvSpPr>
          <p:cNvPr id="5" name="Footer Placeholder 4">
            <a:extLst>
              <a:ext uri="{FF2B5EF4-FFF2-40B4-BE49-F238E27FC236}">
                <a16:creationId xmlns:a16="http://schemas.microsoft.com/office/drawing/2014/main" id="{4544F68E-A780-475C-B73B-C1F0442B1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E268CA-B06D-43C4-A675-A066EFCA1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5B02-AD5B-41EB-952C-A73E4B37C016}" type="slidenum">
              <a:rPr lang="en-US" smtClean="0"/>
              <a:t>‹#›</a:t>
            </a:fld>
            <a:endParaRPr lang="en-US"/>
          </a:p>
        </p:txBody>
      </p:sp>
    </p:spTree>
    <p:extLst>
      <p:ext uri="{BB962C8B-B14F-4D97-AF65-F5344CB8AC3E}">
        <p14:creationId xmlns:p14="http://schemas.microsoft.com/office/powerpoint/2010/main" val="1112749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Ephesians%206&amp;version=NKJV#fen-NKJV-29350c"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DBDF-2FC6-422E-8DB4-772E9E317EB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E7C1CD9-7176-49CB-AC72-0653F450D6BD}"/>
              </a:ext>
            </a:extLst>
          </p:cNvPr>
          <p:cNvSpPr>
            <a:spLocks noGrp="1"/>
          </p:cNvSpPr>
          <p:nvPr>
            <p:ph type="subTitle" idx="1"/>
          </p:nvPr>
        </p:nvSpPr>
        <p:spPr/>
        <p:txBody>
          <a:bodyPr/>
          <a:lstStyle/>
          <a:p>
            <a:endParaRPr lang="en-US"/>
          </a:p>
        </p:txBody>
      </p:sp>
      <p:pic>
        <p:nvPicPr>
          <p:cNvPr id="1026" name="Picture 2" descr="Sunday: The Woman and the Dragon | Sabbath School Net">
            <a:extLst>
              <a:ext uri="{FF2B5EF4-FFF2-40B4-BE49-F238E27FC236}">
                <a16:creationId xmlns:a16="http://schemas.microsoft.com/office/drawing/2014/main" id="{D969964C-DF18-458B-B981-5E7E15918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AD86E2-30F3-43FD-ADAC-16985B83BF54}"/>
              </a:ext>
            </a:extLst>
          </p:cNvPr>
          <p:cNvSpPr txBox="1"/>
          <p:nvPr/>
        </p:nvSpPr>
        <p:spPr>
          <a:xfrm>
            <a:off x="8284685" y="0"/>
            <a:ext cx="3662156" cy="830997"/>
          </a:xfrm>
          <a:prstGeom prst="rect">
            <a:avLst/>
          </a:prstGeom>
          <a:noFill/>
        </p:spPr>
        <p:txBody>
          <a:bodyPr wrap="none" rtlCol="0">
            <a:spAutoFit/>
          </a:bodyPr>
          <a:lstStyle/>
          <a:p>
            <a:r>
              <a:rPr lang="en-US" sz="4800" b="1" dirty="0">
                <a:solidFill>
                  <a:schemeClr val="bg1"/>
                </a:solidFill>
              </a:rPr>
              <a:t>Revelation 12</a:t>
            </a:r>
          </a:p>
        </p:txBody>
      </p:sp>
      <p:sp>
        <p:nvSpPr>
          <p:cNvPr id="5" name="Scroll: Horizontal 4">
            <a:extLst>
              <a:ext uri="{FF2B5EF4-FFF2-40B4-BE49-F238E27FC236}">
                <a16:creationId xmlns:a16="http://schemas.microsoft.com/office/drawing/2014/main" id="{4768903B-4A77-4805-B278-46F0CDBAD926}"/>
              </a:ext>
            </a:extLst>
          </p:cNvPr>
          <p:cNvSpPr/>
          <p:nvPr/>
        </p:nvSpPr>
        <p:spPr>
          <a:xfrm>
            <a:off x="6279613" y="3801330"/>
            <a:ext cx="5794873" cy="305667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Satan will be viewed as a three-time loser in this chapter.</a:t>
            </a:r>
          </a:p>
          <a:p>
            <a:pPr algn="ctr"/>
            <a:r>
              <a:rPr lang="en-US" sz="2400" b="1" dirty="0">
                <a:solidFill>
                  <a:schemeClr val="bg1"/>
                </a:solidFill>
              </a:rPr>
              <a:t>Vs 1-6 = Just as Christ overcame and was victorious, so shall Christians</a:t>
            </a:r>
          </a:p>
          <a:p>
            <a:pPr algn="ctr"/>
            <a:r>
              <a:rPr lang="en-US" sz="2400" b="1" dirty="0">
                <a:solidFill>
                  <a:schemeClr val="bg1"/>
                </a:solidFill>
              </a:rPr>
              <a:t>Vs 7-9 = An angel defeats him</a:t>
            </a:r>
          </a:p>
          <a:p>
            <a:pPr algn="ctr"/>
            <a:r>
              <a:rPr lang="en-US" sz="2400" b="1" dirty="0">
                <a:solidFill>
                  <a:schemeClr val="bg1"/>
                </a:solidFill>
              </a:rPr>
              <a:t>Vs. 10-17 = Church will ultimately win</a:t>
            </a:r>
          </a:p>
        </p:txBody>
      </p:sp>
    </p:spTree>
    <p:extLst>
      <p:ext uri="{BB962C8B-B14F-4D97-AF65-F5344CB8AC3E}">
        <p14:creationId xmlns:p14="http://schemas.microsoft.com/office/powerpoint/2010/main" val="12703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223091" y="132202"/>
            <a:ext cx="11898217" cy="2104222"/>
          </a:xfrm>
          <a:ln w="28575">
            <a:solidFill>
              <a:srgbClr val="FFC000"/>
            </a:solidFill>
          </a:ln>
        </p:spPr>
        <p:txBody>
          <a:bodyPr>
            <a:normAutofit fontScale="90000"/>
          </a:bodyPr>
          <a:lstStyle/>
          <a:p>
            <a:pPr algn="ctr"/>
            <a:r>
              <a:rPr lang="en-US" sz="2700" b="1" baseline="30000" dirty="0">
                <a:solidFill>
                  <a:srgbClr val="FFC000"/>
                </a:solidFill>
              </a:rPr>
              <a:t>8 </a:t>
            </a:r>
            <a:r>
              <a:rPr lang="en-US" sz="2700" b="1" dirty="0">
                <a:solidFill>
                  <a:srgbClr val="FFC000"/>
                </a:solidFill>
              </a:rPr>
              <a:t>but they did not prevail, nor was a place found for them in heaven any longer. </a:t>
            </a:r>
            <a:r>
              <a:rPr lang="en-US" sz="2700" b="1" baseline="30000" dirty="0">
                <a:solidFill>
                  <a:srgbClr val="FFC000"/>
                </a:solidFill>
              </a:rPr>
              <a:t>9 </a:t>
            </a:r>
            <a:r>
              <a:rPr lang="en-US" sz="2700" b="1" dirty="0">
                <a:solidFill>
                  <a:srgbClr val="FFC000"/>
                </a:solidFill>
              </a:rPr>
              <a:t>So the great dragon was cast out, that serpent of old, called the Devil and Satan, who deceives the whole world; he was cast to the earth, and his angels were cast out with him. </a:t>
            </a:r>
            <a:r>
              <a:rPr lang="en-US" sz="2700" b="1" baseline="30000" dirty="0">
                <a:solidFill>
                  <a:srgbClr val="FFC000"/>
                </a:solidFill>
              </a:rPr>
              <a:t>10 </a:t>
            </a:r>
            <a:r>
              <a:rPr lang="en-US" sz="2700" b="1" dirty="0">
                <a:solidFill>
                  <a:srgbClr val="FFC000"/>
                </a:solidFill>
              </a:rPr>
              <a:t>Then I heard a loud voice saying in heaven, “Now salvation, and strength, and the kingdom of our God, and the power of His Christ have come, for the accuser of our brethren, who accused them before our God day and night, has </a:t>
            </a:r>
            <a:r>
              <a:rPr lang="en-US" sz="2700" dirty="0">
                <a:solidFill>
                  <a:srgbClr val="FFC000"/>
                </a:solidFill>
                <a:latin typeface="system-ui"/>
              </a:rPr>
              <a:t>been cast down.</a:t>
            </a:r>
            <a:endParaRPr lang="en-US" sz="2700" dirty="0">
              <a:solidFill>
                <a:srgbClr val="FFC000"/>
              </a:solidFill>
            </a:endParaRPr>
          </a:p>
        </p:txBody>
      </p:sp>
      <p:sp>
        <p:nvSpPr>
          <p:cNvPr id="5" name="Content Placeholder 4">
            <a:extLst>
              <a:ext uri="{FF2B5EF4-FFF2-40B4-BE49-F238E27FC236}">
                <a16:creationId xmlns:a16="http://schemas.microsoft.com/office/drawing/2014/main" id="{A6F5B569-683A-49B5-B0DA-32FFE7209109}"/>
              </a:ext>
            </a:extLst>
          </p:cNvPr>
          <p:cNvSpPr>
            <a:spLocks noGrp="1"/>
          </p:cNvSpPr>
          <p:nvPr>
            <p:ph sz="half" idx="1"/>
          </p:nvPr>
        </p:nvSpPr>
        <p:spPr>
          <a:xfrm>
            <a:off x="223091" y="2367861"/>
            <a:ext cx="6144658" cy="4357937"/>
          </a:xfrm>
        </p:spPr>
        <p:txBody>
          <a:bodyPr>
            <a:normAutofit fontScale="92500" lnSpcReduction="10000"/>
          </a:bodyPr>
          <a:lstStyle/>
          <a:p>
            <a:pPr marL="0" indent="0" algn="ctr">
              <a:buNone/>
            </a:pPr>
            <a:r>
              <a:rPr lang="en-US" b="1" dirty="0">
                <a:solidFill>
                  <a:srgbClr val="FFFF00"/>
                </a:solidFill>
              </a:rPr>
              <a:t>Christ is ALL powerful and Christians will be saved is the message here!</a:t>
            </a:r>
          </a:p>
          <a:p>
            <a:pPr marL="0" indent="0" algn="ctr">
              <a:buNone/>
            </a:pPr>
            <a:endParaRPr lang="en-US" b="1" dirty="0">
              <a:solidFill>
                <a:srgbClr val="FFFF00"/>
              </a:solidFill>
            </a:endParaRPr>
          </a:p>
          <a:p>
            <a:pPr marL="0" indent="0" algn="ctr">
              <a:buNone/>
            </a:pPr>
            <a:r>
              <a:rPr lang="en-US" b="1" dirty="0">
                <a:solidFill>
                  <a:srgbClr val="FFFF00"/>
                </a:solidFill>
              </a:rPr>
              <a:t>Earth is a significant symbol in this chapter and book:</a:t>
            </a:r>
          </a:p>
          <a:p>
            <a:pPr marL="0" indent="0" algn="ctr">
              <a:buNone/>
            </a:pPr>
            <a:endParaRPr lang="en-US" b="1" dirty="0">
              <a:solidFill>
                <a:srgbClr val="FFFF00"/>
              </a:solidFill>
            </a:endParaRPr>
          </a:p>
          <a:p>
            <a:pPr marL="0" indent="0">
              <a:buNone/>
            </a:pPr>
            <a:r>
              <a:rPr lang="en-US" b="1" dirty="0">
                <a:solidFill>
                  <a:srgbClr val="FFFF00"/>
                </a:solidFill>
              </a:rPr>
              <a:t>		V 9 – Satan is cast here</a:t>
            </a:r>
          </a:p>
          <a:p>
            <a:pPr marL="0" indent="0">
              <a:buNone/>
            </a:pPr>
            <a:r>
              <a:rPr lang="en-US" b="1" dirty="0">
                <a:solidFill>
                  <a:srgbClr val="FFFF00"/>
                </a:solidFill>
              </a:rPr>
              <a:t>		V 12 – Woe to the inhabitants 			of the earth</a:t>
            </a:r>
          </a:p>
          <a:p>
            <a:pPr marL="0" indent="0">
              <a:buNone/>
            </a:pPr>
            <a:r>
              <a:rPr lang="en-US" b="1" dirty="0">
                <a:solidFill>
                  <a:srgbClr val="FFFF00"/>
                </a:solidFill>
              </a:rPr>
              <a:t>		V 16 – Earth accidently helps 			the woman escape</a:t>
            </a:r>
          </a:p>
        </p:txBody>
      </p:sp>
      <p:pic>
        <p:nvPicPr>
          <p:cNvPr id="9218" name="Picture 2" descr="ArtStation - War in Heaven">
            <a:extLst>
              <a:ext uri="{FF2B5EF4-FFF2-40B4-BE49-F238E27FC236}">
                <a16:creationId xmlns:a16="http://schemas.microsoft.com/office/drawing/2014/main" id="{19BD11DD-D459-486B-AADD-5C23550E998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7749" y="2367861"/>
            <a:ext cx="5753559" cy="435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9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inVertical)">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312145" y="133770"/>
            <a:ext cx="11567709" cy="1325563"/>
          </a:xfrm>
          <a:ln w="28575">
            <a:solidFill>
              <a:srgbClr val="FFC000"/>
            </a:solidFill>
          </a:ln>
        </p:spPr>
        <p:txBody>
          <a:bodyPr>
            <a:noAutofit/>
          </a:bodyPr>
          <a:lstStyle/>
          <a:p>
            <a:pPr algn="ctr"/>
            <a:r>
              <a:rPr lang="en-US" sz="2400" b="1" dirty="0">
                <a:solidFill>
                  <a:srgbClr val="FFC000"/>
                </a:solidFill>
              </a:rPr>
              <a:t> </a:t>
            </a:r>
            <a:r>
              <a:rPr lang="en-US" sz="2400" b="1" baseline="30000" dirty="0">
                <a:solidFill>
                  <a:srgbClr val="FFC000"/>
                </a:solidFill>
              </a:rPr>
              <a:t>11 </a:t>
            </a:r>
            <a:r>
              <a:rPr lang="en-US" sz="2400" b="1" dirty="0">
                <a:solidFill>
                  <a:srgbClr val="FFC000"/>
                </a:solidFill>
              </a:rPr>
              <a:t>And they overcame him by the blood of the Lamb and by the word of their testimony, and they did not love their lives to the death. </a:t>
            </a:r>
            <a:r>
              <a:rPr lang="en-US" sz="2400" b="1" baseline="30000" dirty="0">
                <a:solidFill>
                  <a:srgbClr val="FFC000"/>
                </a:solidFill>
              </a:rPr>
              <a:t>12 </a:t>
            </a:r>
            <a:r>
              <a:rPr lang="en-US" sz="2400" b="1" dirty="0">
                <a:solidFill>
                  <a:srgbClr val="FFC000"/>
                </a:solidFill>
              </a:rPr>
              <a:t>Therefore rejoice, O heavens, and you who dwell in them! Woe to the inhabitants of the earth and the sea! For the devil has come down to you, having great wrath, because he knows that he has a short time.”</a:t>
            </a:r>
          </a:p>
        </p:txBody>
      </p:sp>
      <p:sp>
        <p:nvSpPr>
          <p:cNvPr id="5" name="Content Placeholder 4">
            <a:extLst>
              <a:ext uri="{FF2B5EF4-FFF2-40B4-BE49-F238E27FC236}">
                <a16:creationId xmlns:a16="http://schemas.microsoft.com/office/drawing/2014/main" id="{A6F5B569-683A-49B5-B0DA-32FFE7209109}"/>
              </a:ext>
            </a:extLst>
          </p:cNvPr>
          <p:cNvSpPr>
            <a:spLocks noGrp="1"/>
          </p:cNvSpPr>
          <p:nvPr>
            <p:ph sz="half" idx="1"/>
          </p:nvPr>
        </p:nvSpPr>
        <p:spPr>
          <a:xfrm>
            <a:off x="183614" y="1575412"/>
            <a:ext cx="5836186" cy="5148818"/>
          </a:xfrm>
        </p:spPr>
        <p:txBody>
          <a:bodyPr>
            <a:normAutofit lnSpcReduction="10000"/>
          </a:bodyPr>
          <a:lstStyle/>
          <a:p>
            <a:pPr marL="0" indent="0" algn="ctr">
              <a:buNone/>
            </a:pPr>
            <a:r>
              <a:rPr lang="en-US" b="1" dirty="0">
                <a:solidFill>
                  <a:srgbClr val="FFFF00"/>
                </a:solidFill>
              </a:rPr>
              <a:t>The ONLY way to overcome </a:t>
            </a:r>
            <a:br>
              <a:rPr lang="en-US" b="1" dirty="0">
                <a:solidFill>
                  <a:srgbClr val="FFFF00"/>
                </a:solidFill>
              </a:rPr>
            </a:br>
            <a:r>
              <a:rPr lang="en-US" b="1" dirty="0">
                <a:solidFill>
                  <a:srgbClr val="FFFF00"/>
                </a:solidFill>
              </a:rPr>
              <a:t>is given here to those </a:t>
            </a:r>
            <a:br>
              <a:rPr lang="en-US" b="1" dirty="0">
                <a:solidFill>
                  <a:srgbClr val="FFFF00"/>
                </a:solidFill>
              </a:rPr>
            </a:br>
            <a:r>
              <a:rPr lang="en-US" b="1" dirty="0">
                <a:solidFill>
                  <a:srgbClr val="FFFF00"/>
                </a:solidFill>
              </a:rPr>
              <a:t>going through persecutions:</a:t>
            </a:r>
          </a:p>
          <a:p>
            <a:pPr marL="0" indent="0" algn="ctr">
              <a:buNone/>
            </a:pPr>
            <a:endParaRPr lang="en-US" b="1" dirty="0">
              <a:solidFill>
                <a:srgbClr val="FFFF00"/>
              </a:solidFill>
            </a:endParaRPr>
          </a:p>
          <a:p>
            <a:pPr marL="514350" indent="-514350">
              <a:buAutoNum type="arabicPeriod"/>
            </a:pPr>
            <a:r>
              <a:rPr lang="en-US" b="1" dirty="0">
                <a:solidFill>
                  <a:srgbClr val="FFFF00"/>
                </a:solidFill>
              </a:rPr>
              <a:t>By the blood of the lamb and </a:t>
            </a:r>
            <a:br>
              <a:rPr lang="en-US" b="1" dirty="0">
                <a:solidFill>
                  <a:srgbClr val="FFFF00"/>
                </a:solidFill>
              </a:rPr>
            </a:br>
            <a:r>
              <a:rPr lang="en-US" b="1" dirty="0">
                <a:solidFill>
                  <a:srgbClr val="FFFF00"/>
                </a:solidFill>
              </a:rPr>
              <a:t>NOT of themselves</a:t>
            </a:r>
          </a:p>
          <a:p>
            <a:pPr marL="514350" indent="-514350">
              <a:buAutoNum type="arabicPeriod"/>
            </a:pPr>
            <a:r>
              <a:rPr lang="en-US" b="1" dirty="0">
                <a:solidFill>
                  <a:srgbClr val="FFFF00"/>
                </a:solidFill>
              </a:rPr>
              <a:t>By the word of their testimony – since time is being given to the world to repent, WE MUST BE PREACHING!</a:t>
            </a:r>
          </a:p>
          <a:p>
            <a:pPr marL="514350" indent="-514350">
              <a:buAutoNum type="arabicPeriod"/>
            </a:pPr>
            <a:r>
              <a:rPr lang="en-US" b="1" dirty="0">
                <a:solidFill>
                  <a:srgbClr val="FFFF00"/>
                </a:solidFill>
              </a:rPr>
              <a:t>Must not love our lives and be willing to have the martyr spirit</a:t>
            </a:r>
          </a:p>
        </p:txBody>
      </p:sp>
      <p:pic>
        <p:nvPicPr>
          <p:cNvPr id="10242" name="Picture 2" descr="Revelation 12">
            <a:extLst>
              <a:ext uri="{FF2B5EF4-FFF2-40B4-BE49-F238E27FC236}">
                <a16:creationId xmlns:a16="http://schemas.microsoft.com/office/drawing/2014/main" id="{9E332275-0CCC-4C50-BD14-E4E4511FDBD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49957" y="1575412"/>
            <a:ext cx="6158429" cy="514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17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341523" y="5366783"/>
            <a:ext cx="11446525" cy="1325563"/>
          </a:xfrm>
          <a:ln w="28575">
            <a:solidFill>
              <a:srgbClr val="FFC000"/>
            </a:solidFill>
          </a:ln>
        </p:spPr>
        <p:txBody>
          <a:bodyPr>
            <a:noAutofit/>
          </a:bodyPr>
          <a:lstStyle/>
          <a:p>
            <a:pPr algn="ctr"/>
            <a:r>
              <a:rPr lang="en-US" sz="2400" b="1" baseline="30000" dirty="0">
                <a:solidFill>
                  <a:srgbClr val="FFC000"/>
                </a:solidFill>
              </a:rPr>
              <a:t>13 </a:t>
            </a:r>
            <a:r>
              <a:rPr lang="en-US" sz="2400" b="1" dirty="0">
                <a:solidFill>
                  <a:srgbClr val="FFC000"/>
                </a:solidFill>
              </a:rPr>
              <a:t>Now when the dragon saw that he had been cast to the earth, he persecuted the woman who gave birth to the male </a:t>
            </a:r>
            <a:r>
              <a:rPr lang="en-US" sz="2400" b="1" i="1" dirty="0">
                <a:solidFill>
                  <a:srgbClr val="FFC000"/>
                </a:solidFill>
              </a:rPr>
              <a:t>Child.</a:t>
            </a:r>
            <a:r>
              <a:rPr lang="en-US" sz="2400" b="1" dirty="0">
                <a:solidFill>
                  <a:srgbClr val="FFC000"/>
                </a:solidFill>
              </a:rPr>
              <a:t> </a:t>
            </a:r>
            <a:r>
              <a:rPr lang="en-US" sz="2400" b="1" baseline="30000" dirty="0">
                <a:solidFill>
                  <a:srgbClr val="FFC000"/>
                </a:solidFill>
              </a:rPr>
              <a:t>14 </a:t>
            </a:r>
            <a:r>
              <a:rPr lang="en-US" sz="2400" b="1" dirty="0">
                <a:solidFill>
                  <a:srgbClr val="FFC000"/>
                </a:solidFill>
              </a:rPr>
              <a:t>But the woman was given two wings of a great eagle, that she might fly into the wilderness to her place, where she is nourished for a time and times and half a time, from the presence of the serpent. </a:t>
            </a:r>
          </a:p>
        </p:txBody>
      </p:sp>
      <p:sp>
        <p:nvSpPr>
          <p:cNvPr id="6" name="Content Placeholder 5">
            <a:extLst>
              <a:ext uri="{FF2B5EF4-FFF2-40B4-BE49-F238E27FC236}">
                <a16:creationId xmlns:a16="http://schemas.microsoft.com/office/drawing/2014/main" id="{60C12045-F8A2-47BE-87BF-D67C102E2237}"/>
              </a:ext>
            </a:extLst>
          </p:cNvPr>
          <p:cNvSpPr>
            <a:spLocks noGrp="1"/>
          </p:cNvSpPr>
          <p:nvPr>
            <p:ph sz="half" idx="2"/>
          </p:nvPr>
        </p:nvSpPr>
        <p:spPr>
          <a:xfrm>
            <a:off x="5508434" y="440253"/>
            <a:ext cx="6279614" cy="2988746"/>
          </a:xfrm>
        </p:spPr>
        <p:txBody>
          <a:bodyPr/>
          <a:lstStyle/>
          <a:p>
            <a:pPr marL="0" indent="0" algn="ctr">
              <a:buNone/>
            </a:pPr>
            <a:r>
              <a:rPr lang="en-US" b="1" dirty="0">
                <a:solidFill>
                  <a:srgbClr val="FFFF00"/>
                </a:solidFill>
              </a:rPr>
              <a:t>Eagle’s Wings – As God’s people were miraculously preserved in the wilderness, so will God’s people be taken care of, ALWAYS</a:t>
            </a:r>
          </a:p>
        </p:txBody>
      </p:sp>
      <p:pic>
        <p:nvPicPr>
          <p:cNvPr id="11266" name="Picture 2" descr="What Does the Bible Say about Guardian Angels? | DavidSpell.com">
            <a:extLst>
              <a:ext uri="{FF2B5EF4-FFF2-40B4-BE49-F238E27FC236}">
                <a16:creationId xmlns:a16="http://schemas.microsoft.com/office/drawing/2014/main" id="{3B424EE5-8142-45A2-83EC-34CB1765040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152" y="57784"/>
            <a:ext cx="5266062" cy="5175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8E8AB56-AF29-48A0-8669-7493A63AAF66}"/>
              </a:ext>
            </a:extLst>
          </p:cNvPr>
          <p:cNvSpPr/>
          <p:nvPr/>
        </p:nvSpPr>
        <p:spPr>
          <a:xfrm>
            <a:off x="6549527" y="2382397"/>
            <a:ext cx="4197427" cy="2093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a:t>
            </a:r>
            <a:r>
              <a:rPr lang="en-US" sz="2400" b="1" baseline="30000" dirty="0"/>
              <a:t>4 </a:t>
            </a:r>
            <a:r>
              <a:rPr lang="en-US" sz="2400" b="1" dirty="0"/>
              <a:t>‘You have seen what I did to the Egyptians, and </a:t>
            </a:r>
            <a:r>
              <a:rPr lang="en-US" sz="2400" b="1" i="1" dirty="0"/>
              <a:t>how</a:t>
            </a:r>
            <a:r>
              <a:rPr lang="en-US" sz="2400" b="1" dirty="0"/>
              <a:t> I bore you on eagles’ wings and brought you to Myself.”</a:t>
            </a:r>
          </a:p>
          <a:p>
            <a:pPr algn="r"/>
            <a:r>
              <a:rPr lang="en-US" sz="2400" b="1" dirty="0"/>
              <a:t>Exodus 19:4</a:t>
            </a:r>
          </a:p>
        </p:txBody>
      </p:sp>
    </p:spTree>
    <p:extLst>
      <p:ext uri="{BB962C8B-B14F-4D97-AF65-F5344CB8AC3E}">
        <p14:creationId xmlns:p14="http://schemas.microsoft.com/office/powerpoint/2010/main" val="395825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262568" y="122131"/>
            <a:ext cx="11666863" cy="1117811"/>
          </a:xfrm>
          <a:ln w="28575">
            <a:solidFill>
              <a:srgbClr val="FFC000"/>
            </a:solidFill>
          </a:ln>
        </p:spPr>
        <p:txBody>
          <a:bodyPr>
            <a:noAutofit/>
          </a:bodyPr>
          <a:lstStyle/>
          <a:p>
            <a:pPr algn="ctr"/>
            <a:r>
              <a:rPr lang="en-US" sz="2400" b="1" baseline="30000" dirty="0">
                <a:solidFill>
                  <a:srgbClr val="FFC000"/>
                </a:solidFill>
              </a:rPr>
              <a:t>15 </a:t>
            </a:r>
            <a:r>
              <a:rPr lang="en-US" sz="2400" b="1" dirty="0">
                <a:solidFill>
                  <a:srgbClr val="FFC000"/>
                </a:solidFill>
              </a:rPr>
              <a:t>So the serpent spewed water out of his mouth like a flood after the woman, that he might cause her to be carried away by the flood. </a:t>
            </a:r>
            <a:r>
              <a:rPr lang="en-US" sz="2400" b="1" baseline="30000" dirty="0">
                <a:solidFill>
                  <a:srgbClr val="FFC000"/>
                </a:solidFill>
              </a:rPr>
              <a:t>16 </a:t>
            </a:r>
            <a:r>
              <a:rPr lang="en-US" sz="2400" b="1" dirty="0">
                <a:solidFill>
                  <a:srgbClr val="FFC000"/>
                </a:solidFill>
              </a:rPr>
              <a:t>But the earth helped the woman, and the earth opened its mouth and swallowed up the flood which the dragon had spewed out of his mouth. </a:t>
            </a:r>
          </a:p>
        </p:txBody>
      </p:sp>
      <p:sp>
        <p:nvSpPr>
          <p:cNvPr id="5" name="Content Placeholder 4">
            <a:extLst>
              <a:ext uri="{FF2B5EF4-FFF2-40B4-BE49-F238E27FC236}">
                <a16:creationId xmlns:a16="http://schemas.microsoft.com/office/drawing/2014/main" id="{A6F5B569-683A-49B5-B0DA-32FFE7209109}"/>
              </a:ext>
            </a:extLst>
          </p:cNvPr>
          <p:cNvSpPr>
            <a:spLocks noGrp="1"/>
          </p:cNvSpPr>
          <p:nvPr>
            <p:ph sz="half" idx="1"/>
          </p:nvPr>
        </p:nvSpPr>
        <p:spPr>
          <a:xfrm>
            <a:off x="262568" y="1454227"/>
            <a:ext cx="4529769" cy="5281642"/>
          </a:xfrm>
        </p:spPr>
        <p:txBody>
          <a:bodyPr/>
          <a:lstStyle/>
          <a:p>
            <a:pPr marL="0" indent="0" algn="ctr">
              <a:buNone/>
            </a:pPr>
            <a:r>
              <a:rPr lang="en-US" b="1" dirty="0">
                <a:solidFill>
                  <a:srgbClr val="FFFF00"/>
                </a:solidFill>
              </a:rPr>
              <a:t>Help was incidental from Satan’s standpoint but providential from the worshipper’s of God</a:t>
            </a:r>
          </a:p>
          <a:p>
            <a:pPr marL="0" indent="0" algn="ctr">
              <a:buNone/>
            </a:pPr>
            <a:endParaRPr lang="en-US" b="1" dirty="0">
              <a:solidFill>
                <a:srgbClr val="FFFF00"/>
              </a:solidFill>
            </a:endParaRPr>
          </a:p>
          <a:p>
            <a:pPr marL="0" indent="0" algn="ctr">
              <a:buNone/>
            </a:pPr>
            <a:r>
              <a:rPr lang="en-US" b="1" dirty="0">
                <a:solidFill>
                  <a:srgbClr val="FFFF00"/>
                </a:solidFill>
              </a:rPr>
              <a:t>Earth – Ungodly mass of men who freely welcome </a:t>
            </a:r>
            <a:br>
              <a:rPr lang="en-US" b="1" dirty="0">
                <a:solidFill>
                  <a:srgbClr val="FFFF00"/>
                </a:solidFill>
              </a:rPr>
            </a:br>
            <a:r>
              <a:rPr lang="en-US" b="1" dirty="0">
                <a:solidFill>
                  <a:srgbClr val="FFFF00"/>
                </a:solidFill>
              </a:rPr>
              <a:t>the lies of Satan.  </a:t>
            </a:r>
          </a:p>
          <a:p>
            <a:pPr marL="0" indent="0" algn="ctr">
              <a:buNone/>
            </a:pPr>
            <a:endParaRPr lang="en-US" b="1" dirty="0">
              <a:solidFill>
                <a:srgbClr val="FFFF00"/>
              </a:solidFill>
            </a:endParaRPr>
          </a:p>
          <a:p>
            <a:pPr marL="0" indent="0" algn="ctr">
              <a:buNone/>
            </a:pPr>
            <a:r>
              <a:rPr lang="en-US" b="1" dirty="0">
                <a:solidFill>
                  <a:srgbClr val="FFFF00"/>
                </a:solidFill>
              </a:rPr>
              <a:t>Think in our day and time!</a:t>
            </a:r>
          </a:p>
        </p:txBody>
      </p:sp>
      <p:pic>
        <p:nvPicPr>
          <p:cNvPr id="12290" name="Picture 2" descr="Revelation 12:15 Bible prophecy teaching - YouTube">
            <a:extLst>
              <a:ext uri="{FF2B5EF4-FFF2-40B4-BE49-F238E27FC236}">
                <a16:creationId xmlns:a16="http://schemas.microsoft.com/office/drawing/2014/main" id="{151041F3-BFA2-4144-B694-0C2EEFF252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24540" y="1377108"/>
            <a:ext cx="7189424" cy="535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34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374573" y="5519451"/>
            <a:ext cx="11435509" cy="1183912"/>
          </a:xfrm>
          <a:ln w="28575">
            <a:solidFill>
              <a:srgbClr val="FFC000"/>
            </a:solidFill>
          </a:ln>
        </p:spPr>
        <p:txBody>
          <a:bodyPr>
            <a:normAutofit fontScale="90000"/>
          </a:bodyPr>
          <a:lstStyle/>
          <a:p>
            <a:pPr algn="ctr"/>
            <a:r>
              <a:rPr lang="en-US" sz="2800" b="1" baseline="30000" dirty="0">
                <a:solidFill>
                  <a:srgbClr val="FFC000"/>
                </a:solidFill>
              </a:rPr>
              <a:t>17 </a:t>
            </a:r>
            <a:r>
              <a:rPr lang="en-US" sz="2800" b="1" dirty="0">
                <a:solidFill>
                  <a:srgbClr val="FFC000"/>
                </a:solidFill>
              </a:rPr>
              <a:t>And the dragon was enraged with the woman, and he went to make war with the rest of her offspring, who keep the commandments of God and have the testimony of Jesus Christ.</a:t>
            </a:r>
          </a:p>
        </p:txBody>
      </p:sp>
      <p:sp>
        <p:nvSpPr>
          <p:cNvPr id="5" name="Content Placeholder 4">
            <a:extLst>
              <a:ext uri="{FF2B5EF4-FFF2-40B4-BE49-F238E27FC236}">
                <a16:creationId xmlns:a16="http://schemas.microsoft.com/office/drawing/2014/main" id="{A6F5B569-683A-49B5-B0DA-32FFE7209109}"/>
              </a:ext>
            </a:extLst>
          </p:cNvPr>
          <p:cNvSpPr>
            <a:spLocks noGrp="1"/>
          </p:cNvSpPr>
          <p:nvPr>
            <p:ph sz="half" idx="1"/>
          </p:nvPr>
        </p:nvSpPr>
        <p:spPr>
          <a:xfrm>
            <a:off x="150564" y="1013552"/>
            <a:ext cx="5181600" cy="3845286"/>
          </a:xfrm>
        </p:spPr>
        <p:txBody>
          <a:bodyPr/>
          <a:lstStyle/>
          <a:p>
            <a:pPr marL="0" indent="0" algn="ctr">
              <a:buNone/>
            </a:pPr>
            <a:r>
              <a:rPr lang="en-US" b="1" dirty="0">
                <a:solidFill>
                  <a:srgbClr val="FFFF00"/>
                </a:solidFill>
              </a:rPr>
              <a:t>Here we see why persecutions exist and will continue to exist</a:t>
            </a:r>
          </a:p>
          <a:p>
            <a:pPr marL="0" indent="0" algn="ctr">
              <a:buNone/>
            </a:pPr>
            <a:endParaRPr lang="en-US" b="1" dirty="0">
              <a:solidFill>
                <a:srgbClr val="FFFF00"/>
              </a:solidFill>
            </a:endParaRPr>
          </a:p>
          <a:p>
            <a:pPr marL="0" indent="0" algn="ctr">
              <a:buNone/>
            </a:pPr>
            <a:r>
              <a:rPr lang="en-US" b="1" dirty="0">
                <a:solidFill>
                  <a:srgbClr val="FFFF00"/>
                </a:solidFill>
              </a:rPr>
              <a:t>Remnant of her seed – could possibly be the rest of the Christians on earth from then till now and if tomorrow then tomorrow.</a:t>
            </a:r>
          </a:p>
        </p:txBody>
      </p:sp>
      <p:pic>
        <p:nvPicPr>
          <p:cNvPr id="13314" name="Picture 2" descr="The Dragon (Revelation 12) – Revelation Made Clear">
            <a:extLst>
              <a:ext uri="{FF2B5EF4-FFF2-40B4-BE49-F238E27FC236}">
                <a16:creationId xmlns:a16="http://schemas.microsoft.com/office/drawing/2014/main" id="{328F494A-088F-4DE0-B938-2346D3706DA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2164" y="154636"/>
            <a:ext cx="6709272" cy="517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0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410378" y="221906"/>
            <a:ext cx="5077858" cy="1011982"/>
          </a:xfrm>
        </p:spPr>
        <p:txBody>
          <a:bodyPr>
            <a:normAutofit/>
          </a:bodyPr>
          <a:lstStyle/>
          <a:p>
            <a:r>
              <a:rPr lang="en-US" sz="6000" b="1" u="sng" dirty="0">
                <a:solidFill>
                  <a:schemeClr val="bg1"/>
                </a:solidFill>
              </a:rPr>
              <a:t>The REAL Battle</a:t>
            </a:r>
          </a:p>
        </p:txBody>
      </p:sp>
      <p:sp>
        <p:nvSpPr>
          <p:cNvPr id="5" name="Content Placeholder 4">
            <a:extLst>
              <a:ext uri="{FF2B5EF4-FFF2-40B4-BE49-F238E27FC236}">
                <a16:creationId xmlns:a16="http://schemas.microsoft.com/office/drawing/2014/main" id="{A6F5B569-683A-49B5-B0DA-32FFE7209109}"/>
              </a:ext>
            </a:extLst>
          </p:cNvPr>
          <p:cNvSpPr>
            <a:spLocks noGrp="1"/>
          </p:cNvSpPr>
          <p:nvPr>
            <p:ph sz="half" idx="1"/>
          </p:nvPr>
        </p:nvSpPr>
        <p:spPr>
          <a:xfrm>
            <a:off x="88135" y="1211855"/>
            <a:ext cx="5722345" cy="3492347"/>
          </a:xfrm>
        </p:spPr>
        <p:txBody>
          <a:bodyPr>
            <a:normAutofit fontScale="92500" lnSpcReduction="10000"/>
          </a:bodyPr>
          <a:lstStyle/>
          <a:p>
            <a:pPr marL="0" indent="0" algn="ctr">
              <a:buNone/>
            </a:pPr>
            <a:r>
              <a:rPr lang="en-US" b="1" dirty="0">
                <a:solidFill>
                  <a:srgbClr val="FFFF00"/>
                </a:solidFill>
              </a:rPr>
              <a:t>We start a new series of visions</a:t>
            </a:r>
          </a:p>
          <a:p>
            <a:pPr marL="0" indent="0" algn="ctr">
              <a:buNone/>
            </a:pPr>
            <a:r>
              <a:rPr lang="en-US" b="1" dirty="0">
                <a:solidFill>
                  <a:srgbClr val="FFFF00"/>
                </a:solidFill>
              </a:rPr>
              <a:t>Writes of the real struggle behind the scenes</a:t>
            </a:r>
          </a:p>
          <a:p>
            <a:pPr marL="0" indent="0" algn="ctr">
              <a:buNone/>
            </a:pPr>
            <a:r>
              <a:rPr lang="en-US" b="1" dirty="0">
                <a:solidFill>
                  <a:srgbClr val="FFFF00"/>
                </a:solidFill>
              </a:rPr>
              <a:t>War between Christ and Satan</a:t>
            </a:r>
          </a:p>
          <a:p>
            <a:pPr marL="0" indent="0" algn="ctr">
              <a:buNone/>
            </a:pPr>
            <a:r>
              <a:rPr lang="en-US" b="1" dirty="0">
                <a:solidFill>
                  <a:srgbClr val="FFFF00"/>
                </a:solidFill>
              </a:rPr>
              <a:t>Truth versus Error</a:t>
            </a:r>
          </a:p>
          <a:p>
            <a:pPr marL="0" indent="0" algn="ctr">
              <a:buNone/>
            </a:pPr>
            <a:r>
              <a:rPr lang="en-US" b="1" dirty="0">
                <a:solidFill>
                  <a:srgbClr val="FFFF00"/>
                </a:solidFill>
              </a:rPr>
              <a:t>Rome versus the church</a:t>
            </a:r>
          </a:p>
          <a:p>
            <a:pPr marL="0" indent="0" algn="ctr">
              <a:buNone/>
            </a:pPr>
            <a:r>
              <a:rPr lang="en-US" b="1" dirty="0">
                <a:solidFill>
                  <a:srgbClr val="FFFF00"/>
                </a:solidFill>
              </a:rPr>
              <a:t>Ephesians 6:12</a:t>
            </a:r>
          </a:p>
        </p:txBody>
      </p:sp>
      <p:sp>
        <p:nvSpPr>
          <p:cNvPr id="6" name="Content Placeholder 5">
            <a:extLst>
              <a:ext uri="{FF2B5EF4-FFF2-40B4-BE49-F238E27FC236}">
                <a16:creationId xmlns:a16="http://schemas.microsoft.com/office/drawing/2014/main" id="{60C12045-F8A2-47BE-87BF-D67C102E2237}"/>
              </a:ext>
            </a:extLst>
          </p:cNvPr>
          <p:cNvSpPr>
            <a:spLocks noGrp="1"/>
          </p:cNvSpPr>
          <p:nvPr>
            <p:ph sz="half" idx="2"/>
          </p:nvPr>
        </p:nvSpPr>
        <p:spPr>
          <a:xfrm>
            <a:off x="6211221" y="506776"/>
            <a:ext cx="5736111" cy="6103343"/>
          </a:xfrm>
        </p:spPr>
        <p:txBody>
          <a:bodyPr>
            <a:normAutofit fontScale="92500" lnSpcReduction="10000"/>
          </a:bodyPr>
          <a:lstStyle/>
          <a:p>
            <a:pPr marL="0" indent="0" algn="ctr">
              <a:buNone/>
            </a:pPr>
            <a:r>
              <a:rPr lang="en-US" b="1" dirty="0">
                <a:solidFill>
                  <a:schemeClr val="bg1"/>
                </a:solidFill>
              </a:rPr>
              <a:t>“The issue of the conflict is the Radiant Woman and her children.  The dragon with his allies, the first and second beast, makes every attempt to destroy the woman and her children.  But the forces of God, the Lamb and the sickle are victorious.  As the conflict closes in chapter 20, we shall see the dragon and his allies consigned to the lake of fire, never to bother the Lamb and His people again.  THIS IS SYMBOLISM.  All these characters must be identified before we know the meaning.  When they have been identified and the action explained, the message of Revelation is clearer.”</a:t>
            </a:r>
          </a:p>
          <a:p>
            <a:pPr marL="0" indent="0" algn="r">
              <a:buNone/>
            </a:pPr>
            <a:r>
              <a:rPr lang="en-US" b="1" dirty="0">
                <a:solidFill>
                  <a:schemeClr val="bg1"/>
                </a:solidFill>
              </a:rPr>
              <a:t>    Sumner  </a:t>
            </a:r>
          </a:p>
        </p:txBody>
      </p:sp>
      <p:sp>
        <p:nvSpPr>
          <p:cNvPr id="2" name="Rectangle 1">
            <a:extLst>
              <a:ext uri="{FF2B5EF4-FFF2-40B4-BE49-F238E27FC236}">
                <a16:creationId xmlns:a16="http://schemas.microsoft.com/office/drawing/2014/main" id="{C012A022-530D-4320-A22B-4BBF2AB123F7}"/>
              </a:ext>
            </a:extLst>
          </p:cNvPr>
          <p:cNvSpPr/>
          <p:nvPr/>
        </p:nvSpPr>
        <p:spPr>
          <a:xfrm>
            <a:off x="205421" y="4324120"/>
            <a:ext cx="5644308" cy="2115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12 </a:t>
            </a:r>
            <a:r>
              <a:rPr lang="en-US" sz="2400" b="1" dirty="0"/>
              <a:t>For we do not wrestle against flesh and blood, but against principalities, against powers, against the rulers of </a:t>
            </a:r>
            <a:r>
              <a:rPr lang="en-US" sz="2400" b="1" baseline="30000" dirty="0"/>
              <a:t>[</a:t>
            </a:r>
            <a:r>
              <a:rPr lang="en-US" sz="2400" b="1" baseline="30000" dirty="0">
                <a:hlinkClick r:id="rId2" tooltip="See footnote c"/>
              </a:rPr>
              <a:t>c</a:t>
            </a:r>
            <a:r>
              <a:rPr lang="en-US" sz="2400" b="1" baseline="30000" dirty="0"/>
              <a:t>]</a:t>
            </a:r>
            <a:r>
              <a:rPr lang="en-US" sz="2400" b="1" dirty="0"/>
              <a:t>the darkness of this age, against spiritual </a:t>
            </a:r>
            <a:r>
              <a:rPr lang="en-US" sz="2400" b="1" i="1" dirty="0"/>
              <a:t>hosts</a:t>
            </a:r>
            <a:r>
              <a:rPr lang="en-US" sz="2400" b="1" dirty="0"/>
              <a:t> of wickedness in the heavenly </a:t>
            </a:r>
            <a:r>
              <a:rPr lang="en-US" sz="2400" b="1" i="1" dirty="0"/>
              <a:t>places.</a:t>
            </a:r>
            <a:endParaRPr lang="en-US" sz="2400" b="1" dirty="0"/>
          </a:p>
        </p:txBody>
      </p:sp>
    </p:spTree>
    <p:extLst>
      <p:ext uri="{BB962C8B-B14F-4D97-AF65-F5344CB8AC3E}">
        <p14:creationId xmlns:p14="http://schemas.microsoft.com/office/powerpoint/2010/main" val="10617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barn(inVertical)">
                                      <p:cBhvr>
                                        <p:cTn id="40" dur="500"/>
                                        <p:tgtEl>
                                          <p:spTgt spid="6">
                                            <p:txEl>
                                              <p:pRg st="0" end="0"/>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barn(inVertical)">
                                      <p:cBhvr>
                                        <p:cTn id="4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93641" y="416671"/>
            <a:ext cx="1905000" cy="6024658"/>
          </a:xfrm>
          <a:ln w="28575">
            <a:solidFill>
              <a:srgbClr val="FFC000"/>
            </a:solidFill>
          </a:ln>
        </p:spPr>
        <p:txBody>
          <a:bodyPr>
            <a:normAutofit/>
          </a:bodyPr>
          <a:lstStyle/>
          <a:p>
            <a:pPr algn="ctr"/>
            <a:r>
              <a:rPr lang="en-US" sz="2800" b="1" dirty="0">
                <a:solidFill>
                  <a:srgbClr val="FFC000"/>
                </a:solidFill>
              </a:rPr>
              <a:t>12 Now a great sign appeared in heaven: a woman clothed with the sun, with the moon under her feet, and on her head a garland of twelve stars.</a:t>
            </a:r>
          </a:p>
        </p:txBody>
      </p:sp>
      <p:sp>
        <p:nvSpPr>
          <p:cNvPr id="5" name="Content Placeholder 4">
            <a:extLst>
              <a:ext uri="{FF2B5EF4-FFF2-40B4-BE49-F238E27FC236}">
                <a16:creationId xmlns:a16="http://schemas.microsoft.com/office/drawing/2014/main" id="{A6F5B569-683A-49B5-B0DA-32FFE7209109}"/>
              </a:ext>
            </a:extLst>
          </p:cNvPr>
          <p:cNvSpPr>
            <a:spLocks noGrp="1"/>
          </p:cNvSpPr>
          <p:nvPr>
            <p:ph sz="half" idx="1"/>
          </p:nvPr>
        </p:nvSpPr>
        <p:spPr>
          <a:xfrm>
            <a:off x="2335576" y="416671"/>
            <a:ext cx="4439797" cy="5760292"/>
          </a:xfrm>
        </p:spPr>
        <p:txBody>
          <a:bodyPr/>
          <a:lstStyle/>
          <a:p>
            <a:pPr marL="0" indent="0" algn="ctr">
              <a:buNone/>
            </a:pPr>
            <a:r>
              <a:rPr lang="en-US" b="1" dirty="0">
                <a:solidFill>
                  <a:srgbClr val="FFFF00"/>
                </a:solidFill>
              </a:rPr>
              <a:t>Spiritual Israel, those who are faithful under the new or old law (Isaiah 66:7-13)</a:t>
            </a:r>
          </a:p>
          <a:p>
            <a:pPr marL="0" indent="0" algn="ctr">
              <a:buNone/>
            </a:pPr>
            <a:endParaRPr lang="en-US" b="1" dirty="0">
              <a:solidFill>
                <a:srgbClr val="FFFF00"/>
              </a:solidFill>
            </a:endParaRPr>
          </a:p>
          <a:p>
            <a:pPr marL="0" indent="0" algn="ctr">
              <a:buNone/>
            </a:pPr>
            <a:r>
              <a:rPr lang="en-US" b="1" dirty="0">
                <a:solidFill>
                  <a:srgbClr val="FFFF00"/>
                </a:solidFill>
              </a:rPr>
              <a:t>Wearing a crown of 12 stars probably represents the twelve patriarchs.</a:t>
            </a:r>
          </a:p>
          <a:p>
            <a:pPr marL="0" indent="0" algn="ctr">
              <a:buNone/>
            </a:pPr>
            <a:endParaRPr lang="en-US" b="1" dirty="0">
              <a:solidFill>
                <a:srgbClr val="FFFF00"/>
              </a:solidFill>
            </a:endParaRPr>
          </a:p>
          <a:p>
            <a:pPr marL="0" indent="0" algn="ctr">
              <a:buNone/>
            </a:pPr>
            <a:r>
              <a:rPr lang="en-US" b="1" dirty="0">
                <a:solidFill>
                  <a:srgbClr val="FFFF00"/>
                </a:solidFill>
              </a:rPr>
              <a:t>Symbolism.  Seems to come from Joseph’s dream (Genesis 37:9)</a:t>
            </a:r>
          </a:p>
        </p:txBody>
      </p:sp>
      <p:pic>
        <p:nvPicPr>
          <p:cNvPr id="3074" name="Picture 2" descr="Who Is The Woman At Revelation 12:1-2? - eProphetic">
            <a:extLst>
              <a:ext uri="{FF2B5EF4-FFF2-40B4-BE49-F238E27FC236}">
                <a16:creationId xmlns:a16="http://schemas.microsoft.com/office/drawing/2014/main" id="{54C5AFF2-85C1-41CE-89C6-3C3380B110F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61813" y="132202"/>
            <a:ext cx="4869454" cy="4164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8AB470F-ACE9-4607-88AE-2F3F92F767C7}"/>
              </a:ext>
            </a:extLst>
          </p:cNvPr>
          <p:cNvSpPr/>
          <p:nvPr/>
        </p:nvSpPr>
        <p:spPr>
          <a:xfrm>
            <a:off x="6940628" y="4500391"/>
            <a:ext cx="5111824" cy="2175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9 </a:t>
            </a:r>
            <a:r>
              <a:rPr lang="en-US" sz="2400" b="1" dirty="0"/>
              <a:t>Then he dreamed still another dream and told it to his brothers, and said, “Look, I have dreamed another dream. And this time, the sun, the moon, and the eleven stars bowed down to me.”</a:t>
            </a:r>
          </a:p>
        </p:txBody>
      </p:sp>
    </p:spTree>
    <p:extLst>
      <p:ext uri="{BB962C8B-B14F-4D97-AF65-F5344CB8AC3E}">
        <p14:creationId xmlns:p14="http://schemas.microsoft.com/office/powerpoint/2010/main" val="220270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10432972" y="122754"/>
            <a:ext cx="1630497" cy="3733150"/>
          </a:xfrm>
          <a:ln w="28575">
            <a:solidFill>
              <a:srgbClr val="FFC000"/>
            </a:solidFill>
          </a:ln>
        </p:spPr>
        <p:txBody>
          <a:bodyPr>
            <a:normAutofit/>
          </a:bodyPr>
          <a:lstStyle/>
          <a:p>
            <a:pPr algn="ctr"/>
            <a:r>
              <a:rPr lang="en-US" sz="2800" b="1" dirty="0">
                <a:solidFill>
                  <a:srgbClr val="FFC000"/>
                </a:solidFill>
              </a:rPr>
              <a:t> </a:t>
            </a:r>
            <a:r>
              <a:rPr lang="en-US" sz="2800" b="1" baseline="30000" dirty="0">
                <a:solidFill>
                  <a:srgbClr val="FFC000"/>
                </a:solidFill>
              </a:rPr>
              <a:t>2 </a:t>
            </a:r>
            <a:r>
              <a:rPr lang="en-US" sz="2800" b="1" dirty="0">
                <a:solidFill>
                  <a:srgbClr val="FFC000"/>
                </a:solidFill>
              </a:rPr>
              <a:t>Then being with child, she cried out in labor and in pain to give birth.</a:t>
            </a:r>
          </a:p>
        </p:txBody>
      </p:sp>
      <p:sp>
        <p:nvSpPr>
          <p:cNvPr id="6" name="Content Placeholder 5">
            <a:extLst>
              <a:ext uri="{FF2B5EF4-FFF2-40B4-BE49-F238E27FC236}">
                <a16:creationId xmlns:a16="http://schemas.microsoft.com/office/drawing/2014/main" id="{60C12045-F8A2-47BE-87BF-D67C102E2237}"/>
              </a:ext>
            </a:extLst>
          </p:cNvPr>
          <p:cNvSpPr>
            <a:spLocks noGrp="1"/>
          </p:cNvSpPr>
          <p:nvPr>
            <p:ph sz="half" idx="2"/>
          </p:nvPr>
        </p:nvSpPr>
        <p:spPr>
          <a:xfrm>
            <a:off x="4957590" y="429658"/>
            <a:ext cx="5464365" cy="5998684"/>
          </a:xfrm>
        </p:spPr>
        <p:txBody>
          <a:bodyPr>
            <a:normAutofit lnSpcReduction="10000"/>
          </a:bodyPr>
          <a:lstStyle/>
          <a:p>
            <a:pPr marL="0" indent="0" algn="ctr">
              <a:buNone/>
            </a:pPr>
            <a:r>
              <a:rPr lang="en-US" b="1" dirty="0">
                <a:solidFill>
                  <a:srgbClr val="FFFF00"/>
                </a:solidFill>
              </a:rPr>
              <a:t>Lots of discussion about who the child is</a:t>
            </a:r>
          </a:p>
          <a:p>
            <a:pPr marL="0" indent="0" algn="ctr">
              <a:buNone/>
            </a:pPr>
            <a:endParaRPr lang="en-US" b="1" dirty="0">
              <a:solidFill>
                <a:srgbClr val="FFFF00"/>
              </a:solidFill>
            </a:endParaRPr>
          </a:p>
          <a:p>
            <a:pPr marL="0" indent="0" algn="ctr">
              <a:buNone/>
            </a:pPr>
            <a:r>
              <a:rPr lang="en-US" b="1" dirty="0">
                <a:solidFill>
                  <a:srgbClr val="FFFF00"/>
                </a:solidFill>
              </a:rPr>
              <a:t>Two possibilities:  Christ or persecuted Christians</a:t>
            </a:r>
          </a:p>
          <a:p>
            <a:pPr marL="0" indent="0" algn="ctr">
              <a:buNone/>
            </a:pPr>
            <a:endParaRPr lang="en-US" b="1" dirty="0">
              <a:solidFill>
                <a:srgbClr val="FFFF00"/>
              </a:solidFill>
            </a:endParaRPr>
          </a:p>
          <a:p>
            <a:pPr marL="0" indent="0" algn="ctr">
              <a:buNone/>
            </a:pPr>
            <a:r>
              <a:rPr lang="en-US" b="1" dirty="0">
                <a:solidFill>
                  <a:srgbClr val="FFFF00"/>
                </a:solidFill>
              </a:rPr>
              <a:t>I waver back and forth!</a:t>
            </a:r>
          </a:p>
          <a:p>
            <a:pPr marL="0" indent="0" algn="ctr">
              <a:buNone/>
            </a:pPr>
            <a:endParaRPr lang="en-US" b="1" dirty="0">
              <a:solidFill>
                <a:srgbClr val="FFFF00"/>
              </a:solidFill>
            </a:endParaRPr>
          </a:p>
          <a:p>
            <a:pPr marL="0" indent="0" algn="ctr">
              <a:buNone/>
            </a:pPr>
            <a:r>
              <a:rPr lang="en-US" b="1" dirty="0">
                <a:solidFill>
                  <a:srgbClr val="FFFF00"/>
                </a:solidFill>
              </a:rPr>
              <a:t>Today, I think we are probably talking about persecuted Christians, but just this morning thinking about it, I wavered!!  </a:t>
            </a:r>
            <a:r>
              <a:rPr lang="en-US" b="1" dirty="0">
                <a:solidFill>
                  <a:srgbClr val="FFFF00"/>
                </a:solidFill>
                <a:sym typeface="Wingdings" panose="05000000000000000000" pitchFamily="2" charset="2"/>
              </a:rPr>
              <a:t></a:t>
            </a:r>
          </a:p>
          <a:p>
            <a:pPr marL="0" indent="0" algn="ctr">
              <a:buNone/>
            </a:pPr>
            <a:endParaRPr lang="en-US" b="1" dirty="0">
              <a:solidFill>
                <a:srgbClr val="FFFF00"/>
              </a:solidFill>
              <a:sym typeface="Wingdings" panose="05000000000000000000" pitchFamily="2" charset="2"/>
            </a:endParaRPr>
          </a:p>
          <a:p>
            <a:pPr marL="0" indent="0" algn="ctr">
              <a:buNone/>
            </a:pPr>
            <a:r>
              <a:rPr lang="en-US" b="1" dirty="0">
                <a:solidFill>
                  <a:srgbClr val="FFFF00"/>
                </a:solidFill>
                <a:sym typeface="Wingdings" panose="05000000000000000000" pitchFamily="2" charset="2"/>
              </a:rPr>
              <a:t>Whoever is involved in the battle</a:t>
            </a:r>
            <a:endParaRPr lang="en-US" b="1" dirty="0">
              <a:solidFill>
                <a:srgbClr val="FFFF00"/>
              </a:solidFill>
            </a:endParaRPr>
          </a:p>
        </p:txBody>
      </p:sp>
      <p:pic>
        <p:nvPicPr>
          <p:cNvPr id="4098" name="Picture 2" descr="Revelation 12:1-2 – See you in Heaven">
            <a:extLst>
              <a:ext uri="{FF2B5EF4-FFF2-40B4-BE49-F238E27FC236}">
                <a16:creationId xmlns:a16="http://schemas.microsoft.com/office/drawing/2014/main" id="{B2D06885-1B5B-4CBB-BB51-3A3743EE1AA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8531" y="616946"/>
            <a:ext cx="4829059" cy="568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9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barn(inVertical)">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1036504" y="5772839"/>
            <a:ext cx="10515600" cy="985608"/>
          </a:xfrm>
          <a:ln w="28575">
            <a:solidFill>
              <a:srgbClr val="FFC000"/>
            </a:solidFill>
          </a:ln>
        </p:spPr>
        <p:txBody>
          <a:bodyPr>
            <a:normAutofit/>
          </a:bodyPr>
          <a:lstStyle/>
          <a:p>
            <a:pPr algn="ctr"/>
            <a:r>
              <a:rPr lang="en-US" sz="2800" b="1" baseline="30000" dirty="0">
                <a:solidFill>
                  <a:srgbClr val="FFC000"/>
                </a:solidFill>
              </a:rPr>
              <a:t>3 </a:t>
            </a:r>
            <a:r>
              <a:rPr lang="en-US" sz="2800" b="1" dirty="0">
                <a:solidFill>
                  <a:srgbClr val="FFC000"/>
                </a:solidFill>
              </a:rPr>
              <a:t>And another sign appeared in heaven: behold, a great, fiery red dragon having seven heads and ten horns, and seven diadems on his heads. </a:t>
            </a:r>
          </a:p>
        </p:txBody>
      </p:sp>
      <p:sp>
        <p:nvSpPr>
          <p:cNvPr id="5" name="Content Placeholder 4">
            <a:extLst>
              <a:ext uri="{FF2B5EF4-FFF2-40B4-BE49-F238E27FC236}">
                <a16:creationId xmlns:a16="http://schemas.microsoft.com/office/drawing/2014/main" id="{A6F5B569-683A-49B5-B0DA-32FFE7209109}"/>
              </a:ext>
            </a:extLst>
          </p:cNvPr>
          <p:cNvSpPr>
            <a:spLocks noGrp="1"/>
          </p:cNvSpPr>
          <p:nvPr>
            <p:ph sz="half" idx="1"/>
          </p:nvPr>
        </p:nvSpPr>
        <p:spPr>
          <a:xfrm>
            <a:off x="445265" y="154238"/>
            <a:ext cx="5574535" cy="5618601"/>
          </a:xfrm>
        </p:spPr>
        <p:txBody>
          <a:bodyPr>
            <a:normAutofit lnSpcReduction="10000"/>
          </a:bodyPr>
          <a:lstStyle/>
          <a:p>
            <a:pPr marL="0" indent="0" algn="ctr">
              <a:buNone/>
            </a:pPr>
            <a:r>
              <a:rPr lang="en-US" b="1" dirty="0">
                <a:solidFill>
                  <a:srgbClr val="FFFF00"/>
                </a:solidFill>
              </a:rPr>
              <a:t>Dragon is Satan as he is clearly identified in verse 9</a:t>
            </a:r>
          </a:p>
          <a:p>
            <a:pPr marL="0" indent="0" algn="ctr">
              <a:buNone/>
            </a:pPr>
            <a:endParaRPr lang="en-US" b="1" dirty="0">
              <a:solidFill>
                <a:srgbClr val="FFFF00"/>
              </a:solidFill>
            </a:endParaRPr>
          </a:p>
          <a:p>
            <a:pPr marL="0" indent="0" algn="ctr">
              <a:buNone/>
            </a:pPr>
            <a:r>
              <a:rPr lang="en-US" b="1" dirty="0">
                <a:solidFill>
                  <a:srgbClr val="FFFF00"/>
                </a:solidFill>
              </a:rPr>
              <a:t>7 heads – full of wisdom; his wisdom is mostly lies ( 1 Cor 11:3)</a:t>
            </a:r>
          </a:p>
          <a:p>
            <a:pPr marL="0" indent="0" algn="ctr">
              <a:buNone/>
            </a:pPr>
            <a:endParaRPr lang="en-US" b="1" dirty="0">
              <a:solidFill>
                <a:srgbClr val="FFFF00"/>
              </a:solidFill>
            </a:endParaRPr>
          </a:p>
          <a:p>
            <a:pPr marL="0" indent="0" algn="ctr">
              <a:buNone/>
            </a:pPr>
            <a:r>
              <a:rPr lang="en-US" b="1" dirty="0">
                <a:solidFill>
                  <a:srgbClr val="FFFF00"/>
                </a:solidFill>
              </a:rPr>
              <a:t>Ten Horns = Destructive power</a:t>
            </a:r>
          </a:p>
          <a:p>
            <a:pPr marL="0" indent="0" algn="ctr">
              <a:buNone/>
            </a:pPr>
            <a:endParaRPr lang="en-US" b="1" dirty="0">
              <a:solidFill>
                <a:srgbClr val="FFFF00"/>
              </a:solidFill>
            </a:endParaRPr>
          </a:p>
          <a:p>
            <a:pPr marL="0" indent="0" algn="ctr">
              <a:buNone/>
            </a:pPr>
            <a:r>
              <a:rPr lang="en-US" b="1" dirty="0">
                <a:solidFill>
                  <a:srgbClr val="FFFF00"/>
                </a:solidFill>
              </a:rPr>
              <a:t>7 crowns = Great authority</a:t>
            </a:r>
          </a:p>
          <a:p>
            <a:pPr marL="0" indent="0" algn="ctr">
              <a:buNone/>
            </a:pPr>
            <a:endParaRPr lang="en-US" b="1" dirty="0">
              <a:solidFill>
                <a:srgbClr val="FFFF00"/>
              </a:solidFill>
            </a:endParaRPr>
          </a:p>
          <a:p>
            <a:pPr marL="0" indent="0" algn="ctr">
              <a:buNone/>
            </a:pPr>
            <a:r>
              <a:rPr lang="en-US" b="1" dirty="0">
                <a:solidFill>
                  <a:srgbClr val="FFFF00"/>
                </a:solidFill>
              </a:rPr>
              <a:t>Tail = Far reaching effect of his actions</a:t>
            </a:r>
          </a:p>
        </p:txBody>
      </p:sp>
      <p:pic>
        <p:nvPicPr>
          <p:cNvPr id="5122" name="Picture 2" descr="Revelation Class Eleven - Man, Woman, Dragon">
            <a:extLst>
              <a:ext uri="{FF2B5EF4-FFF2-40B4-BE49-F238E27FC236}">
                <a16:creationId xmlns:a16="http://schemas.microsoft.com/office/drawing/2014/main" id="{0A612A92-C4B4-4638-A18C-92D66EA14CD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0"/>
            <a:ext cx="6010619" cy="561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2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arn(inVertical)">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460872" y="133771"/>
            <a:ext cx="11270255" cy="1325563"/>
          </a:xfrm>
          <a:ln w="28575">
            <a:solidFill>
              <a:srgbClr val="FFC000"/>
            </a:solidFill>
          </a:ln>
        </p:spPr>
        <p:txBody>
          <a:bodyPr>
            <a:normAutofit/>
          </a:bodyPr>
          <a:lstStyle/>
          <a:p>
            <a:pPr algn="ctr"/>
            <a:r>
              <a:rPr lang="en-US" sz="2800" b="1" baseline="30000" dirty="0">
                <a:solidFill>
                  <a:srgbClr val="FFC000"/>
                </a:solidFill>
              </a:rPr>
              <a:t>4 </a:t>
            </a:r>
            <a:r>
              <a:rPr lang="en-US" sz="2800" b="1" dirty="0">
                <a:solidFill>
                  <a:srgbClr val="FFC000"/>
                </a:solidFill>
              </a:rPr>
              <a:t>His tail drew a third of the stars of heaven and threw them to the earth. And the dragon stood before the woman who was ready to give birth, to devour her Child as soon as it was born. </a:t>
            </a:r>
          </a:p>
        </p:txBody>
      </p:sp>
      <p:sp>
        <p:nvSpPr>
          <p:cNvPr id="5" name="Content Placeholder 4">
            <a:extLst>
              <a:ext uri="{FF2B5EF4-FFF2-40B4-BE49-F238E27FC236}">
                <a16:creationId xmlns:a16="http://schemas.microsoft.com/office/drawing/2014/main" id="{A6F5B569-683A-49B5-B0DA-32FFE7209109}"/>
              </a:ext>
            </a:extLst>
          </p:cNvPr>
          <p:cNvSpPr>
            <a:spLocks noGrp="1"/>
          </p:cNvSpPr>
          <p:nvPr>
            <p:ph sz="half" idx="1"/>
          </p:nvPr>
        </p:nvSpPr>
        <p:spPr>
          <a:xfrm>
            <a:off x="262568" y="1542362"/>
            <a:ext cx="5757232" cy="5181866"/>
          </a:xfrm>
        </p:spPr>
        <p:txBody>
          <a:bodyPr>
            <a:normAutofit lnSpcReduction="10000"/>
          </a:bodyPr>
          <a:lstStyle/>
          <a:p>
            <a:pPr marL="0" indent="0" algn="ctr">
              <a:buNone/>
            </a:pPr>
            <a:r>
              <a:rPr lang="en-US" b="1" dirty="0">
                <a:solidFill>
                  <a:srgbClr val="FFFF00"/>
                </a:solidFill>
              </a:rPr>
              <a:t>Satan is waging war on the woman and her children.</a:t>
            </a:r>
          </a:p>
          <a:p>
            <a:pPr marL="0" indent="0" algn="ctr">
              <a:buNone/>
            </a:pPr>
            <a:endParaRPr lang="en-US" b="1" dirty="0">
              <a:solidFill>
                <a:srgbClr val="FFFF00"/>
              </a:solidFill>
            </a:endParaRPr>
          </a:p>
          <a:p>
            <a:pPr marL="0" indent="0" algn="ctr">
              <a:buNone/>
            </a:pPr>
            <a:r>
              <a:rPr lang="en-US" b="1" dirty="0">
                <a:solidFill>
                  <a:srgbClr val="FFFF00"/>
                </a:solidFill>
              </a:rPr>
              <a:t>Satan is looking to devour/destroy Christians any chance he can get</a:t>
            </a:r>
          </a:p>
          <a:p>
            <a:pPr marL="0" indent="0" algn="ctr">
              <a:buNone/>
            </a:pPr>
            <a:endParaRPr lang="en-US" b="1" dirty="0">
              <a:solidFill>
                <a:srgbClr val="FFFF00"/>
              </a:solidFill>
            </a:endParaRPr>
          </a:p>
          <a:p>
            <a:pPr marL="0" indent="0" algn="ctr">
              <a:buNone/>
            </a:pPr>
            <a:r>
              <a:rPr lang="en-US" b="1" dirty="0">
                <a:solidFill>
                  <a:srgbClr val="FFFF00"/>
                </a:solidFill>
              </a:rPr>
              <a:t>Remember, this imagery and we are seeing an explanation of why persecutions are occurring.  We saw why they do on in the first half of the book, now we see why they are taking place – Satan’s attacks</a:t>
            </a:r>
          </a:p>
        </p:txBody>
      </p:sp>
      <p:pic>
        <p:nvPicPr>
          <p:cNvPr id="2050" name="Picture 2" descr="Revelation 12:1-17 Who does the woman represent? | B I B L E - ONLY">
            <a:extLst>
              <a:ext uri="{FF2B5EF4-FFF2-40B4-BE49-F238E27FC236}">
                <a16:creationId xmlns:a16="http://schemas.microsoft.com/office/drawing/2014/main" id="{0500D5F8-EF50-43EF-B07B-BB3D946D3B9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1648" y="1663547"/>
            <a:ext cx="5757232" cy="506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4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838200" y="365126"/>
            <a:ext cx="10515600" cy="989950"/>
          </a:xfrm>
          <a:ln w="28575">
            <a:solidFill>
              <a:srgbClr val="FFC000"/>
            </a:solidFill>
          </a:ln>
        </p:spPr>
        <p:txBody>
          <a:bodyPr>
            <a:normAutofit/>
          </a:bodyPr>
          <a:lstStyle/>
          <a:p>
            <a:pPr algn="ctr"/>
            <a:r>
              <a:rPr lang="en-US" sz="2800" b="1" dirty="0">
                <a:solidFill>
                  <a:srgbClr val="FFC000"/>
                </a:solidFill>
              </a:rPr>
              <a:t> </a:t>
            </a:r>
            <a:r>
              <a:rPr lang="en-US" sz="2800" b="1" baseline="30000" dirty="0">
                <a:solidFill>
                  <a:srgbClr val="FFC000"/>
                </a:solidFill>
              </a:rPr>
              <a:t>5 </a:t>
            </a:r>
            <a:r>
              <a:rPr lang="en-US" sz="2800" b="1" dirty="0">
                <a:solidFill>
                  <a:srgbClr val="FFC000"/>
                </a:solidFill>
              </a:rPr>
              <a:t>She bore a male Child who was to rule all nations with a rod of iron. And her Child was caught up to God and His throne.</a:t>
            </a:r>
          </a:p>
        </p:txBody>
      </p:sp>
      <p:sp>
        <p:nvSpPr>
          <p:cNvPr id="5" name="Content Placeholder 4">
            <a:extLst>
              <a:ext uri="{FF2B5EF4-FFF2-40B4-BE49-F238E27FC236}">
                <a16:creationId xmlns:a16="http://schemas.microsoft.com/office/drawing/2014/main" id="{A6F5B569-683A-49B5-B0DA-32FFE7209109}"/>
              </a:ext>
            </a:extLst>
          </p:cNvPr>
          <p:cNvSpPr>
            <a:spLocks noGrp="1"/>
          </p:cNvSpPr>
          <p:nvPr>
            <p:ph sz="half" idx="1"/>
          </p:nvPr>
        </p:nvSpPr>
        <p:spPr>
          <a:xfrm>
            <a:off x="198304" y="1564395"/>
            <a:ext cx="6786390" cy="5111826"/>
          </a:xfrm>
        </p:spPr>
        <p:txBody>
          <a:bodyPr>
            <a:normAutofit fontScale="92500" lnSpcReduction="10000"/>
          </a:bodyPr>
          <a:lstStyle/>
          <a:p>
            <a:pPr marL="0" indent="0" algn="ctr">
              <a:buNone/>
            </a:pPr>
            <a:r>
              <a:rPr lang="en-US" b="1" dirty="0">
                <a:solidFill>
                  <a:srgbClr val="FFFF00"/>
                </a:solidFill>
              </a:rPr>
              <a:t>Who is the “man child”? Christ or Christians?</a:t>
            </a:r>
          </a:p>
          <a:p>
            <a:pPr marL="0" indent="0" algn="ctr">
              <a:buNone/>
            </a:pPr>
            <a:endParaRPr lang="en-US" b="1" dirty="0">
              <a:solidFill>
                <a:srgbClr val="FFFF00"/>
              </a:solidFill>
            </a:endParaRPr>
          </a:p>
          <a:p>
            <a:pPr marL="0" indent="0" algn="ctr">
              <a:buNone/>
            </a:pPr>
            <a:r>
              <a:rPr lang="en-US" b="1" dirty="0">
                <a:solidFill>
                  <a:srgbClr val="FFFF00"/>
                </a:solidFill>
              </a:rPr>
              <a:t>The problem I have “today” is that the man child comes from God’s people, BOTH the Old and NEW.  How can Christ come from the New Testament Christians?</a:t>
            </a:r>
          </a:p>
          <a:p>
            <a:pPr marL="0" indent="0" algn="ctr">
              <a:buNone/>
            </a:pPr>
            <a:endParaRPr lang="en-US" b="1" dirty="0">
              <a:solidFill>
                <a:srgbClr val="FFFF00"/>
              </a:solidFill>
            </a:endParaRPr>
          </a:p>
          <a:p>
            <a:pPr marL="0" indent="0" algn="ctr">
              <a:buNone/>
            </a:pPr>
            <a:r>
              <a:rPr lang="en-US" b="1" i="1" u="sng" dirty="0">
                <a:solidFill>
                  <a:srgbClr val="FFC000"/>
                </a:solidFill>
              </a:rPr>
              <a:t>Rule the nations </a:t>
            </a:r>
            <a:r>
              <a:rPr lang="en-US" b="1" dirty="0">
                <a:solidFill>
                  <a:srgbClr val="FFFF00"/>
                </a:solidFill>
              </a:rPr>
              <a:t>– 2:27 (said of Christians if they remain faithful through persecutions</a:t>
            </a:r>
          </a:p>
          <a:p>
            <a:pPr marL="0" indent="0" algn="ctr">
              <a:buNone/>
            </a:pPr>
            <a:r>
              <a:rPr lang="en-US" b="1" i="1" u="sng" dirty="0">
                <a:solidFill>
                  <a:srgbClr val="FFC000"/>
                </a:solidFill>
              </a:rPr>
              <a:t>Caught up to heaven </a:t>
            </a:r>
            <a:r>
              <a:rPr lang="en-US" b="1" dirty="0">
                <a:solidFill>
                  <a:srgbClr val="FFFF00"/>
                </a:solidFill>
              </a:rPr>
              <a:t>– 20:4 says those who died from persecutions are in heaven</a:t>
            </a:r>
          </a:p>
          <a:p>
            <a:pPr marL="0" indent="0" algn="ctr">
              <a:buNone/>
            </a:pPr>
            <a:r>
              <a:rPr lang="en-US" b="1" i="1" u="sng" dirty="0">
                <a:solidFill>
                  <a:srgbClr val="FFC000"/>
                </a:solidFill>
              </a:rPr>
              <a:t>2 Witnesses </a:t>
            </a:r>
            <a:r>
              <a:rPr lang="en-US" b="1" dirty="0">
                <a:solidFill>
                  <a:srgbClr val="FFFF00"/>
                </a:solidFill>
              </a:rPr>
              <a:t>– are similar to what is happening here (11:1,2)</a:t>
            </a:r>
          </a:p>
        </p:txBody>
      </p:sp>
      <p:pic>
        <p:nvPicPr>
          <p:cNvPr id="6146" name="Picture 2" descr="What does the child symbolize ? (organization of the Jehovah's Witnesses)">
            <a:extLst>
              <a:ext uri="{FF2B5EF4-FFF2-40B4-BE49-F238E27FC236}">
                <a16:creationId xmlns:a16="http://schemas.microsoft.com/office/drawing/2014/main" id="{E0DB58AE-6A57-4EFA-B34C-095BDC588F1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82149" y="1564395"/>
            <a:ext cx="4524918" cy="511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inVertical)">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1151721" y="100720"/>
            <a:ext cx="9888557" cy="1325563"/>
          </a:xfrm>
          <a:ln w="28575">
            <a:solidFill>
              <a:srgbClr val="FFC000"/>
            </a:solidFill>
          </a:ln>
        </p:spPr>
        <p:txBody>
          <a:bodyPr>
            <a:normAutofit/>
          </a:bodyPr>
          <a:lstStyle/>
          <a:p>
            <a:pPr algn="ctr"/>
            <a:r>
              <a:rPr lang="en-US" sz="2800" b="1" baseline="30000" dirty="0">
                <a:solidFill>
                  <a:srgbClr val="FFC000"/>
                </a:solidFill>
              </a:rPr>
              <a:t>6 </a:t>
            </a:r>
            <a:r>
              <a:rPr lang="en-US" sz="2800" b="1" dirty="0">
                <a:solidFill>
                  <a:srgbClr val="FFC000"/>
                </a:solidFill>
              </a:rPr>
              <a:t>Then the woman fled into the wilderness, where she has a place prepared by God, that they should feed her there one thousand two hundred and sixty days.</a:t>
            </a:r>
          </a:p>
        </p:txBody>
      </p:sp>
      <p:sp>
        <p:nvSpPr>
          <p:cNvPr id="6" name="Content Placeholder 5">
            <a:extLst>
              <a:ext uri="{FF2B5EF4-FFF2-40B4-BE49-F238E27FC236}">
                <a16:creationId xmlns:a16="http://schemas.microsoft.com/office/drawing/2014/main" id="{60C12045-F8A2-47BE-87BF-D67C102E2237}"/>
              </a:ext>
            </a:extLst>
          </p:cNvPr>
          <p:cNvSpPr>
            <a:spLocks noGrp="1"/>
          </p:cNvSpPr>
          <p:nvPr>
            <p:ph sz="half" idx="2"/>
          </p:nvPr>
        </p:nvSpPr>
        <p:spPr>
          <a:xfrm>
            <a:off x="5794872" y="1531345"/>
            <a:ext cx="6121707" cy="5122842"/>
          </a:xfrm>
        </p:spPr>
        <p:txBody>
          <a:bodyPr>
            <a:normAutofit/>
          </a:bodyPr>
          <a:lstStyle/>
          <a:p>
            <a:pPr marL="0" indent="0" algn="ctr">
              <a:buNone/>
            </a:pPr>
            <a:r>
              <a:rPr lang="en-US" b="1" dirty="0">
                <a:solidFill>
                  <a:srgbClr val="FFFF00"/>
                </a:solidFill>
              </a:rPr>
              <a:t>The church is now going to be attacked by Satan as He tries to destroy it</a:t>
            </a:r>
          </a:p>
          <a:p>
            <a:pPr marL="0" indent="0" algn="ctr">
              <a:buNone/>
            </a:pPr>
            <a:endParaRPr lang="en-US" b="1" dirty="0">
              <a:solidFill>
                <a:srgbClr val="FFFF00"/>
              </a:solidFill>
            </a:endParaRPr>
          </a:p>
          <a:p>
            <a:pPr marL="0" indent="0" algn="ctr">
              <a:buNone/>
            </a:pPr>
            <a:r>
              <a:rPr lang="en-US" b="1" dirty="0">
                <a:solidFill>
                  <a:srgbClr val="FFFF00"/>
                </a:solidFill>
              </a:rPr>
              <a:t>The church will always be protected by God</a:t>
            </a:r>
          </a:p>
          <a:p>
            <a:pPr marL="0" indent="0" algn="ctr">
              <a:buNone/>
            </a:pPr>
            <a:endParaRPr lang="en-US" b="1" dirty="0">
              <a:solidFill>
                <a:srgbClr val="FFFF00"/>
              </a:solidFill>
            </a:endParaRPr>
          </a:p>
          <a:p>
            <a:pPr marL="0" indent="0" algn="ctr">
              <a:buNone/>
            </a:pPr>
            <a:r>
              <a:rPr lang="en-US" b="1" dirty="0">
                <a:solidFill>
                  <a:srgbClr val="FFFF00"/>
                </a:solidFill>
              </a:rPr>
              <a:t>The wilderness has always been a place where God provides for His people</a:t>
            </a:r>
          </a:p>
          <a:p>
            <a:pPr marL="0" indent="0" algn="ctr">
              <a:buNone/>
            </a:pPr>
            <a:endParaRPr lang="en-US" b="1" dirty="0">
              <a:solidFill>
                <a:srgbClr val="FFFF00"/>
              </a:solidFill>
            </a:endParaRPr>
          </a:p>
          <a:p>
            <a:pPr marL="0" indent="0" algn="ctr">
              <a:buNone/>
            </a:pPr>
            <a:r>
              <a:rPr lang="en-US" b="1" dirty="0">
                <a:solidFill>
                  <a:srgbClr val="FFFF00"/>
                </a:solidFill>
              </a:rPr>
              <a:t>This won’t go on forever, 3 ½ years – </a:t>
            </a:r>
            <a:br>
              <a:rPr lang="en-US" b="1" dirty="0">
                <a:solidFill>
                  <a:srgbClr val="FFFF00"/>
                </a:solidFill>
              </a:rPr>
            </a:br>
            <a:r>
              <a:rPr lang="en-US" b="1" dirty="0">
                <a:solidFill>
                  <a:srgbClr val="FFFF00"/>
                </a:solidFill>
              </a:rPr>
              <a:t>an incomplete time</a:t>
            </a:r>
          </a:p>
        </p:txBody>
      </p:sp>
      <p:pic>
        <p:nvPicPr>
          <p:cNvPr id="7170" name="Picture 2" descr="FLIGHT TO (MYSTERY) BOZRAH">
            <a:extLst>
              <a:ext uri="{FF2B5EF4-FFF2-40B4-BE49-F238E27FC236}">
                <a16:creationId xmlns:a16="http://schemas.microsoft.com/office/drawing/2014/main" id="{3C6AA856-7138-4EB0-AC33-42E19168AC5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5421" y="1663547"/>
            <a:ext cx="5299113" cy="499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70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20962-0F0D-49C4-B9B3-85750EBD37F8}"/>
              </a:ext>
            </a:extLst>
          </p:cNvPr>
          <p:cNvSpPr>
            <a:spLocks noGrp="1"/>
          </p:cNvSpPr>
          <p:nvPr>
            <p:ph type="title"/>
          </p:nvPr>
        </p:nvSpPr>
        <p:spPr>
          <a:xfrm>
            <a:off x="166170" y="143219"/>
            <a:ext cx="2532963" cy="3285782"/>
          </a:xfrm>
          <a:ln w="28575">
            <a:solidFill>
              <a:srgbClr val="FFC000"/>
            </a:solidFill>
          </a:ln>
        </p:spPr>
        <p:txBody>
          <a:bodyPr>
            <a:normAutofit/>
          </a:bodyPr>
          <a:lstStyle/>
          <a:p>
            <a:pPr algn="ctr"/>
            <a:r>
              <a:rPr lang="en-US" sz="2800" b="1" baseline="30000" dirty="0">
                <a:solidFill>
                  <a:srgbClr val="FFC000"/>
                </a:solidFill>
              </a:rPr>
              <a:t>7 </a:t>
            </a:r>
            <a:r>
              <a:rPr lang="en-US" sz="2800" b="1" dirty="0">
                <a:solidFill>
                  <a:srgbClr val="FFC000"/>
                </a:solidFill>
              </a:rPr>
              <a:t>And war broke out in heaven: Michael and his angels fought with the dragon; and the dragon and his angels fought,</a:t>
            </a:r>
          </a:p>
        </p:txBody>
      </p:sp>
      <p:sp>
        <p:nvSpPr>
          <p:cNvPr id="5" name="Content Placeholder 4">
            <a:extLst>
              <a:ext uri="{FF2B5EF4-FFF2-40B4-BE49-F238E27FC236}">
                <a16:creationId xmlns:a16="http://schemas.microsoft.com/office/drawing/2014/main" id="{A6F5B569-683A-49B5-B0DA-32FFE7209109}"/>
              </a:ext>
            </a:extLst>
          </p:cNvPr>
          <p:cNvSpPr>
            <a:spLocks noGrp="1"/>
          </p:cNvSpPr>
          <p:nvPr>
            <p:ph sz="half" idx="1"/>
          </p:nvPr>
        </p:nvSpPr>
        <p:spPr>
          <a:xfrm>
            <a:off x="1189822" y="275422"/>
            <a:ext cx="5684703" cy="6582578"/>
          </a:xfrm>
        </p:spPr>
        <p:txBody>
          <a:bodyPr>
            <a:normAutofit/>
          </a:bodyPr>
          <a:lstStyle/>
          <a:p>
            <a:pPr marL="0" indent="0">
              <a:buNone/>
            </a:pPr>
            <a:r>
              <a:rPr lang="en-US" b="1" dirty="0">
                <a:solidFill>
                  <a:srgbClr val="FFFF00"/>
                </a:solidFill>
              </a:rPr>
              <a:t>		Think book of Daniel 			here</a:t>
            </a:r>
          </a:p>
          <a:p>
            <a:pPr marL="0" indent="0">
              <a:buNone/>
            </a:pPr>
            <a:endParaRPr lang="en-US" b="1" dirty="0">
              <a:solidFill>
                <a:srgbClr val="FFFF00"/>
              </a:solidFill>
            </a:endParaRPr>
          </a:p>
          <a:p>
            <a:pPr marL="0" indent="0">
              <a:buNone/>
            </a:pPr>
            <a:r>
              <a:rPr lang="en-US" b="1" dirty="0">
                <a:solidFill>
                  <a:srgbClr val="FFFF00"/>
                </a:solidFill>
              </a:rPr>
              <a:t>		This is NOT how Satan 		            came to be, but there is 		            spiritual warfare (Eph  	   		6:12) we are not aware 			of.</a:t>
            </a:r>
          </a:p>
          <a:p>
            <a:pPr marL="0" indent="0">
              <a:buNone/>
            </a:pPr>
            <a:r>
              <a:rPr lang="en-US" b="1" dirty="0">
                <a:solidFill>
                  <a:srgbClr val="FFFF00"/>
                </a:solidFill>
              </a:rPr>
              <a:t>This also shows that Satan is NOT invincible.  If an angel can defeat him, then think what Christ will do and can do to him!!</a:t>
            </a:r>
          </a:p>
          <a:p>
            <a:pPr marL="0" indent="0">
              <a:buNone/>
            </a:pPr>
            <a:endParaRPr lang="en-US" b="1" dirty="0">
              <a:solidFill>
                <a:srgbClr val="FFFF00"/>
              </a:solidFill>
            </a:endParaRPr>
          </a:p>
          <a:p>
            <a:pPr marL="0" indent="0">
              <a:buNone/>
            </a:pPr>
            <a:r>
              <a:rPr lang="en-US" b="1" dirty="0">
                <a:solidFill>
                  <a:srgbClr val="FFFF00"/>
                </a:solidFill>
              </a:rPr>
              <a:t>Bottom line – SATAN CAN BE DEFEATED!</a:t>
            </a:r>
          </a:p>
        </p:txBody>
      </p:sp>
      <p:pic>
        <p:nvPicPr>
          <p:cNvPr id="8194" name="Picture 2" descr="The Book of Revelation (12): War in Heaven (Revelation 12) - YouTube">
            <a:extLst>
              <a:ext uri="{FF2B5EF4-FFF2-40B4-BE49-F238E27FC236}">
                <a16:creationId xmlns:a16="http://schemas.microsoft.com/office/drawing/2014/main" id="{35084613-734B-43CC-AB5C-243D75BCA30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62660" y="0"/>
            <a:ext cx="52293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1533</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system-ui</vt:lpstr>
      <vt:lpstr>Office Theme</vt:lpstr>
      <vt:lpstr>PowerPoint Presentation</vt:lpstr>
      <vt:lpstr>The REAL Battle</vt:lpstr>
      <vt:lpstr>12 Now a great sign appeared in heaven: a woman clothed with the sun, with the moon under her feet, and on her head a garland of twelve stars.</vt:lpstr>
      <vt:lpstr> 2 Then being with child, she cried out in labor and in pain to give birth.</vt:lpstr>
      <vt:lpstr>3 And another sign appeared in heaven: behold, a great, fiery red dragon having seven heads and ten horns, and seven diadems on his heads. </vt:lpstr>
      <vt:lpstr>4 His tail drew a third of the stars of heaven and threw them to the earth. And the dragon stood before the woman who was ready to give birth, to devour her Child as soon as it was born. </vt:lpstr>
      <vt:lpstr> 5 She bore a male Child who was to rule all nations with a rod of iron. And her Child was caught up to God and His throne.</vt:lpstr>
      <vt:lpstr>6 Then the woman fled into the wilderness, where she has a place prepared by God, that they should feed her there one thousand two hundred and sixty days.</vt:lpstr>
      <vt:lpstr>7 And war broke out in heaven: Michael and his angels fought with the dragon; and the dragon and his angels fought,</vt:lpstr>
      <vt:lpstr>8 but they did not prevail, nor was a place found for them in heaven any longer. 9 So the great dragon was cast out, that serpent of old, called the Devil and Satan, who deceives the whole world; he was cast to the earth, and his angels were cast out with him. 10 Then I heard a loud voice saying in heaven, “Now salvation, and strength, and the kingdom of our God, and the power of His Christ have come, for the accuser of our brethren, who accused them before our God day and night, has been cast down.</vt:lpstr>
      <vt:lpstr> 11 And they overcame him by the blood of the Lamb and by the word of their testimony, and they did not love their lives to the death. 12 Therefore rejoice, O heavens, and you who dwell in them! Woe to the inhabitants of the earth and the sea! For the devil has come down to you, having great wrath, because he knows that he has a short time.”</vt:lpstr>
      <vt:lpstr>13 Now when the dragon saw that he had been cast to the earth, he persecuted the woman who gave birth to the male Child. 14 But the woman was given two wings of a great eagle, that she might fly into the wilderness to her place, where she is nourished for a time and times and half a time, from the presence of the serpent. </vt:lpstr>
      <vt:lpstr>15 So the serpent spewed water out of his mouth like a flood after the woman, that he might cause her to be carried away by the flood. 16 But the earth helped the woman, and the earth opened its mouth and swallowed up the flood which the dragon had spewed out of his mouth. </vt:lpstr>
      <vt:lpstr>17 And the dragon was enraged with the woman, and he went to make war with the rest of her offspring, who keep the commandments of God and have the testimony of Jesus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Paden, Eddie - LCMS Lang. Arts</dc:creator>
  <cp:lastModifiedBy>Kevin Stilts</cp:lastModifiedBy>
  <cp:revision>26</cp:revision>
  <dcterms:created xsi:type="dcterms:W3CDTF">2022-12-07T13:53:38Z</dcterms:created>
  <dcterms:modified xsi:type="dcterms:W3CDTF">2023-01-15T19:21:12Z</dcterms:modified>
</cp:coreProperties>
</file>