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7" r:id="rId4"/>
    <p:sldId id="278" r:id="rId5"/>
    <p:sldId id="276" r:id="rId6"/>
    <p:sldId id="279" r:id="rId7"/>
    <p:sldId id="275" r:id="rId8"/>
    <p:sldId id="274" r:id="rId9"/>
    <p:sldId id="273" r:id="rId10"/>
    <p:sldId id="272" r:id="rId11"/>
    <p:sldId id="271" r:id="rId12"/>
    <p:sldId id="270" r:id="rId13"/>
    <p:sldId id="269" r:id="rId14"/>
    <p:sldId id="268" r:id="rId15"/>
    <p:sldId id="267" r:id="rId16"/>
    <p:sldId id="280" r:id="rId17"/>
    <p:sldId id="281" r:id="rId18"/>
    <p:sldId id="265"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9" d="100"/>
          <a:sy n="89" d="100"/>
        </p:scale>
        <p:origin x="63"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169D-EF5D-430A-804F-A6A960278E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377B00-220B-4A9E-8731-4555FCEF56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07989C-C147-47F5-8958-ED2AE13C16CF}"/>
              </a:ext>
            </a:extLst>
          </p:cNvPr>
          <p:cNvSpPr>
            <a:spLocks noGrp="1"/>
          </p:cNvSpPr>
          <p:nvPr>
            <p:ph type="dt" sz="half" idx="10"/>
          </p:nvPr>
        </p:nvSpPr>
        <p:spPr/>
        <p:txBody>
          <a:bodyPr/>
          <a:lstStyle/>
          <a:p>
            <a:fld id="{B25BAA1E-C96D-4B2D-9F46-611AF70D1FC6}" type="datetimeFigureOut">
              <a:rPr lang="en-US" smtClean="0"/>
              <a:t>12/25/2022</a:t>
            </a:fld>
            <a:endParaRPr lang="en-US"/>
          </a:p>
        </p:txBody>
      </p:sp>
      <p:sp>
        <p:nvSpPr>
          <p:cNvPr id="5" name="Footer Placeholder 4">
            <a:extLst>
              <a:ext uri="{FF2B5EF4-FFF2-40B4-BE49-F238E27FC236}">
                <a16:creationId xmlns:a16="http://schemas.microsoft.com/office/drawing/2014/main" id="{A5582AAC-039F-4211-99A0-7FD49B97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82CBA-38ED-43CD-8C0C-EF0B23F4155B}"/>
              </a:ext>
            </a:extLst>
          </p:cNvPr>
          <p:cNvSpPr>
            <a:spLocks noGrp="1"/>
          </p:cNvSpPr>
          <p:nvPr>
            <p:ph type="sldNum" sz="quarter" idx="12"/>
          </p:nvPr>
        </p:nvSpPr>
        <p:spPr/>
        <p:txBody>
          <a:bodyPr/>
          <a:lstStyle/>
          <a:p>
            <a:fld id="{1D245C13-57D0-4585-8353-17AACEDADA92}" type="slidenum">
              <a:rPr lang="en-US" smtClean="0"/>
              <a:t>‹#›</a:t>
            </a:fld>
            <a:endParaRPr lang="en-US"/>
          </a:p>
        </p:txBody>
      </p:sp>
    </p:spTree>
    <p:extLst>
      <p:ext uri="{BB962C8B-B14F-4D97-AF65-F5344CB8AC3E}">
        <p14:creationId xmlns:p14="http://schemas.microsoft.com/office/powerpoint/2010/main" val="93898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D4E4-5194-4E1A-A169-8F3F6FB3BD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065AB1-50DA-486C-B6D6-FE5BB05C08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49807-CCFE-4300-B92C-78253D449816}"/>
              </a:ext>
            </a:extLst>
          </p:cNvPr>
          <p:cNvSpPr>
            <a:spLocks noGrp="1"/>
          </p:cNvSpPr>
          <p:nvPr>
            <p:ph type="dt" sz="half" idx="10"/>
          </p:nvPr>
        </p:nvSpPr>
        <p:spPr/>
        <p:txBody>
          <a:bodyPr/>
          <a:lstStyle/>
          <a:p>
            <a:fld id="{B25BAA1E-C96D-4B2D-9F46-611AF70D1FC6}" type="datetimeFigureOut">
              <a:rPr lang="en-US" smtClean="0"/>
              <a:t>12/25/2022</a:t>
            </a:fld>
            <a:endParaRPr lang="en-US"/>
          </a:p>
        </p:txBody>
      </p:sp>
      <p:sp>
        <p:nvSpPr>
          <p:cNvPr id="5" name="Footer Placeholder 4">
            <a:extLst>
              <a:ext uri="{FF2B5EF4-FFF2-40B4-BE49-F238E27FC236}">
                <a16:creationId xmlns:a16="http://schemas.microsoft.com/office/drawing/2014/main" id="{4A35EC8A-FDF1-408E-AC92-B05462AD2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8B121-A9E0-4F37-A5E2-EC301715C5DD}"/>
              </a:ext>
            </a:extLst>
          </p:cNvPr>
          <p:cNvSpPr>
            <a:spLocks noGrp="1"/>
          </p:cNvSpPr>
          <p:nvPr>
            <p:ph type="sldNum" sz="quarter" idx="12"/>
          </p:nvPr>
        </p:nvSpPr>
        <p:spPr/>
        <p:txBody>
          <a:bodyPr/>
          <a:lstStyle/>
          <a:p>
            <a:fld id="{1D245C13-57D0-4585-8353-17AACEDADA92}" type="slidenum">
              <a:rPr lang="en-US" smtClean="0"/>
              <a:t>‹#›</a:t>
            </a:fld>
            <a:endParaRPr lang="en-US"/>
          </a:p>
        </p:txBody>
      </p:sp>
    </p:spTree>
    <p:extLst>
      <p:ext uri="{BB962C8B-B14F-4D97-AF65-F5344CB8AC3E}">
        <p14:creationId xmlns:p14="http://schemas.microsoft.com/office/powerpoint/2010/main" val="391860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B486CB-343A-499C-823F-FC6A38C2B9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693907-260F-4B0B-A27B-2BBB9104A8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26FA8-C9BC-4BD9-ABB2-CA8394EA6D63}"/>
              </a:ext>
            </a:extLst>
          </p:cNvPr>
          <p:cNvSpPr>
            <a:spLocks noGrp="1"/>
          </p:cNvSpPr>
          <p:nvPr>
            <p:ph type="dt" sz="half" idx="10"/>
          </p:nvPr>
        </p:nvSpPr>
        <p:spPr/>
        <p:txBody>
          <a:bodyPr/>
          <a:lstStyle/>
          <a:p>
            <a:fld id="{B25BAA1E-C96D-4B2D-9F46-611AF70D1FC6}" type="datetimeFigureOut">
              <a:rPr lang="en-US" smtClean="0"/>
              <a:t>12/25/2022</a:t>
            </a:fld>
            <a:endParaRPr lang="en-US"/>
          </a:p>
        </p:txBody>
      </p:sp>
      <p:sp>
        <p:nvSpPr>
          <p:cNvPr id="5" name="Footer Placeholder 4">
            <a:extLst>
              <a:ext uri="{FF2B5EF4-FFF2-40B4-BE49-F238E27FC236}">
                <a16:creationId xmlns:a16="http://schemas.microsoft.com/office/drawing/2014/main" id="{41041064-D567-445D-8B5F-CA80EA4B0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326B7-AD38-4F28-B4A1-5813EA98A69C}"/>
              </a:ext>
            </a:extLst>
          </p:cNvPr>
          <p:cNvSpPr>
            <a:spLocks noGrp="1"/>
          </p:cNvSpPr>
          <p:nvPr>
            <p:ph type="sldNum" sz="quarter" idx="12"/>
          </p:nvPr>
        </p:nvSpPr>
        <p:spPr/>
        <p:txBody>
          <a:bodyPr/>
          <a:lstStyle/>
          <a:p>
            <a:fld id="{1D245C13-57D0-4585-8353-17AACEDADA92}" type="slidenum">
              <a:rPr lang="en-US" smtClean="0"/>
              <a:t>‹#›</a:t>
            </a:fld>
            <a:endParaRPr lang="en-US"/>
          </a:p>
        </p:txBody>
      </p:sp>
    </p:spTree>
    <p:extLst>
      <p:ext uri="{BB962C8B-B14F-4D97-AF65-F5344CB8AC3E}">
        <p14:creationId xmlns:p14="http://schemas.microsoft.com/office/powerpoint/2010/main" val="364065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E464-7011-4FBB-ADF9-A667EDB72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6490A4-09F9-4183-BCB5-3EA263236E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01344-9046-4C05-B20C-BC5D3F10FCD0}"/>
              </a:ext>
            </a:extLst>
          </p:cNvPr>
          <p:cNvSpPr>
            <a:spLocks noGrp="1"/>
          </p:cNvSpPr>
          <p:nvPr>
            <p:ph type="dt" sz="half" idx="10"/>
          </p:nvPr>
        </p:nvSpPr>
        <p:spPr/>
        <p:txBody>
          <a:bodyPr/>
          <a:lstStyle/>
          <a:p>
            <a:fld id="{B25BAA1E-C96D-4B2D-9F46-611AF70D1FC6}" type="datetimeFigureOut">
              <a:rPr lang="en-US" smtClean="0"/>
              <a:t>12/25/2022</a:t>
            </a:fld>
            <a:endParaRPr lang="en-US"/>
          </a:p>
        </p:txBody>
      </p:sp>
      <p:sp>
        <p:nvSpPr>
          <p:cNvPr id="5" name="Footer Placeholder 4">
            <a:extLst>
              <a:ext uri="{FF2B5EF4-FFF2-40B4-BE49-F238E27FC236}">
                <a16:creationId xmlns:a16="http://schemas.microsoft.com/office/drawing/2014/main" id="{277C64F5-580B-41C5-A33C-1C3AD9359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A5E4D-D55F-4536-B44E-6A445D931974}"/>
              </a:ext>
            </a:extLst>
          </p:cNvPr>
          <p:cNvSpPr>
            <a:spLocks noGrp="1"/>
          </p:cNvSpPr>
          <p:nvPr>
            <p:ph type="sldNum" sz="quarter" idx="12"/>
          </p:nvPr>
        </p:nvSpPr>
        <p:spPr/>
        <p:txBody>
          <a:bodyPr/>
          <a:lstStyle/>
          <a:p>
            <a:fld id="{1D245C13-57D0-4585-8353-17AACEDADA92}" type="slidenum">
              <a:rPr lang="en-US" smtClean="0"/>
              <a:t>‹#›</a:t>
            </a:fld>
            <a:endParaRPr lang="en-US"/>
          </a:p>
        </p:txBody>
      </p:sp>
    </p:spTree>
    <p:extLst>
      <p:ext uri="{BB962C8B-B14F-4D97-AF65-F5344CB8AC3E}">
        <p14:creationId xmlns:p14="http://schemas.microsoft.com/office/powerpoint/2010/main" val="210073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E054C-6325-4B7E-833A-E9A858DB5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A2C3ED-7080-4D11-9FAA-0AE4F83F0A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52FA90-BF0D-4657-825E-057F0653CCB9}"/>
              </a:ext>
            </a:extLst>
          </p:cNvPr>
          <p:cNvSpPr>
            <a:spLocks noGrp="1"/>
          </p:cNvSpPr>
          <p:nvPr>
            <p:ph type="dt" sz="half" idx="10"/>
          </p:nvPr>
        </p:nvSpPr>
        <p:spPr/>
        <p:txBody>
          <a:bodyPr/>
          <a:lstStyle/>
          <a:p>
            <a:fld id="{B25BAA1E-C96D-4B2D-9F46-611AF70D1FC6}" type="datetimeFigureOut">
              <a:rPr lang="en-US" smtClean="0"/>
              <a:t>12/25/2022</a:t>
            </a:fld>
            <a:endParaRPr lang="en-US"/>
          </a:p>
        </p:txBody>
      </p:sp>
      <p:sp>
        <p:nvSpPr>
          <p:cNvPr id="5" name="Footer Placeholder 4">
            <a:extLst>
              <a:ext uri="{FF2B5EF4-FFF2-40B4-BE49-F238E27FC236}">
                <a16:creationId xmlns:a16="http://schemas.microsoft.com/office/drawing/2014/main" id="{A35E5E28-45F9-4295-933D-D920115E5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32317-C00D-4577-8725-030AE495D522}"/>
              </a:ext>
            </a:extLst>
          </p:cNvPr>
          <p:cNvSpPr>
            <a:spLocks noGrp="1"/>
          </p:cNvSpPr>
          <p:nvPr>
            <p:ph type="sldNum" sz="quarter" idx="12"/>
          </p:nvPr>
        </p:nvSpPr>
        <p:spPr/>
        <p:txBody>
          <a:bodyPr/>
          <a:lstStyle/>
          <a:p>
            <a:fld id="{1D245C13-57D0-4585-8353-17AACEDADA92}" type="slidenum">
              <a:rPr lang="en-US" smtClean="0"/>
              <a:t>‹#›</a:t>
            </a:fld>
            <a:endParaRPr lang="en-US"/>
          </a:p>
        </p:txBody>
      </p:sp>
    </p:spTree>
    <p:extLst>
      <p:ext uri="{BB962C8B-B14F-4D97-AF65-F5344CB8AC3E}">
        <p14:creationId xmlns:p14="http://schemas.microsoft.com/office/powerpoint/2010/main" val="423837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908E-4A73-4A4D-9702-61317B402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ECCA17-B65F-4B87-9FE8-5D3590B110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6B26B-A96C-4692-8117-5DF56BE313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BD4AB5-E6DC-4B6F-B9C4-BC0C2EC55E10}"/>
              </a:ext>
            </a:extLst>
          </p:cNvPr>
          <p:cNvSpPr>
            <a:spLocks noGrp="1"/>
          </p:cNvSpPr>
          <p:nvPr>
            <p:ph type="dt" sz="half" idx="10"/>
          </p:nvPr>
        </p:nvSpPr>
        <p:spPr/>
        <p:txBody>
          <a:bodyPr/>
          <a:lstStyle/>
          <a:p>
            <a:fld id="{B25BAA1E-C96D-4B2D-9F46-611AF70D1FC6}" type="datetimeFigureOut">
              <a:rPr lang="en-US" smtClean="0"/>
              <a:t>12/25/2022</a:t>
            </a:fld>
            <a:endParaRPr lang="en-US"/>
          </a:p>
        </p:txBody>
      </p:sp>
      <p:sp>
        <p:nvSpPr>
          <p:cNvPr id="6" name="Footer Placeholder 5">
            <a:extLst>
              <a:ext uri="{FF2B5EF4-FFF2-40B4-BE49-F238E27FC236}">
                <a16:creationId xmlns:a16="http://schemas.microsoft.com/office/drawing/2014/main" id="{F824C1A9-B74A-4C85-9146-7561AC23B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027DC-EC81-4AB3-BA41-21567B40D487}"/>
              </a:ext>
            </a:extLst>
          </p:cNvPr>
          <p:cNvSpPr>
            <a:spLocks noGrp="1"/>
          </p:cNvSpPr>
          <p:nvPr>
            <p:ph type="sldNum" sz="quarter" idx="12"/>
          </p:nvPr>
        </p:nvSpPr>
        <p:spPr/>
        <p:txBody>
          <a:bodyPr/>
          <a:lstStyle/>
          <a:p>
            <a:fld id="{1D245C13-57D0-4585-8353-17AACEDADA92}" type="slidenum">
              <a:rPr lang="en-US" smtClean="0"/>
              <a:t>‹#›</a:t>
            </a:fld>
            <a:endParaRPr lang="en-US"/>
          </a:p>
        </p:txBody>
      </p:sp>
    </p:spTree>
    <p:extLst>
      <p:ext uri="{BB962C8B-B14F-4D97-AF65-F5344CB8AC3E}">
        <p14:creationId xmlns:p14="http://schemas.microsoft.com/office/powerpoint/2010/main" val="187439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E3AA-7029-4ACF-A54C-AD07DB3B20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31AE49-25A5-4EF7-8C61-9980AACE3E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AE8AB2-394E-4316-9965-5B58DEE645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4CCEC3-3DDD-4438-ABBC-F89419ECD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F8FE61-17FF-48B5-B267-23078E2CD0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7FDA79-5861-4E8E-9A8D-E8209B790BC8}"/>
              </a:ext>
            </a:extLst>
          </p:cNvPr>
          <p:cNvSpPr>
            <a:spLocks noGrp="1"/>
          </p:cNvSpPr>
          <p:nvPr>
            <p:ph type="dt" sz="half" idx="10"/>
          </p:nvPr>
        </p:nvSpPr>
        <p:spPr/>
        <p:txBody>
          <a:bodyPr/>
          <a:lstStyle/>
          <a:p>
            <a:fld id="{B25BAA1E-C96D-4B2D-9F46-611AF70D1FC6}" type="datetimeFigureOut">
              <a:rPr lang="en-US" smtClean="0"/>
              <a:t>12/25/2022</a:t>
            </a:fld>
            <a:endParaRPr lang="en-US"/>
          </a:p>
        </p:txBody>
      </p:sp>
      <p:sp>
        <p:nvSpPr>
          <p:cNvPr id="8" name="Footer Placeholder 7">
            <a:extLst>
              <a:ext uri="{FF2B5EF4-FFF2-40B4-BE49-F238E27FC236}">
                <a16:creationId xmlns:a16="http://schemas.microsoft.com/office/drawing/2014/main" id="{CF4A07EF-7E67-4F5C-91C0-ED4F56A026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B6358B-2C3D-4ADD-9D3C-75A13DCFD39D}"/>
              </a:ext>
            </a:extLst>
          </p:cNvPr>
          <p:cNvSpPr>
            <a:spLocks noGrp="1"/>
          </p:cNvSpPr>
          <p:nvPr>
            <p:ph type="sldNum" sz="quarter" idx="12"/>
          </p:nvPr>
        </p:nvSpPr>
        <p:spPr/>
        <p:txBody>
          <a:bodyPr/>
          <a:lstStyle/>
          <a:p>
            <a:fld id="{1D245C13-57D0-4585-8353-17AACEDADA92}" type="slidenum">
              <a:rPr lang="en-US" smtClean="0"/>
              <a:t>‹#›</a:t>
            </a:fld>
            <a:endParaRPr lang="en-US"/>
          </a:p>
        </p:txBody>
      </p:sp>
    </p:spTree>
    <p:extLst>
      <p:ext uri="{BB962C8B-B14F-4D97-AF65-F5344CB8AC3E}">
        <p14:creationId xmlns:p14="http://schemas.microsoft.com/office/powerpoint/2010/main" val="276617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D88F9-8CB6-4337-8A32-EF2602626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42DD1B-9CCD-424C-A5E2-6812B6A7A821}"/>
              </a:ext>
            </a:extLst>
          </p:cNvPr>
          <p:cNvSpPr>
            <a:spLocks noGrp="1"/>
          </p:cNvSpPr>
          <p:nvPr>
            <p:ph type="dt" sz="half" idx="10"/>
          </p:nvPr>
        </p:nvSpPr>
        <p:spPr/>
        <p:txBody>
          <a:bodyPr/>
          <a:lstStyle/>
          <a:p>
            <a:fld id="{B25BAA1E-C96D-4B2D-9F46-611AF70D1FC6}" type="datetimeFigureOut">
              <a:rPr lang="en-US" smtClean="0"/>
              <a:t>12/25/2022</a:t>
            </a:fld>
            <a:endParaRPr lang="en-US"/>
          </a:p>
        </p:txBody>
      </p:sp>
      <p:sp>
        <p:nvSpPr>
          <p:cNvPr id="4" name="Footer Placeholder 3">
            <a:extLst>
              <a:ext uri="{FF2B5EF4-FFF2-40B4-BE49-F238E27FC236}">
                <a16:creationId xmlns:a16="http://schemas.microsoft.com/office/drawing/2014/main" id="{A5B24247-E989-451A-8E92-0E0994CFBB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C16561-F3A7-4B40-B4F0-1DE3E7731512}"/>
              </a:ext>
            </a:extLst>
          </p:cNvPr>
          <p:cNvSpPr>
            <a:spLocks noGrp="1"/>
          </p:cNvSpPr>
          <p:nvPr>
            <p:ph type="sldNum" sz="quarter" idx="12"/>
          </p:nvPr>
        </p:nvSpPr>
        <p:spPr/>
        <p:txBody>
          <a:bodyPr/>
          <a:lstStyle/>
          <a:p>
            <a:fld id="{1D245C13-57D0-4585-8353-17AACEDADA92}" type="slidenum">
              <a:rPr lang="en-US" smtClean="0"/>
              <a:t>‹#›</a:t>
            </a:fld>
            <a:endParaRPr lang="en-US"/>
          </a:p>
        </p:txBody>
      </p:sp>
    </p:spTree>
    <p:extLst>
      <p:ext uri="{BB962C8B-B14F-4D97-AF65-F5344CB8AC3E}">
        <p14:creationId xmlns:p14="http://schemas.microsoft.com/office/powerpoint/2010/main" val="86027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2A290D-97CB-4FC3-938D-3FFBFE0728CB}"/>
              </a:ext>
            </a:extLst>
          </p:cNvPr>
          <p:cNvSpPr>
            <a:spLocks noGrp="1"/>
          </p:cNvSpPr>
          <p:nvPr>
            <p:ph type="dt" sz="half" idx="10"/>
          </p:nvPr>
        </p:nvSpPr>
        <p:spPr/>
        <p:txBody>
          <a:bodyPr/>
          <a:lstStyle/>
          <a:p>
            <a:fld id="{B25BAA1E-C96D-4B2D-9F46-611AF70D1FC6}" type="datetimeFigureOut">
              <a:rPr lang="en-US" smtClean="0"/>
              <a:t>12/25/2022</a:t>
            </a:fld>
            <a:endParaRPr lang="en-US"/>
          </a:p>
        </p:txBody>
      </p:sp>
      <p:sp>
        <p:nvSpPr>
          <p:cNvPr id="3" name="Footer Placeholder 2">
            <a:extLst>
              <a:ext uri="{FF2B5EF4-FFF2-40B4-BE49-F238E27FC236}">
                <a16:creationId xmlns:a16="http://schemas.microsoft.com/office/drawing/2014/main" id="{D7EFB543-EA52-423A-AC86-1A9B5F50BB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B5F07A-E14A-4BDB-B344-F34AF3AEDDA7}"/>
              </a:ext>
            </a:extLst>
          </p:cNvPr>
          <p:cNvSpPr>
            <a:spLocks noGrp="1"/>
          </p:cNvSpPr>
          <p:nvPr>
            <p:ph type="sldNum" sz="quarter" idx="12"/>
          </p:nvPr>
        </p:nvSpPr>
        <p:spPr/>
        <p:txBody>
          <a:bodyPr/>
          <a:lstStyle/>
          <a:p>
            <a:fld id="{1D245C13-57D0-4585-8353-17AACEDADA92}" type="slidenum">
              <a:rPr lang="en-US" smtClean="0"/>
              <a:t>‹#›</a:t>
            </a:fld>
            <a:endParaRPr lang="en-US"/>
          </a:p>
        </p:txBody>
      </p:sp>
    </p:spTree>
    <p:extLst>
      <p:ext uri="{BB962C8B-B14F-4D97-AF65-F5344CB8AC3E}">
        <p14:creationId xmlns:p14="http://schemas.microsoft.com/office/powerpoint/2010/main" val="355591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4D5DD-5AF4-466D-8826-84E92AB8B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BFD932-4FD4-435A-B045-217A048C0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910234-1576-4766-97B7-BDDA4BEF9B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BED55D-14ED-4F30-A90F-BBDB63DDE1CC}"/>
              </a:ext>
            </a:extLst>
          </p:cNvPr>
          <p:cNvSpPr>
            <a:spLocks noGrp="1"/>
          </p:cNvSpPr>
          <p:nvPr>
            <p:ph type="dt" sz="half" idx="10"/>
          </p:nvPr>
        </p:nvSpPr>
        <p:spPr/>
        <p:txBody>
          <a:bodyPr/>
          <a:lstStyle/>
          <a:p>
            <a:fld id="{B25BAA1E-C96D-4B2D-9F46-611AF70D1FC6}" type="datetimeFigureOut">
              <a:rPr lang="en-US" smtClean="0"/>
              <a:t>12/25/2022</a:t>
            </a:fld>
            <a:endParaRPr lang="en-US"/>
          </a:p>
        </p:txBody>
      </p:sp>
      <p:sp>
        <p:nvSpPr>
          <p:cNvPr id="6" name="Footer Placeholder 5">
            <a:extLst>
              <a:ext uri="{FF2B5EF4-FFF2-40B4-BE49-F238E27FC236}">
                <a16:creationId xmlns:a16="http://schemas.microsoft.com/office/drawing/2014/main" id="{491BAB13-77B5-4CFC-9C50-169018FCB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FDFE4E-B30F-4BDE-BE69-6C0B3F96F969}"/>
              </a:ext>
            </a:extLst>
          </p:cNvPr>
          <p:cNvSpPr>
            <a:spLocks noGrp="1"/>
          </p:cNvSpPr>
          <p:nvPr>
            <p:ph type="sldNum" sz="quarter" idx="12"/>
          </p:nvPr>
        </p:nvSpPr>
        <p:spPr/>
        <p:txBody>
          <a:bodyPr/>
          <a:lstStyle/>
          <a:p>
            <a:fld id="{1D245C13-57D0-4585-8353-17AACEDADA92}" type="slidenum">
              <a:rPr lang="en-US" smtClean="0"/>
              <a:t>‹#›</a:t>
            </a:fld>
            <a:endParaRPr lang="en-US"/>
          </a:p>
        </p:txBody>
      </p:sp>
    </p:spTree>
    <p:extLst>
      <p:ext uri="{BB962C8B-B14F-4D97-AF65-F5344CB8AC3E}">
        <p14:creationId xmlns:p14="http://schemas.microsoft.com/office/powerpoint/2010/main" val="382524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204A-D8CC-4126-9708-5A5204C15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7EB49E-5CD6-4D08-89B0-B16E186958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C598A7-C37E-44BA-B39A-AD572A995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5B45E6-8314-49E3-96AA-2F6C89C20A65}"/>
              </a:ext>
            </a:extLst>
          </p:cNvPr>
          <p:cNvSpPr>
            <a:spLocks noGrp="1"/>
          </p:cNvSpPr>
          <p:nvPr>
            <p:ph type="dt" sz="half" idx="10"/>
          </p:nvPr>
        </p:nvSpPr>
        <p:spPr/>
        <p:txBody>
          <a:bodyPr/>
          <a:lstStyle/>
          <a:p>
            <a:fld id="{B25BAA1E-C96D-4B2D-9F46-611AF70D1FC6}" type="datetimeFigureOut">
              <a:rPr lang="en-US" smtClean="0"/>
              <a:t>12/25/2022</a:t>
            </a:fld>
            <a:endParaRPr lang="en-US"/>
          </a:p>
        </p:txBody>
      </p:sp>
      <p:sp>
        <p:nvSpPr>
          <p:cNvPr id="6" name="Footer Placeholder 5">
            <a:extLst>
              <a:ext uri="{FF2B5EF4-FFF2-40B4-BE49-F238E27FC236}">
                <a16:creationId xmlns:a16="http://schemas.microsoft.com/office/drawing/2014/main" id="{FF0AE444-EB5D-4E0F-B526-2BC272CB5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2B3B1-68D5-4FDE-8474-3F193458ECE6}"/>
              </a:ext>
            </a:extLst>
          </p:cNvPr>
          <p:cNvSpPr>
            <a:spLocks noGrp="1"/>
          </p:cNvSpPr>
          <p:nvPr>
            <p:ph type="sldNum" sz="quarter" idx="12"/>
          </p:nvPr>
        </p:nvSpPr>
        <p:spPr/>
        <p:txBody>
          <a:bodyPr/>
          <a:lstStyle/>
          <a:p>
            <a:fld id="{1D245C13-57D0-4585-8353-17AACEDADA92}" type="slidenum">
              <a:rPr lang="en-US" smtClean="0"/>
              <a:t>‹#›</a:t>
            </a:fld>
            <a:endParaRPr lang="en-US"/>
          </a:p>
        </p:txBody>
      </p:sp>
    </p:spTree>
    <p:extLst>
      <p:ext uri="{BB962C8B-B14F-4D97-AF65-F5344CB8AC3E}">
        <p14:creationId xmlns:p14="http://schemas.microsoft.com/office/powerpoint/2010/main" val="77700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1E0AAC-AF34-441B-8C3F-AD5B3B2A49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9EC4D-4FC0-4F61-8BEB-39AB1A468F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63659-077A-485D-9D76-306C923413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BAA1E-C96D-4B2D-9F46-611AF70D1FC6}" type="datetimeFigureOut">
              <a:rPr lang="en-US" smtClean="0"/>
              <a:t>12/25/2022</a:t>
            </a:fld>
            <a:endParaRPr lang="en-US"/>
          </a:p>
        </p:txBody>
      </p:sp>
      <p:sp>
        <p:nvSpPr>
          <p:cNvPr id="5" name="Footer Placeholder 4">
            <a:extLst>
              <a:ext uri="{FF2B5EF4-FFF2-40B4-BE49-F238E27FC236}">
                <a16:creationId xmlns:a16="http://schemas.microsoft.com/office/drawing/2014/main" id="{5865E349-1DE4-4076-8F3B-87574FB8D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2979AC-D872-4D8D-AFF1-E7C43E4CB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45C13-57D0-4585-8353-17AACEDADA92}" type="slidenum">
              <a:rPr lang="en-US" smtClean="0"/>
              <a:t>‹#›</a:t>
            </a:fld>
            <a:endParaRPr lang="en-US"/>
          </a:p>
        </p:txBody>
      </p:sp>
    </p:spTree>
    <p:extLst>
      <p:ext uri="{BB962C8B-B14F-4D97-AF65-F5344CB8AC3E}">
        <p14:creationId xmlns:p14="http://schemas.microsoft.com/office/powerpoint/2010/main" val="337057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biblegateway.com/passage/?search=Revelation+1&amp;version=NKJV#fen-NKJV-30716j"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5C360E-4F89-48CC-BA24-C3C6D6A98D5B}"/>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B8EACDC1-A278-46C4-BB6A-1948F4063C7D}"/>
              </a:ext>
            </a:extLst>
          </p:cNvPr>
          <p:cNvPicPr>
            <a:picLocks noChangeAspect="1"/>
          </p:cNvPicPr>
          <p:nvPr/>
        </p:nvPicPr>
        <p:blipFill>
          <a:blip r:embed="rId2"/>
          <a:stretch>
            <a:fillRect/>
          </a:stretch>
        </p:blipFill>
        <p:spPr>
          <a:xfrm>
            <a:off x="0" y="19050"/>
            <a:ext cx="12192000" cy="6819900"/>
          </a:xfrm>
          <a:prstGeom prst="rect">
            <a:avLst/>
          </a:prstGeom>
        </p:spPr>
      </p:pic>
      <p:sp>
        <p:nvSpPr>
          <p:cNvPr id="6" name="AutoShape 6" descr="Revelation 9 » The Warehouse » Bible Commentary by Chapter">
            <a:extLst>
              <a:ext uri="{FF2B5EF4-FFF2-40B4-BE49-F238E27FC236}">
                <a16:creationId xmlns:a16="http://schemas.microsoft.com/office/drawing/2014/main" id="{51AC05A9-FD54-4379-B92F-A85FACD82428}"/>
              </a:ext>
            </a:extLst>
          </p:cNvPr>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48739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DAFF2-8419-49F6-951D-438EFE0AE820}"/>
              </a:ext>
            </a:extLst>
          </p:cNvPr>
          <p:cNvSpPr>
            <a:spLocks noGrp="1"/>
          </p:cNvSpPr>
          <p:nvPr>
            <p:ph type="title"/>
          </p:nvPr>
        </p:nvSpPr>
        <p:spPr>
          <a:xfrm>
            <a:off x="127612" y="365125"/>
            <a:ext cx="1899492" cy="5811838"/>
          </a:xfrm>
          <a:ln w="28575">
            <a:solidFill>
              <a:srgbClr val="FFC000"/>
            </a:solidFill>
          </a:ln>
        </p:spPr>
        <p:txBody>
          <a:bodyPr>
            <a:normAutofit fontScale="90000"/>
          </a:bodyPr>
          <a:lstStyle/>
          <a:p>
            <a:pPr algn="ctr"/>
            <a:r>
              <a:rPr lang="en-US" sz="2400" b="1" baseline="30000" dirty="0">
                <a:solidFill>
                  <a:srgbClr val="FFC000"/>
                </a:solidFill>
                <a:latin typeface="+mn-lt"/>
              </a:rPr>
              <a:t>13 </a:t>
            </a:r>
            <a:r>
              <a:rPr lang="en-US" sz="2400" b="1" dirty="0">
                <a:solidFill>
                  <a:srgbClr val="FFC000"/>
                </a:solidFill>
                <a:latin typeface="+mn-lt"/>
              </a:rPr>
              <a:t>Then the sixth angel sounded: And I heard a voice from the four horns of the golden altar which is before God, </a:t>
            </a:r>
            <a:r>
              <a:rPr lang="en-US" sz="2400" b="1" baseline="30000" dirty="0">
                <a:solidFill>
                  <a:srgbClr val="FFC000"/>
                </a:solidFill>
                <a:latin typeface="+mn-lt"/>
              </a:rPr>
              <a:t>14 </a:t>
            </a:r>
            <a:r>
              <a:rPr lang="en-US" sz="2400" b="1" dirty="0">
                <a:solidFill>
                  <a:srgbClr val="FFC000"/>
                </a:solidFill>
                <a:latin typeface="+mn-lt"/>
              </a:rPr>
              <a:t>saying to the sixth angel who had the trumpet, “Release the four angels who are bound at the great river Euphrates.”</a:t>
            </a:r>
          </a:p>
        </p:txBody>
      </p:sp>
      <p:sp>
        <p:nvSpPr>
          <p:cNvPr id="5" name="Content Placeholder 4">
            <a:extLst>
              <a:ext uri="{FF2B5EF4-FFF2-40B4-BE49-F238E27FC236}">
                <a16:creationId xmlns:a16="http://schemas.microsoft.com/office/drawing/2014/main" id="{D2974385-48FF-4117-9BF9-DDD3276B0F36}"/>
              </a:ext>
            </a:extLst>
          </p:cNvPr>
          <p:cNvSpPr>
            <a:spLocks noGrp="1"/>
          </p:cNvSpPr>
          <p:nvPr>
            <p:ph sz="half" idx="1"/>
          </p:nvPr>
        </p:nvSpPr>
        <p:spPr>
          <a:xfrm>
            <a:off x="2291508" y="110169"/>
            <a:ext cx="9353321" cy="3453789"/>
          </a:xfrm>
        </p:spPr>
        <p:txBody>
          <a:bodyPr>
            <a:normAutofit lnSpcReduction="10000"/>
          </a:bodyPr>
          <a:lstStyle/>
          <a:p>
            <a:pPr marL="0" indent="0" algn="ctr">
              <a:buNone/>
            </a:pPr>
            <a:r>
              <a:rPr lang="en-US" b="1" dirty="0">
                <a:solidFill>
                  <a:srgbClr val="FFFF00"/>
                </a:solidFill>
              </a:rPr>
              <a:t>Euphrates – God’s forces of vengeance were held in restraint at their border until a time determined by God.</a:t>
            </a:r>
          </a:p>
          <a:p>
            <a:pPr marL="0" indent="0" algn="ctr">
              <a:buNone/>
            </a:pPr>
            <a:endParaRPr lang="en-US" b="1" dirty="0">
              <a:solidFill>
                <a:srgbClr val="FFFF00"/>
              </a:solidFill>
            </a:endParaRPr>
          </a:p>
          <a:p>
            <a:pPr marL="0" indent="0" algn="ctr">
              <a:buNone/>
            </a:pPr>
            <a:r>
              <a:rPr lang="en-US" b="1" dirty="0">
                <a:solidFill>
                  <a:srgbClr val="FFFF00"/>
                </a:solidFill>
              </a:rPr>
              <a:t>Border of the Parthian and Roman Empires</a:t>
            </a:r>
          </a:p>
          <a:p>
            <a:pPr marL="0" indent="0" algn="ctr">
              <a:buNone/>
            </a:pPr>
            <a:endParaRPr lang="en-US" b="1" dirty="0">
              <a:solidFill>
                <a:srgbClr val="FFFF00"/>
              </a:solidFill>
            </a:endParaRPr>
          </a:p>
          <a:p>
            <a:pPr marL="0" indent="0" algn="ctr">
              <a:buNone/>
            </a:pPr>
            <a:r>
              <a:rPr lang="en-US" b="1" dirty="0">
                <a:solidFill>
                  <a:srgbClr val="FFFF00"/>
                </a:solidFill>
              </a:rPr>
              <a:t>The forces of vengeance were held in restraint at the border until God Himself determined to release them.  HE IS IN CONTROL!!!</a:t>
            </a:r>
          </a:p>
        </p:txBody>
      </p:sp>
      <p:pic>
        <p:nvPicPr>
          <p:cNvPr id="10246" name="Picture 6" descr="Sixth Trumpet Angel Painting by The Decree to Restore Jerusalem - Pixels">
            <a:extLst>
              <a:ext uri="{FF2B5EF4-FFF2-40B4-BE49-F238E27FC236}">
                <a16:creationId xmlns:a16="http://schemas.microsoft.com/office/drawing/2014/main" id="{D3F11CA2-7A87-4E04-A447-AFD7944C1E6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97147" y="3429000"/>
            <a:ext cx="610334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95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DAFF2-8419-49F6-951D-438EFE0AE820}"/>
              </a:ext>
            </a:extLst>
          </p:cNvPr>
          <p:cNvSpPr>
            <a:spLocks noGrp="1"/>
          </p:cNvSpPr>
          <p:nvPr>
            <p:ph type="title"/>
          </p:nvPr>
        </p:nvSpPr>
        <p:spPr>
          <a:xfrm>
            <a:off x="10455008" y="451691"/>
            <a:ext cx="1603872" cy="5536742"/>
          </a:xfrm>
          <a:ln w="28575">
            <a:solidFill>
              <a:srgbClr val="FFC000"/>
            </a:solidFill>
          </a:ln>
        </p:spPr>
        <p:txBody>
          <a:bodyPr>
            <a:normAutofit fontScale="90000"/>
          </a:bodyPr>
          <a:lstStyle/>
          <a:p>
            <a:pPr algn="ctr"/>
            <a:r>
              <a:rPr lang="en-US" sz="2800" b="1" baseline="30000" dirty="0">
                <a:solidFill>
                  <a:srgbClr val="FFC000"/>
                </a:solidFill>
                <a:latin typeface="+mn-lt"/>
              </a:rPr>
              <a:t>15 </a:t>
            </a:r>
            <a:r>
              <a:rPr lang="en-US" sz="2800" b="1" dirty="0">
                <a:solidFill>
                  <a:srgbClr val="FFC000"/>
                </a:solidFill>
                <a:latin typeface="+mn-lt"/>
              </a:rPr>
              <a:t>So the four angels, who had been prepared for the hour and day and month and year, were released to kill a third of mankind. </a:t>
            </a:r>
          </a:p>
        </p:txBody>
      </p:sp>
      <p:sp>
        <p:nvSpPr>
          <p:cNvPr id="6" name="Content Placeholder 5">
            <a:extLst>
              <a:ext uri="{FF2B5EF4-FFF2-40B4-BE49-F238E27FC236}">
                <a16:creationId xmlns:a16="http://schemas.microsoft.com/office/drawing/2014/main" id="{48E16231-EE0F-4B6E-A129-5BE110C54A3B}"/>
              </a:ext>
            </a:extLst>
          </p:cNvPr>
          <p:cNvSpPr>
            <a:spLocks noGrp="1"/>
          </p:cNvSpPr>
          <p:nvPr>
            <p:ph sz="half" idx="2"/>
          </p:nvPr>
        </p:nvSpPr>
        <p:spPr>
          <a:xfrm>
            <a:off x="4442552" y="171554"/>
            <a:ext cx="5615848" cy="6482634"/>
          </a:xfrm>
        </p:spPr>
        <p:txBody>
          <a:bodyPr>
            <a:normAutofit lnSpcReduction="10000"/>
          </a:bodyPr>
          <a:lstStyle/>
          <a:p>
            <a:pPr marL="0" indent="0" algn="ctr">
              <a:buNone/>
            </a:pPr>
            <a:r>
              <a:rPr lang="en-US" b="1" dirty="0">
                <a:solidFill>
                  <a:srgbClr val="FFFF00"/>
                </a:solidFill>
              </a:rPr>
              <a:t>Four angels probably represent judgment on a world wide proportion (N S E W)</a:t>
            </a:r>
          </a:p>
          <a:p>
            <a:pPr marL="0" indent="0" algn="ctr">
              <a:buNone/>
            </a:pPr>
            <a:endParaRPr lang="en-US" b="1" dirty="0">
              <a:solidFill>
                <a:srgbClr val="FFFF00"/>
              </a:solidFill>
            </a:endParaRPr>
          </a:p>
          <a:p>
            <a:pPr marL="0" indent="0" algn="ctr">
              <a:buNone/>
            </a:pPr>
            <a:r>
              <a:rPr lang="en-US" b="1" dirty="0">
                <a:solidFill>
                  <a:srgbClr val="FFFF00"/>
                </a:solidFill>
              </a:rPr>
              <a:t>Time has been prepared by God</a:t>
            </a:r>
          </a:p>
          <a:p>
            <a:pPr marL="0" indent="0" algn="ctr">
              <a:buNone/>
            </a:pPr>
            <a:endParaRPr lang="en-US" b="1" dirty="0">
              <a:solidFill>
                <a:srgbClr val="FFFF00"/>
              </a:solidFill>
            </a:endParaRPr>
          </a:p>
          <a:p>
            <a:pPr marL="0" indent="0" algn="ctr">
              <a:buNone/>
            </a:pPr>
            <a:r>
              <a:rPr lang="en-US" b="1" dirty="0">
                <a:solidFill>
                  <a:srgbClr val="FFFF00"/>
                </a:solidFill>
              </a:rPr>
              <a:t>Only God prepares time of judgment (Acts 1:7)</a:t>
            </a:r>
          </a:p>
          <a:p>
            <a:pPr marL="0" indent="0" algn="ctr">
              <a:buNone/>
            </a:pPr>
            <a:endParaRPr lang="en-US" b="1" dirty="0">
              <a:solidFill>
                <a:srgbClr val="FFFF00"/>
              </a:solidFill>
            </a:endParaRPr>
          </a:p>
          <a:p>
            <a:pPr marL="0" indent="0" algn="ctr">
              <a:buNone/>
            </a:pPr>
            <a:r>
              <a:rPr lang="en-US" b="1" dirty="0">
                <a:solidFill>
                  <a:srgbClr val="FFFF00"/>
                </a:solidFill>
              </a:rPr>
              <a:t>Locust did NOT kill men, so now it gets worse!</a:t>
            </a:r>
          </a:p>
          <a:p>
            <a:pPr marL="0" indent="0" algn="ctr">
              <a:buNone/>
            </a:pPr>
            <a:endParaRPr lang="en-US" b="1" dirty="0">
              <a:solidFill>
                <a:srgbClr val="FFFF00"/>
              </a:solidFill>
            </a:endParaRPr>
          </a:p>
          <a:p>
            <a:pPr marL="0" indent="0" algn="ctr">
              <a:buNone/>
            </a:pPr>
            <a:r>
              <a:rPr lang="en-US" b="1" dirty="0">
                <a:solidFill>
                  <a:srgbClr val="FFFF00"/>
                </a:solidFill>
              </a:rPr>
              <a:t>1/3 part – Not all, again, God trying to get mankind to repent!</a:t>
            </a:r>
          </a:p>
        </p:txBody>
      </p:sp>
      <p:pic>
        <p:nvPicPr>
          <p:cNvPr id="11266" name="Picture 2" descr="Revelation 9:13-21. Sixth Trumpet | B I B L E - ONLY">
            <a:extLst>
              <a:ext uri="{FF2B5EF4-FFF2-40B4-BE49-F238E27FC236}">
                <a16:creationId xmlns:a16="http://schemas.microsoft.com/office/drawing/2014/main" id="{B8A2E52F-C9E3-46E6-8BF0-5395FABC5F3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3119" y="171554"/>
            <a:ext cx="4141425" cy="44004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7CDA140-E7DC-4CA2-97F0-6876F661EBE2}"/>
              </a:ext>
            </a:extLst>
          </p:cNvPr>
          <p:cNvSpPr/>
          <p:nvPr/>
        </p:nvSpPr>
        <p:spPr>
          <a:xfrm>
            <a:off x="340603" y="4715220"/>
            <a:ext cx="3726455" cy="1938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7 </a:t>
            </a:r>
            <a:r>
              <a:rPr lang="en-US" sz="2400" b="1" dirty="0"/>
              <a:t>And He said to them, “It is not for you to know times or seasons which the Father has put in His own authority. </a:t>
            </a:r>
          </a:p>
        </p:txBody>
      </p:sp>
    </p:spTree>
    <p:extLst>
      <p:ext uri="{BB962C8B-B14F-4D97-AF65-F5344CB8AC3E}">
        <p14:creationId xmlns:p14="http://schemas.microsoft.com/office/powerpoint/2010/main" val="86373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barn(inVertical)">
                                      <p:cBhvr>
                                        <p:cTn id="25" dur="500"/>
                                        <p:tgtEl>
                                          <p:spTgt spid="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barn(inVertical)">
                                      <p:cBhvr>
                                        <p:cTn id="3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DAFF2-8419-49F6-951D-438EFE0AE820}"/>
              </a:ext>
            </a:extLst>
          </p:cNvPr>
          <p:cNvSpPr>
            <a:spLocks noGrp="1"/>
          </p:cNvSpPr>
          <p:nvPr>
            <p:ph type="title"/>
          </p:nvPr>
        </p:nvSpPr>
        <p:spPr>
          <a:xfrm>
            <a:off x="10094205" y="869347"/>
            <a:ext cx="1912345" cy="4570432"/>
          </a:xfrm>
          <a:ln w="28575">
            <a:solidFill>
              <a:srgbClr val="FFC000"/>
            </a:solidFill>
          </a:ln>
        </p:spPr>
        <p:txBody>
          <a:bodyPr>
            <a:normAutofit/>
          </a:bodyPr>
          <a:lstStyle/>
          <a:p>
            <a:pPr algn="ctr"/>
            <a:r>
              <a:rPr lang="en-US" sz="2800" b="1" baseline="30000" dirty="0">
                <a:solidFill>
                  <a:srgbClr val="FFC000"/>
                </a:solidFill>
                <a:latin typeface="+mn-lt"/>
              </a:rPr>
              <a:t>16 </a:t>
            </a:r>
            <a:r>
              <a:rPr lang="en-US" sz="2800" b="1" dirty="0">
                <a:solidFill>
                  <a:srgbClr val="FFC000"/>
                </a:solidFill>
                <a:latin typeface="+mn-lt"/>
              </a:rPr>
              <a:t>Now the number of the army of the horsemen </a:t>
            </a:r>
            <a:r>
              <a:rPr lang="en-US" sz="2800" b="1" i="1" dirty="0">
                <a:solidFill>
                  <a:srgbClr val="FFC000"/>
                </a:solidFill>
                <a:latin typeface="+mn-lt"/>
              </a:rPr>
              <a:t>was</a:t>
            </a:r>
            <a:r>
              <a:rPr lang="en-US" sz="2800" b="1" dirty="0">
                <a:solidFill>
                  <a:srgbClr val="FFC000"/>
                </a:solidFill>
                <a:latin typeface="+mn-lt"/>
              </a:rPr>
              <a:t> two hundred million; I heard the number of them.</a:t>
            </a:r>
          </a:p>
        </p:txBody>
      </p:sp>
      <p:sp>
        <p:nvSpPr>
          <p:cNvPr id="6" name="Content Placeholder 5">
            <a:extLst>
              <a:ext uri="{FF2B5EF4-FFF2-40B4-BE49-F238E27FC236}">
                <a16:creationId xmlns:a16="http://schemas.microsoft.com/office/drawing/2014/main" id="{48E16231-EE0F-4B6E-A129-5BE110C54A3B}"/>
              </a:ext>
            </a:extLst>
          </p:cNvPr>
          <p:cNvSpPr>
            <a:spLocks noGrp="1"/>
          </p:cNvSpPr>
          <p:nvPr>
            <p:ph sz="half" idx="2"/>
          </p:nvPr>
        </p:nvSpPr>
        <p:spPr>
          <a:xfrm>
            <a:off x="4971362" y="594911"/>
            <a:ext cx="4888734" cy="5971142"/>
          </a:xfrm>
        </p:spPr>
        <p:txBody>
          <a:bodyPr/>
          <a:lstStyle/>
          <a:p>
            <a:pPr marL="0" indent="0" algn="ctr">
              <a:buNone/>
            </a:pPr>
            <a:r>
              <a:rPr lang="en-US" b="1" dirty="0">
                <a:solidFill>
                  <a:srgbClr val="FFFF00"/>
                </a:solidFill>
              </a:rPr>
              <a:t>A MIGHTY host!!</a:t>
            </a:r>
          </a:p>
          <a:p>
            <a:pPr marL="0" indent="0" algn="ctr">
              <a:buNone/>
            </a:pPr>
            <a:endParaRPr lang="en-US" b="1" dirty="0">
              <a:solidFill>
                <a:srgbClr val="FFFF00"/>
              </a:solidFill>
            </a:endParaRPr>
          </a:p>
          <a:p>
            <a:pPr marL="0" indent="0" algn="ctr">
              <a:buNone/>
            </a:pPr>
            <a:r>
              <a:rPr lang="en-US" b="1" dirty="0">
                <a:solidFill>
                  <a:srgbClr val="FFFF00"/>
                </a:solidFill>
              </a:rPr>
              <a:t>Regular formation of this cavalry would have been one mile wide, and 84 miles long</a:t>
            </a:r>
          </a:p>
          <a:p>
            <a:pPr marL="0" indent="0" algn="ctr">
              <a:buNone/>
            </a:pPr>
            <a:endParaRPr lang="en-US" b="1" dirty="0">
              <a:solidFill>
                <a:srgbClr val="FFFF00"/>
              </a:solidFill>
            </a:endParaRPr>
          </a:p>
          <a:p>
            <a:pPr marL="0" indent="0" algn="ctr">
              <a:buNone/>
            </a:pPr>
            <a:r>
              <a:rPr lang="en-US" b="1" dirty="0">
                <a:solidFill>
                  <a:srgbClr val="FFFF00"/>
                </a:solidFill>
              </a:rPr>
              <a:t>SYMBOLIC!!</a:t>
            </a:r>
          </a:p>
          <a:p>
            <a:pPr marL="0" indent="0" algn="ctr">
              <a:buNone/>
            </a:pPr>
            <a:endParaRPr lang="en-US" b="1" dirty="0">
              <a:solidFill>
                <a:srgbClr val="FFFF00"/>
              </a:solidFill>
            </a:endParaRPr>
          </a:p>
          <a:p>
            <a:pPr marL="0" indent="0" algn="ctr">
              <a:buNone/>
            </a:pPr>
            <a:r>
              <a:rPr lang="en-US" b="1" dirty="0">
                <a:solidFill>
                  <a:srgbClr val="FFFF00"/>
                </a:solidFill>
              </a:rPr>
              <a:t>Could we be seeing another reference to feared Parthians and their mighty cavalry??</a:t>
            </a:r>
          </a:p>
        </p:txBody>
      </p:sp>
      <p:pic>
        <p:nvPicPr>
          <p:cNvPr id="12290" name="Picture 2" descr="THOUGHTS ON A “MARANATHA MINDSET” | preceptaustin">
            <a:extLst>
              <a:ext uri="{FF2B5EF4-FFF2-40B4-BE49-F238E27FC236}">
                <a16:creationId xmlns:a16="http://schemas.microsoft.com/office/drawing/2014/main" id="{295B196D-D624-4B68-96FD-7DA2107841C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1086" y="594911"/>
            <a:ext cx="4888734" cy="5119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05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arn(inVertic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DAFF2-8419-49F6-951D-438EFE0AE820}"/>
              </a:ext>
            </a:extLst>
          </p:cNvPr>
          <p:cNvSpPr>
            <a:spLocks noGrp="1"/>
          </p:cNvSpPr>
          <p:nvPr>
            <p:ph type="title"/>
          </p:nvPr>
        </p:nvSpPr>
        <p:spPr>
          <a:xfrm>
            <a:off x="163417" y="166821"/>
            <a:ext cx="11865166" cy="2058586"/>
          </a:xfrm>
          <a:ln w="28575">
            <a:solidFill>
              <a:srgbClr val="FFC000"/>
            </a:solidFill>
          </a:ln>
        </p:spPr>
        <p:txBody>
          <a:bodyPr>
            <a:noAutofit/>
          </a:bodyPr>
          <a:lstStyle/>
          <a:p>
            <a:pPr algn="ctr"/>
            <a:r>
              <a:rPr lang="en-US" sz="2400" b="1" baseline="30000" dirty="0">
                <a:solidFill>
                  <a:srgbClr val="FFC000"/>
                </a:solidFill>
                <a:latin typeface="+mn-lt"/>
              </a:rPr>
              <a:t>17 </a:t>
            </a:r>
            <a:r>
              <a:rPr lang="en-US" sz="2400" b="1" dirty="0">
                <a:solidFill>
                  <a:srgbClr val="FFC000"/>
                </a:solidFill>
                <a:latin typeface="+mn-lt"/>
              </a:rPr>
              <a:t>And thus I saw the horses in the vision: those who sat on them had breastplates of fiery red, hyacinth blue, and sulfur yellow; and the heads of the horses </a:t>
            </a:r>
            <a:r>
              <a:rPr lang="en-US" sz="2400" b="1" i="1" dirty="0">
                <a:solidFill>
                  <a:srgbClr val="FFC000"/>
                </a:solidFill>
                <a:latin typeface="+mn-lt"/>
              </a:rPr>
              <a:t>were</a:t>
            </a:r>
            <a:r>
              <a:rPr lang="en-US" sz="2400" b="1" dirty="0">
                <a:solidFill>
                  <a:srgbClr val="FFC000"/>
                </a:solidFill>
                <a:latin typeface="+mn-lt"/>
              </a:rPr>
              <a:t> like the heads of lions; and out of their mouths came fire, smoke, and brimstone. </a:t>
            </a:r>
            <a:r>
              <a:rPr lang="en-US" sz="2400" b="1" baseline="30000" dirty="0">
                <a:solidFill>
                  <a:srgbClr val="FFC000"/>
                </a:solidFill>
                <a:latin typeface="+mn-lt"/>
              </a:rPr>
              <a:t>18 </a:t>
            </a:r>
            <a:r>
              <a:rPr lang="en-US" sz="2400" b="1" dirty="0">
                <a:solidFill>
                  <a:srgbClr val="FFC000"/>
                </a:solidFill>
                <a:latin typeface="+mn-lt"/>
              </a:rPr>
              <a:t>By these three </a:t>
            </a:r>
            <a:r>
              <a:rPr lang="en-US" sz="2400" b="1" i="1" dirty="0">
                <a:solidFill>
                  <a:srgbClr val="FFC000"/>
                </a:solidFill>
                <a:latin typeface="+mn-lt"/>
              </a:rPr>
              <a:t>plagues</a:t>
            </a:r>
            <a:r>
              <a:rPr lang="en-US" sz="2400" b="1" dirty="0">
                <a:solidFill>
                  <a:srgbClr val="FFC000"/>
                </a:solidFill>
                <a:latin typeface="+mn-lt"/>
              </a:rPr>
              <a:t> a third of mankind was killed—by the fire and the smoke and the brimstone which came out of their mouths. </a:t>
            </a:r>
            <a:r>
              <a:rPr lang="en-US" sz="2400" b="1" baseline="30000" dirty="0">
                <a:solidFill>
                  <a:srgbClr val="FFC000"/>
                </a:solidFill>
                <a:latin typeface="+mn-lt"/>
              </a:rPr>
              <a:t>19 </a:t>
            </a:r>
            <a:r>
              <a:rPr lang="en-US" sz="2400" b="1" dirty="0">
                <a:solidFill>
                  <a:srgbClr val="FFC000"/>
                </a:solidFill>
                <a:latin typeface="+mn-lt"/>
              </a:rPr>
              <a:t>For their power is in their mouth and in their tails; for their tails </a:t>
            </a:r>
            <a:r>
              <a:rPr lang="en-US" sz="2400" b="1" i="1" dirty="0">
                <a:solidFill>
                  <a:srgbClr val="FFC000"/>
                </a:solidFill>
                <a:latin typeface="+mn-lt"/>
              </a:rPr>
              <a:t>are</a:t>
            </a:r>
            <a:r>
              <a:rPr lang="en-US" sz="2400" b="1" dirty="0">
                <a:solidFill>
                  <a:srgbClr val="FFC000"/>
                </a:solidFill>
                <a:latin typeface="+mn-lt"/>
              </a:rPr>
              <a:t> like serpents, having heads; and with them they do harm.</a:t>
            </a:r>
          </a:p>
        </p:txBody>
      </p:sp>
      <p:sp>
        <p:nvSpPr>
          <p:cNvPr id="5" name="Content Placeholder 4">
            <a:extLst>
              <a:ext uri="{FF2B5EF4-FFF2-40B4-BE49-F238E27FC236}">
                <a16:creationId xmlns:a16="http://schemas.microsoft.com/office/drawing/2014/main" id="{D2974385-48FF-4117-9BF9-DDD3276B0F36}"/>
              </a:ext>
            </a:extLst>
          </p:cNvPr>
          <p:cNvSpPr>
            <a:spLocks noGrp="1"/>
          </p:cNvSpPr>
          <p:nvPr>
            <p:ph sz="half" idx="1"/>
          </p:nvPr>
        </p:nvSpPr>
        <p:spPr>
          <a:xfrm>
            <a:off x="239617" y="2802114"/>
            <a:ext cx="5856383" cy="3444559"/>
          </a:xfrm>
        </p:spPr>
        <p:txBody>
          <a:bodyPr/>
          <a:lstStyle/>
          <a:p>
            <a:pPr marL="0" indent="0" algn="ctr">
              <a:buNone/>
            </a:pPr>
            <a:r>
              <a:rPr lang="en-US" b="1" dirty="0">
                <a:solidFill>
                  <a:srgbClr val="FFFF00"/>
                </a:solidFill>
              </a:rPr>
              <a:t>The whole picture is given to symbolize external invasion which would serve as an instrument in God’s hands to punish the oppressor of his people.</a:t>
            </a:r>
          </a:p>
          <a:p>
            <a:pPr marL="0" indent="0" algn="ctr">
              <a:buNone/>
            </a:pPr>
            <a:endParaRPr lang="en-US" b="1" dirty="0">
              <a:solidFill>
                <a:srgbClr val="FFFF00"/>
              </a:solidFill>
            </a:endParaRPr>
          </a:p>
          <a:p>
            <a:pPr marL="0" indent="0" algn="ctr">
              <a:buNone/>
            </a:pPr>
            <a:r>
              <a:rPr lang="en-US" b="1" dirty="0">
                <a:solidFill>
                  <a:srgbClr val="FFFF00"/>
                </a:solidFill>
              </a:rPr>
              <a:t>First judgment on man, more to come!</a:t>
            </a:r>
          </a:p>
        </p:txBody>
      </p:sp>
      <p:pic>
        <p:nvPicPr>
          <p:cNvPr id="13314" name="Picture 2" descr="Pin on Bible Story's">
            <a:extLst>
              <a:ext uri="{FF2B5EF4-FFF2-40B4-BE49-F238E27FC236}">
                <a16:creationId xmlns:a16="http://schemas.microsoft.com/office/drawing/2014/main" id="{32B52FDD-B6B2-44D0-999C-BC4C05D8E1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55885" y="2357610"/>
            <a:ext cx="5409282" cy="433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30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DAFF2-8419-49F6-951D-438EFE0AE820}"/>
              </a:ext>
            </a:extLst>
          </p:cNvPr>
          <p:cNvSpPr>
            <a:spLocks noGrp="1"/>
          </p:cNvSpPr>
          <p:nvPr>
            <p:ph type="title"/>
          </p:nvPr>
        </p:nvSpPr>
        <p:spPr>
          <a:xfrm>
            <a:off x="179942" y="122754"/>
            <a:ext cx="11832116" cy="1584861"/>
          </a:xfrm>
          <a:ln w="28575">
            <a:solidFill>
              <a:srgbClr val="FFC000"/>
            </a:solidFill>
          </a:ln>
        </p:spPr>
        <p:txBody>
          <a:bodyPr>
            <a:noAutofit/>
          </a:bodyPr>
          <a:lstStyle/>
          <a:p>
            <a:pPr algn="ctr"/>
            <a:r>
              <a:rPr lang="en-US" sz="2800" b="1" baseline="30000" dirty="0">
                <a:solidFill>
                  <a:srgbClr val="FFC000"/>
                </a:solidFill>
                <a:latin typeface="+mn-lt"/>
              </a:rPr>
              <a:t>20 </a:t>
            </a:r>
            <a:r>
              <a:rPr lang="en-US" sz="2800" b="1" dirty="0">
                <a:solidFill>
                  <a:srgbClr val="FFC000"/>
                </a:solidFill>
                <a:latin typeface="+mn-lt"/>
              </a:rPr>
              <a:t>But the rest of mankind, who were not killed by these plagues, did not repent of the works of their hands, that they should not worship demons, and idols of gold, silver, brass, stone, and wood, which can neither see nor hear nor walk.</a:t>
            </a:r>
          </a:p>
        </p:txBody>
      </p:sp>
      <p:sp>
        <p:nvSpPr>
          <p:cNvPr id="5" name="Content Placeholder 4">
            <a:extLst>
              <a:ext uri="{FF2B5EF4-FFF2-40B4-BE49-F238E27FC236}">
                <a16:creationId xmlns:a16="http://schemas.microsoft.com/office/drawing/2014/main" id="{D2974385-48FF-4117-9BF9-DDD3276B0F36}"/>
              </a:ext>
            </a:extLst>
          </p:cNvPr>
          <p:cNvSpPr>
            <a:spLocks noGrp="1"/>
          </p:cNvSpPr>
          <p:nvPr>
            <p:ph sz="half" idx="1"/>
          </p:nvPr>
        </p:nvSpPr>
        <p:spPr>
          <a:xfrm>
            <a:off x="179942" y="2144913"/>
            <a:ext cx="6198824" cy="4351338"/>
          </a:xfrm>
        </p:spPr>
        <p:txBody>
          <a:bodyPr>
            <a:normAutofit/>
          </a:bodyPr>
          <a:lstStyle/>
          <a:p>
            <a:pPr marL="0" indent="0" algn="ctr">
              <a:buNone/>
            </a:pPr>
            <a:r>
              <a:rPr lang="en-US" b="1" dirty="0">
                <a:solidFill>
                  <a:srgbClr val="FFFF00"/>
                </a:solidFill>
              </a:rPr>
              <a:t>This is the WHOLE point of the book.</a:t>
            </a:r>
          </a:p>
          <a:p>
            <a:pPr marL="0" indent="0" algn="ctr">
              <a:buNone/>
            </a:pPr>
            <a:endParaRPr lang="en-US" b="1" dirty="0">
              <a:solidFill>
                <a:srgbClr val="FFFF00"/>
              </a:solidFill>
            </a:endParaRPr>
          </a:p>
          <a:p>
            <a:pPr marL="0" indent="0" algn="ctr">
              <a:buNone/>
            </a:pPr>
            <a:r>
              <a:rPr lang="en-US" b="1" dirty="0">
                <a:solidFill>
                  <a:srgbClr val="FFFF00"/>
                </a:solidFill>
              </a:rPr>
              <a:t>This is given as a sign to the rest of unrepentant man, but they ignored the sign.</a:t>
            </a:r>
          </a:p>
          <a:p>
            <a:pPr marL="0" indent="0" algn="ctr">
              <a:buNone/>
            </a:pPr>
            <a:endParaRPr lang="en-US" b="1" dirty="0">
              <a:solidFill>
                <a:srgbClr val="FFFF00"/>
              </a:solidFill>
            </a:endParaRPr>
          </a:p>
          <a:p>
            <a:pPr marL="0" indent="0" algn="ctr">
              <a:buNone/>
            </a:pPr>
            <a:r>
              <a:rPr lang="en-US" b="1" dirty="0">
                <a:solidFill>
                  <a:srgbClr val="FFFF00"/>
                </a:solidFill>
              </a:rPr>
              <a:t>God will give more time, but time is running out and soon final judgment will fall.</a:t>
            </a:r>
          </a:p>
        </p:txBody>
      </p:sp>
      <p:pic>
        <p:nvPicPr>
          <p:cNvPr id="14338" name="Picture 2" descr="Morning Prayer: 27 Sept – Revelation 9:13-21 ~ point of no return? – The  Peanut Gallery">
            <a:extLst>
              <a:ext uri="{FF2B5EF4-FFF2-40B4-BE49-F238E27FC236}">
                <a16:creationId xmlns:a16="http://schemas.microsoft.com/office/drawing/2014/main" id="{FB0DAFDE-ABCE-4475-B7C9-C7F32A030DB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62382" y="1905918"/>
            <a:ext cx="5181600" cy="482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60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DAFF2-8419-49F6-951D-438EFE0AE820}"/>
              </a:ext>
            </a:extLst>
          </p:cNvPr>
          <p:cNvSpPr>
            <a:spLocks noGrp="1"/>
          </p:cNvSpPr>
          <p:nvPr>
            <p:ph type="title"/>
          </p:nvPr>
        </p:nvSpPr>
        <p:spPr>
          <a:xfrm>
            <a:off x="133122" y="3240527"/>
            <a:ext cx="1993134" cy="3479762"/>
          </a:xfrm>
          <a:ln w="28575">
            <a:solidFill>
              <a:srgbClr val="FFC000"/>
            </a:solidFill>
          </a:ln>
        </p:spPr>
        <p:txBody>
          <a:bodyPr>
            <a:normAutofit/>
          </a:bodyPr>
          <a:lstStyle/>
          <a:p>
            <a:pPr algn="ctr"/>
            <a:r>
              <a:rPr lang="en-US" sz="2400" b="1" dirty="0">
                <a:solidFill>
                  <a:srgbClr val="FFC000"/>
                </a:solidFill>
                <a:latin typeface="system-ui"/>
              </a:rPr>
              <a:t> </a:t>
            </a:r>
            <a:r>
              <a:rPr lang="en-US" sz="2400" b="1" baseline="30000" dirty="0">
                <a:solidFill>
                  <a:srgbClr val="FFC000"/>
                </a:solidFill>
                <a:latin typeface="system-ui"/>
              </a:rPr>
              <a:t>21 </a:t>
            </a:r>
            <a:r>
              <a:rPr lang="en-US" sz="2400" b="1" dirty="0">
                <a:solidFill>
                  <a:srgbClr val="FFC000"/>
                </a:solidFill>
                <a:latin typeface="system-ui"/>
              </a:rPr>
              <a:t>And they did not repent of their murders or their sorceries or their sexual immorality or their thefts.</a:t>
            </a:r>
            <a:endParaRPr lang="en-US" sz="2400" b="1" dirty="0">
              <a:solidFill>
                <a:srgbClr val="FFC000"/>
              </a:solidFill>
            </a:endParaRPr>
          </a:p>
        </p:txBody>
      </p:sp>
      <p:sp>
        <p:nvSpPr>
          <p:cNvPr id="5" name="Content Placeholder 4">
            <a:extLst>
              <a:ext uri="{FF2B5EF4-FFF2-40B4-BE49-F238E27FC236}">
                <a16:creationId xmlns:a16="http://schemas.microsoft.com/office/drawing/2014/main" id="{D2974385-48FF-4117-9BF9-DDD3276B0F36}"/>
              </a:ext>
            </a:extLst>
          </p:cNvPr>
          <p:cNvSpPr>
            <a:spLocks noGrp="1"/>
          </p:cNvSpPr>
          <p:nvPr>
            <p:ph sz="half" idx="1"/>
          </p:nvPr>
        </p:nvSpPr>
        <p:spPr>
          <a:xfrm>
            <a:off x="2126257" y="110169"/>
            <a:ext cx="4693184" cy="6610120"/>
          </a:xfrm>
        </p:spPr>
        <p:txBody>
          <a:bodyPr>
            <a:normAutofit/>
          </a:bodyPr>
          <a:lstStyle/>
          <a:p>
            <a:pPr marL="0" indent="0" algn="ctr">
              <a:buNone/>
            </a:pPr>
            <a:r>
              <a:rPr lang="en-US" b="1" dirty="0">
                <a:solidFill>
                  <a:srgbClr val="FFFF00"/>
                </a:solidFill>
              </a:rPr>
              <a:t>This completes the three instruments symbolized in Revelation by God to get unrepentant man to repent.</a:t>
            </a:r>
          </a:p>
          <a:p>
            <a:pPr marL="0" indent="0" algn="ctr">
              <a:buNone/>
            </a:pPr>
            <a:endParaRPr lang="en-US" b="1" dirty="0">
              <a:solidFill>
                <a:srgbClr val="FFFF00"/>
              </a:solidFill>
            </a:endParaRPr>
          </a:p>
          <a:p>
            <a:pPr marL="0" indent="0" algn="ctr">
              <a:buNone/>
            </a:pPr>
            <a:r>
              <a:rPr lang="en-US" b="1" dirty="0">
                <a:solidFill>
                  <a:srgbClr val="FFFF00"/>
                </a:solidFill>
              </a:rPr>
              <a:t>Natural Calamities</a:t>
            </a:r>
          </a:p>
          <a:p>
            <a:pPr marL="0" indent="0" algn="ctr">
              <a:buNone/>
            </a:pPr>
            <a:endParaRPr lang="en-US" b="1" dirty="0">
              <a:solidFill>
                <a:srgbClr val="FFFF00"/>
              </a:solidFill>
            </a:endParaRPr>
          </a:p>
          <a:p>
            <a:pPr marL="0" indent="0" algn="ctr">
              <a:buNone/>
            </a:pPr>
            <a:r>
              <a:rPr lang="en-US" b="1" dirty="0">
                <a:solidFill>
                  <a:srgbClr val="FFFF00"/>
                </a:solidFill>
              </a:rPr>
              <a:t>Internal Rottenness</a:t>
            </a:r>
          </a:p>
          <a:p>
            <a:pPr marL="0" indent="0" algn="ctr">
              <a:buNone/>
            </a:pPr>
            <a:endParaRPr lang="en-US" b="1" dirty="0">
              <a:solidFill>
                <a:srgbClr val="FFFF00"/>
              </a:solidFill>
            </a:endParaRPr>
          </a:p>
          <a:p>
            <a:pPr marL="0" indent="0" algn="ctr">
              <a:buNone/>
            </a:pPr>
            <a:r>
              <a:rPr lang="en-US" b="1" dirty="0">
                <a:solidFill>
                  <a:srgbClr val="FFFF00"/>
                </a:solidFill>
              </a:rPr>
              <a:t>External invasion</a:t>
            </a:r>
          </a:p>
          <a:p>
            <a:pPr marL="0" indent="0" algn="ctr">
              <a:buNone/>
            </a:pPr>
            <a:endParaRPr lang="en-US" b="1" dirty="0">
              <a:solidFill>
                <a:srgbClr val="FFFF00"/>
              </a:solidFill>
            </a:endParaRPr>
          </a:p>
          <a:p>
            <a:pPr marL="0" indent="0" algn="ctr">
              <a:buNone/>
            </a:pPr>
            <a:r>
              <a:rPr lang="en-US" b="1" dirty="0">
                <a:solidFill>
                  <a:srgbClr val="FFFF00"/>
                </a:solidFill>
              </a:rPr>
              <a:t>All of which caused the down fall of Rome</a:t>
            </a:r>
          </a:p>
        </p:txBody>
      </p:sp>
      <p:pic>
        <p:nvPicPr>
          <p:cNvPr id="15362" name="Picture 2" descr="Jesus-Yeshu-Masih - Revelation 1:7 ESV Behold, he is coming with the clouds,  and every eye will see him, even those who pierced him, and all tribes of  the earth will wail on">
            <a:extLst>
              <a:ext uri="{FF2B5EF4-FFF2-40B4-BE49-F238E27FC236}">
                <a16:creationId xmlns:a16="http://schemas.microsoft.com/office/drawing/2014/main" id="{7F630F17-1848-4C4E-862C-8A56B99CF99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19441" y="209320"/>
            <a:ext cx="5100810" cy="6433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56CF20-0A48-4662-9994-28AEBE342ECD}"/>
              </a:ext>
            </a:extLst>
          </p:cNvPr>
          <p:cNvSpPr txBox="1"/>
          <p:nvPr/>
        </p:nvSpPr>
        <p:spPr>
          <a:xfrm>
            <a:off x="271749" y="1075184"/>
            <a:ext cx="1768947" cy="1200329"/>
          </a:xfrm>
          <a:prstGeom prst="rect">
            <a:avLst/>
          </a:prstGeom>
          <a:noFill/>
        </p:spPr>
        <p:txBody>
          <a:bodyPr wrap="none" rtlCol="0">
            <a:spAutoFit/>
          </a:bodyPr>
          <a:lstStyle/>
          <a:p>
            <a:pPr algn="ctr"/>
            <a:r>
              <a:rPr lang="en-US" sz="3600" b="1" dirty="0">
                <a:solidFill>
                  <a:schemeClr val="bg1"/>
                </a:solidFill>
              </a:rPr>
              <a:t>America</a:t>
            </a:r>
          </a:p>
          <a:p>
            <a:pPr algn="ctr"/>
            <a:r>
              <a:rPr lang="en-US" sz="3600" b="1" dirty="0">
                <a:solidFill>
                  <a:schemeClr val="bg1"/>
                </a:solidFill>
              </a:rPr>
              <a:t>Today?</a:t>
            </a:r>
          </a:p>
        </p:txBody>
      </p:sp>
    </p:spTree>
    <p:extLst>
      <p:ext uri="{BB962C8B-B14F-4D97-AF65-F5344CB8AC3E}">
        <p14:creationId xmlns:p14="http://schemas.microsoft.com/office/powerpoint/2010/main" val="384766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arn(inVertical)">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9E24-BF44-4C7E-9F38-D005812500F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5694025-AFCA-4AE6-A216-0E2068F6365C}"/>
              </a:ext>
            </a:extLst>
          </p:cNvPr>
          <p:cNvSpPr>
            <a:spLocks noGrp="1"/>
          </p:cNvSpPr>
          <p:nvPr>
            <p:ph type="subTitle" idx="1"/>
          </p:nvPr>
        </p:nvSpPr>
        <p:spPr/>
        <p:txBody>
          <a:bodyPr/>
          <a:lstStyle/>
          <a:p>
            <a:endParaRPr lang="en-US"/>
          </a:p>
        </p:txBody>
      </p:sp>
      <p:pic>
        <p:nvPicPr>
          <p:cNvPr id="1036" name="Picture 12" descr="Revelation 10 » The Warehouse » Bible Commentary by Chapter">
            <a:extLst>
              <a:ext uri="{FF2B5EF4-FFF2-40B4-BE49-F238E27FC236}">
                <a16:creationId xmlns:a16="http://schemas.microsoft.com/office/drawing/2014/main" id="{21B3E2DB-482E-48E1-A680-611D37FB5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740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30FB4-1533-4432-8779-A43A92CB51F2}"/>
              </a:ext>
            </a:extLst>
          </p:cNvPr>
          <p:cNvSpPr>
            <a:spLocks noGrp="1"/>
          </p:cNvSpPr>
          <p:nvPr>
            <p:ph type="title"/>
          </p:nvPr>
        </p:nvSpPr>
        <p:spPr>
          <a:xfrm>
            <a:off x="36264" y="1"/>
            <a:ext cx="6785472" cy="859316"/>
          </a:xfrm>
        </p:spPr>
        <p:txBody>
          <a:bodyPr/>
          <a:lstStyle/>
          <a:p>
            <a:r>
              <a:rPr lang="en-US" b="1" u="sng" dirty="0">
                <a:solidFill>
                  <a:schemeClr val="bg1"/>
                </a:solidFill>
              </a:rPr>
              <a:t>Chapters 10 and 11 Overview</a:t>
            </a:r>
          </a:p>
        </p:txBody>
      </p:sp>
      <p:sp>
        <p:nvSpPr>
          <p:cNvPr id="5" name="Content Placeholder 4">
            <a:extLst>
              <a:ext uri="{FF2B5EF4-FFF2-40B4-BE49-F238E27FC236}">
                <a16:creationId xmlns:a16="http://schemas.microsoft.com/office/drawing/2014/main" id="{E2ACFFF1-85A5-4B97-87CF-6BA204573231}"/>
              </a:ext>
            </a:extLst>
          </p:cNvPr>
          <p:cNvSpPr>
            <a:spLocks noGrp="1"/>
          </p:cNvSpPr>
          <p:nvPr>
            <p:ph sz="half" idx="1"/>
          </p:nvPr>
        </p:nvSpPr>
        <p:spPr>
          <a:xfrm>
            <a:off x="315587" y="859316"/>
            <a:ext cx="6506149" cy="5849955"/>
          </a:xfrm>
        </p:spPr>
        <p:txBody>
          <a:bodyPr>
            <a:normAutofit/>
          </a:bodyPr>
          <a:lstStyle/>
          <a:p>
            <a:pPr marL="0" indent="0" algn="ctr">
              <a:buNone/>
            </a:pPr>
            <a:r>
              <a:rPr lang="en-US" b="1" dirty="0">
                <a:solidFill>
                  <a:srgbClr val="FFFF00"/>
                </a:solidFill>
              </a:rPr>
              <a:t>Scene now shifts to another area that is taking place at the same time as the seals, trumpets and bowls are occurring.</a:t>
            </a:r>
          </a:p>
          <a:p>
            <a:pPr marL="0" indent="0" algn="ctr">
              <a:buNone/>
            </a:pPr>
            <a:endParaRPr lang="en-US" b="1" dirty="0">
              <a:solidFill>
                <a:srgbClr val="FFFF00"/>
              </a:solidFill>
            </a:endParaRPr>
          </a:p>
          <a:p>
            <a:pPr marL="0" indent="0" algn="ctr">
              <a:buNone/>
            </a:pPr>
            <a:r>
              <a:rPr lang="en-US" b="1" dirty="0">
                <a:solidFill>
                  <a:srgbClr val="FFFF00"/>
                </a:solidFill>
              </a:rPr>
              <a:t>Chapter 9 ends with worldly refusing to repent</a:t>
            </a:r>
          </a:p>
          <a:p>
            <a:pPr marL="0" indent="0" algn="ctr">
              <a:buNone/>
            </a:pPr>
            <a:endParaRPr lang="en-US" b="1" dirty="0">
              <a:solidFill>
                <a:srgbClr val="FFFF00"/>
              </a:solidFill>
            </a:endParaRPr>
          </a:p>
          <a:p>
            <a:pPr marL="0" indent="0" algn="ctr">
              <a:buNone/>
            </a:pPr>
            <a:r>
              <a:rPr lang="en-US" b="1" dirty="0">
                <a:solidFill>
                  <a:srgbClr val="FFFF00"/>
                </a:solidFill>
              </a:rPr>
              <a:t>God’s people are being directly attacked in these two chapters</a:t>
            </a:r>
          </a:p>
          <a:p>
            <a:pPr marL="0" indent="0" algn="ctr">
              <a:buNone/>
            </a:pPr>
            <a:endParaRPr lang="en-US" b="1" dirty="0">
              <a:solidFill>
                <a:srgbClr val="FFFF00"/>
              </a:solidFill>
            </a:endParaRPr>
          </a:p>
          <a:p>
            <a:pPr marL="0" indent="0" algn="ctr">
              <a:buNone/>
            </a:pPr>
            <a:r>
              <a:rPr lang="en-US" b="1" dirty="0">
                <a:solidFill>
                  <a:srgbClr val="FFFF00"/>
                </a:solidFill>
              </a:rPr>
              <a:t>But we also see things from a heavenly view which shows God expects His people to remain faithful, no matter what</a:t>
            </a:r>
          </a:p>
        </p:txBody>
      </p:sp>
      <p:pic>
        <p:nvPicPr>
          <p:cNvPr id="2050" name="Picture 2" descr="A Brief Introduction of the Seven Thunders | Revelation 10, Apostle john,  Book of revelation">
            <a:extLst>
              <a:ext uri="{FF2B5EF4-FFF2-40B4-BE49-F238E27FC236}">
                <a16:creationId xmlns:a16="http://schemas.microsoft.com/office/drawing/2014/main" id="{EF0FC173-D51C-4209-B909-22656C0469E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50795" y="992187"/>
            <a:ext cx="4825618" cy="55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76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30FB4-1533-4432-8779-A43A92CB51F2}"/>
              </a:ext>
            </a:extLst>
          </p:cNvPr>
          <p:cNvSpPr>
            <a:spLocks noGrp="1"/>
          </p:cNvSpPr>
          <p:nvPr>
            <p:ph type="title"/>
          </p:nvPr>
        </p:nvSpPr>
        <p:spPr>
          <a:xfrm>
            <a:off x="144137" y="1064897"/>
            <a:ext cx="2213472" cy="4728206"/>
          </a:xfrm>
          <a:ln w="28575">
            <a:solidFill>
              <a:srgbClr val="FFC000"/>
            </a:solidFill>
          </a:ln>
        </p:spPr>
        <p:txBody>
          <a:bodyPr>
            <a:normAutofit fontScale="90000"/>
          </a:bodyPr>
          <a:lstStyle/>
          <a:p>
            <a:pPr algn="ctr"/>
            <a:r>
              <a:rPr lang="en-US" sz="2800" b="1" dirty="0">
                <a:solidFill>
                  <a:srgbClr val="FFC000"/>
                </a:solidFill>
              </a:rPr>
              <a:t>10 I saw still another mighty angel coming down from heaven, clothed with a cloud. And a rainbow </a:t>
            </a:r>
            <a:r>
              <a:rPr lang="en-US" sz="2800" b="1" i="1" dirty="0">
                <a:solidFill>
                  <a:srgbClr val="FFC000"/>
                </a:solidFill>
              </a:rPr>
              <a:t>was</a:t>
            </a:r>
            <a:r>
              <a:rPr lang="en-US" sz="2800" b="1" dirty="0">
                <a:solidFill>
                  <a:srgbClr val="FFC000"/>
                </a:solidFill>
              </a:rPr>
              <a:t> on his head, his face </a:t>
            </a:r>
            <a:r>
              <a:rPr lang="en-US" sz="2800" b="1" i="1" dirty="0">
                <a:solidFill>
                  <a:srgbClr val="FFC000"/>
                </a:solidFill>
              </a:rPr>
              <a:t>was</a:t>
            </a:r>
            <a:r>
              <a:rPr lang="en-US" sz="2800" b="1" dirty="0">
                <a:solidFill>
                  <a:srgbClr val="FFC000"/>
                </a:solidFill>
              </a:rPr>
              <a:t> like the sun, and his feet like pillars of fire.</a:t>
            </a:r>
          </a:p>
        </p:txBody>
      </p:sp>
      <p:sp>
        <p:nvSpPr>
          <p:cNvPr id="5" name="Content Placeholder 4">
            <a:extLst>
              <a:ext uri="{FF2B5EF4-FFF2-40B4-BE49-F238E27FC236}">
                <a16:creationId xmlns:a16="http://schemas.microsoft.com/office/drawing/2014/main" id="{E2ACFFF1-85A5-4B97-87CF-6BA204573231}"/>
              </a:ext>
            </a:extLst>
          </p:cNvPr>
          <p:cNvSpPr>
            <a:spLocks noGrp="1"/>
          </p:cNvSpPr>
          <p:nvPr>
            <p:ph sz="half" idx="1"/>
          </p:nvPr>
        </p:nvSpPr>
        <p:spPr>
          <a:xfrm>
            <a:off x="2544897" y="209320"/>
            <a:ext cx="5034708" cy="6455885"/>
          </a:xfrm>
        </p:spPr>
        <p:txBody>
          <a:bodyPr/>
          <a:lstStyle/>
          <a:p>
            <a:pPr marL="0" indent="0" algn="ctr">
              <a:buNone/>
            </a:pPr>
            <a:r>
              <a:rPr lang="en-US" b="1" dirty="0">
                <a:solidFill>
                  <a:srgbClr val="FFFF00"/>
                </a:solidFill>
              </a:rPr>
              <a:t>Cloud is used 25 times in the NT and only three times does it not mean or symbolize some sort of divine appearance of judgment</a:t>
            </a:r>
          </a:p>
          <a:p>
            <a:pPr marL="0" indent="0" algn="ctr">
              <a:buNone/>
            </a:pPr>
            <a:endParaRPr lang="en-US" b="1" dirty="0">
              <a:solidFill>
                <a:srgbClr val="FFFF00"/>
              </a:solidFill>
            </a:endParaRPr>
          </a:p>
          <a:p>
            <a:pPr marL="0" indent="0" algn="ctr">
              <a:buNone/>
            </a:pPr>
            <a:r>
              <a:rPr lang="en-US" b="1" dirty="0">
                <a:solidFill>
                  <a:srgbClr val="FFFF00"/>
                </a:solidFill>
              </a:rPr>
              <a:t>So this angel has some sort of divine appearance in judgment</a:t>
            </a:r>
          </a:p>
          <a:p>
            <a:pPr marL="0" indent="0" algn="ctr">
              <a:buNone/>
            </a:pPr>
            <a:endParaRPr lang="en-US" b="1" dirty="0">
              <a:solidFill>
                <a:srgbClr val="FFFF00"/>
              </a:solidFill>
            </a:endParaRPr>
          </a:p>
          <a:p>
            <a:pPr marL="0" indent="0" algn="ctr">
              <a:buNone/>
            </a:pPr>
            <a:r>
              <a:rPr lang="en-US" b="1" dirty="0">
                <a:solidFill>
                  <a:srgbClr val="FFFF00"/>
                </a:solidFill>
              </a:rPr>
              <a:t>Rainbow = God keeps His promises (Emphasized many times in this book)</a:t>
            </a:r>
          </a:p>
          <a:p>
            <a:pPr marL="0" indent="0" algn="ctr">
              <a:buNone/>
            </a:pPr>
            <a:endParaRPr lang="en-US" b="1" dirty="0">
              <a:solidFill>
                <a:srgbClr val="FFFF00"/>
              </a:solidFill>
            </a:endParaRPr>
          </a:p>
          <a:p>
            <a:pPr marL="0" indent="0" algn="ctr">
              <a:buNone/>
            </a:pPr>
            <a:r>
              <a:rPr lang="en-US" b="1" dirty="0">
                <a:solidFill>
                  <a:srgbClr val="FFFF00"/>
                </a:solidFill>
              </a:rPr>
              <a:t>Pillar of fire led = God led Israelites out of Egypt</a:t>
            </a:r>
          </a:p>
        </p:txBody>
      </p:sp>
      <p:pic>
        <p:nvPicPr>
          <p:cNvPr id="3074" name="Picture 2" descr="Read Revelation 10:1-4">
            <a:extLst>
              <a:ext uri="{FF2B5EF4-FFF2-40B4-BE49-F238E27FC236}">
                <a16:creationId xmlns:a16="http://schemas.microsoft.com/office/drawing/2014/main" id="{22C5E0B8-D817-4BDD-AFA4-8A911310E20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66043" y="99153"/>
            <a:ext cx="4098275" cy="666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04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30FB4-1533-4432-8779-A43A92CB51F2}"/>
              </a:ext>
            </a:extLst>
          </p:cNvPr>
          <p:cNvSpPr>
            <a:spLocks noGrp="1"/>
          </p:cNvSpPr>
          <p:nvPr>
            <p:ph type="title"/>
          </p:nvPr>
        </p:nvSpPr>
        <p:spPr>
          <a:xfrm>
            <a:off x="1080571" y="5816906"/>
            <a:ext cx="10515600" cy="956134"/>
          </a:xfrm>
          <a:ln w="28575">
            <a:solidFill>
              <a:srgbClr val="FFC000"/>
            </a:solidFill>
          </a:ln>
        </p:spPr>
        <p:txBody>
          <a:bodyPr>
            <a:normAutofit/>
          </a:bodyPr>
          <a:lstStyle/>
          <a:p>
            <a:pPr algn="ctr"/>
            <a:r>
              <a:rPr lang="en-US" sz="2800" b="1" baseline="30000" dirty="0">
                <a:solidFill>
                  <a:srgbClr val="FFC000"/>
                </a:solidFill>
              </a:rPr>
              <a:t>2 </a:t>
            </a:r>
            <a:r>
              <a:rPr lang="en-US" sz="2800" b="1" dirty="0">
                <a:solidFill>
                  <a:srgbClr val="FFC000"/>
                </a:solidFill>
              </a:rPr>
              <a:t>He had a little book open in his hand. And he set his right foot on the sea and </a:t>
            </a:r>
            <a:r>
              <a:rPr lang="en-US" sz="2800" b="1" i="1" dirty="0">
                <a:solidFill>
                  <a:srgbClr val="FFC000"/>
                </a:solidFill>
              </a:rPr>
              <a:t>his</a:t>
            </a:r>
            <a:r>
              <a:rPr lang="en-US" sz="2800" b="1" dirty="0">
                <a:solidFill>
                  <a:srgbClr val="FFC000"/>
                </a:solidFill>
              </a:rPr>
              <a:t> left </a:t>
            </a:r>
            <a:r>
              <a:rPr lang="en-US" sz="2800" b="1" i="1" dirty="0">
                <a:solidFill>
                  <a:srgbClr val="FFC000"/>
                </a:solidFill>
              </a:rPr>
              <a:t>foot</a:t>
            </a:r>
            <a:r>
              <a:rPr lang="en-US" sz="2800" b="1" dirty="0">
                <a:solidFill>
                  <a:srgbClr val="FFC000"/>
                </a:solidFill>
              </a:rPr>
              <a:t> on the land,</a:t>
            </a:r>
          </a:p>
        </p:txBody>
      </p:sp>
      <p:sp>
        <p:nvSpPr>
          <p:cNvPr id="3" name="Content Placeholder 2">
            <a:extLst>
              <a:ext uri="{FF2B5EF4-FFF2-40B4-BE49-F238E27FC236}">
                <a16:creationId xmlns:a16="http://schemas.microsoft.com/office/drawing/2014/main" id="{911721CA-1C15-4A69-8394-82C7D62F45B4}"/>
              </a:ext>
            </a:extLst>
          </p:cNvPr>
          <p:cNvSpPr>
            <a:spLocks noGrp="1"/>
          </p:cNvSpPr>
          <p:nvPr>
            <p:ph sz="half" idx="2"/>
          </p:nvPr>
        </p:nvSpPr>
        <p:spPr>
          <a:xfrm>
            <a:off x="4406747" y="250212"/>
            <a:ext cx="7189424" cy="5247203"/>
          </a:xfrm>
        </p:spPr>
        <p:txBody>
          <a:bodyPr/>
          <a:lstStyle/>
          <a:p>
            <a:pPr marL="0" indent="0" algn="ctr">
              <a:buNone/>
            </a:pPr>
            <a:r>
              <a:rPr lang="en-US" b="1" dirty="0">
                <a:solidFill>
                  <a:srgbClr val="FFFF00"/>
                </a:solidFill>
              </a:rPr>
              <a:t>Little book – contrast that with the “big scroll” of chapter 5</a:t>
            </a:r>
          </a:p>
          <a:p>
            <a:pPr marL="0" indent="0" algn="ctr">
              <a:buNone/>
            </a:pPr>
            <a:endParaRPr lang="en-US" b="1" dirty="0">
              <a:solidFill>
                <a:srgbClr val="FFFF00"/>
              </a:solidFill>
            </a:endParaRPr>
          </a:p>
          <a:p>
            <a:pPr marL="0" indent="0" algn="ctr">
              <a:buNone/>
            </a:pPr>
            <a:r>
              <a:rPr lang="en-US" b="1" dirty="0">
                <a:solidFill>
                  <a:srgbClr val="FFFF00"/>
                </a:solidFill>
              </a:rPr>
              <a:t>This then must only be a portion of God’s total purpose</a:t>
            </a:r>
          </a:p>
          <a:p>
            <a:pPr marL="0" indent="0" algn="ctr">
              <a:buNone/>
            </a:pPr>
            <a:endParaRPr lang="en-US" b="1" dirty="0">
              <a:solidFill>
                <a:srgbClr val="FFFF00"/>
              </a:solidFill>
            </a:endParaRPr>
          </a:p>
          <a:p>
            <a:pPr marL="0" indent="0" algn="ctr">
              <a:buNone/>
            </a:pPr>
            <a:r>
              <a:rPr lang="en-US" b="1" dirty="0">
                <a:solidFill>
                  <a:srgbClr val="FFFF00"/>
                </a:solidFill>
              </a:rPr>
              <a:t>It is open = not a mystery</a:t>
            </a:r>
          </a:p>
          <a:p>
            <a:pPr marL="0" indent="0" algn="ctr">
              <a:buNone/>
            </a:pPr>
            <a:endParaRPr lang="en-US" b="1" dirty="0">
              <a:solidFill>
                <a:srgbClr val="FFFF00"/>
              </a:solidFill>
            </a:endParaRPr>
          </a:p>
          <a:p>
            <a:pPr marL="0" indent="0" algn="ctr">
              <a:buNone/>
            </a:pPr>
            <a:r>
              <a:rPr lang="en-US" b="1" dirty="0">
                <a:solidFill>
                  <a:srgbClr val="FFFF00"/>
                </a:solidFill>
              </a:rPr>
              <a:t>Feet would indicate the far reaching, all inclusiveness of his mission</a:t>
            </a:r>
          </a:p>
        </p:txBody>
      </p:sp>
      <p:pic>
        <p:nvPicPr>
          <p:cNvPr id="4100" name="Picture 4" descr="Revelation Chapter 10 – Bible Answer Girl">
            <a:extLst>
              <a:ext uri="{FF2B5EF4-FFF2-40B4-BE49-F238E27FC236}">
                <a16:creationId xmlns:a16="http://schemas.microsoft.com/office/drawing/2014/main" id="{8AA724EF-3CFE-4651-A3B8-DF83B884402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7258" y="84960"/>
            <a:ext cx="3663730" cy="5247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0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8055-5E8A-4A7B-8DF6-DDE862B1E521}"/>
              </a:ext>
            </a:extLst>
          </p:cNvPr>
          <p:cNvSpPr>
            <a:spLocks noGrp="1"/>
          </p:cNvSpPr>
          <p:nvPr>
            <p:ph type="title"/>
          </p:nvPr>
        </p:nvSpPr>
        <p:spPr>
          <a:xfrm>
            <a:off x="246043" y="111737"/>
            <a:ext cx="11699913" cy="1460500"/>
          </a:xfrm>
          <a:ln w="28575">
            <a:solidFill>
              <a:srgbClr val="FFC000"/>
            </a:solidFill>
          </a:ln>
        </p:spPr>
        <p:txBody>
          <a:bodyPr>
            <a:normAutofit fontScale="90000"/>
          </a:bodyPr>
          <a:lstStyle/>
          <a:p>
            <a:pPr algn="ctr"/>
            <a:r>
              <a:rPr lang="en-US" sz="2800" b="1" dirty="0">
                <a:solidFill>
                  <a:srgbClr val="FFC000"/>
                </a:solidFill>
                <a:latin typeface="+mn-lt"/>
              </a:rPr>
              <a:t>9 Then the fifth angel sounded: And I saw a star fallen from heaven to the earth. To him was given the key to the bottomless pit.</a:t>
            </a:r>
            <a:r>
              <a:rPr lang="en-US" sz="2800" b="1" dirty="0">
                <a:solidFill>
                  <a:srgbClr val="000000"/>
                </a:solidFill>
                <a:latin typeface="+mn-lt"/>
              </a:rPr>
              <a:t> </a:t>
            </a:r>
            <a:r>
              <a:rPr lang="en-US" sz="2800" b="1" dirty="0">
                <a:solidFill>
                  <a:srgbClr val="FFC000"/>
                </a:solidFill>
                <a:latin typeface="+mn-lt"/>
              </a:rPr>
              <a:t> </a:t>
            </a:r>
            <a:r>
              <a:rPr lang="en-US" sz="2800" b="1" baseline="30000" dirty="0">
                <a:solidFill>
                  <a:srgbClr val="FFC000"/>
                </a:solidFill>
                <a:latin typeface="+mn-lt"/>
              </a:rPr>
              <a:t>2 </a:t>
            </a:r>
            <a:r>
              <a:rPr lang="en-US" sz="2800" b="1" dirty="0">
                <a:solidFill>
                  <a:srgbClr val="FFC000"/>
                </a:solidFill>
                <a:latin typeface="+mn-lt"/>
              </a:rPr>
              <a:t>And he opened the bottomless pit, and smoke arose out of the pit like the smoke of a great furnace. So the sun and the air were darkened because of the smoke of the pit. </a:t>
            </a:r>
          </a:p>
        </p:txBody>
      </p:sp>
      <p:sp>
        <p:nvSpPr>
          <p:cNvPr id="4" name="Content Placeholder 3">
            <a:extLst>
              <a:ext uri="{FF2B5EF4-FFF2-40B4-BE49-F238E27FC236}">
                <a16:creationId xmlns:a16="http://schemas.microsoft.com/office/drawing/2014/main" id="{8056B07C-D5CC-4FB8-997E-6E0A30D01457}"/>
              </a:ext>
            </a:extLst>
          </p:cNvPr>
          <p:cNvSpPr>
            <a:spLocks noGrp="1"/>
          </p:cNvSpPr>
          <p:nvPr>
            <p:ph sz="half" idx="1"/>
          </p:nvPr>
        </p:nvSpPr>
        <p:spPr>
          <a:xfrm>
            <a:off x="246043" y="1704439"/>
            <a:ext cx="5181600" cy="4828563"/>
          </a:xfrm>
        </p:spPr>
        <p:txBody>
          <a:bodyPr>
            <a:normAutofit lnSpcReduction="10000"/>
          </a:bodyPr>
          <a:lstStyle/>
          <a:p>
            <a:pPr marL="0" indent="0" algn="ctr">
              <a:buNone/>
            </a:pPr>
            <a:r>
              <a:rPr lang="en-US" b="1" dirty="0">
                <a:solidFill>
                  <a:srgbClr val="FFFF00"/>
                </a:solidFill>
              </a:rPr>
              <a:t>Star = Satan (Luke 10:18)</a:t>
            </a:r>
          </a:p>
          <a:p>
            <a:pPr marL="0" indent="0" algn="ctr">
              <a:buNone/>
            </a:pPr>
            <a:endParaRPr lang="en-US" b="1" dirty="0">
              <a:solidFill>
                <a:srgbClr val="FFFF00"/>
              </a:solidFill>
            </a:endParaRPr>
          </a:p>
          <a:p>
            <a:pPr marL="0" indent="0" algn="ctr">
              <a:buNone/>
            </a:pPr>
            <a:r>
              <a:rPr lang="en-US" b="1" dirty="0">
                <a:solidFill>
                  <a:srgbClr val="FFFF00"/>
                </a:solidFill>
              </a:rPr>
              <a:t>Key = Symbol of Power</a:t>
            </a:r>
          </a:p>
          <a:p>
            <a:pPr marL="0" indent="0" algn="ctr">
              <a:buNone/>
            </a:pPr>
            <a:endParaRPr lang="en-US" b="1" dirty="0">
              <a:solidFill>
                <a:srgbClr val="FFFF00"/>
              </a:solidFill>
            </a:endParaRPr>
          </a:p>
          <a:p>
            <a:pPr marL="0" indent="0" algn="ctr">
              <a:buNone/>
            </a:pPr>
            <a:r>
              <a:rPr lang="en-US" b="1" dirty="0">
                <a:solidFill>
                  <a:srgbClr val="FFFF00"/>
                </a:solidFill>
              </a:rPr>
              <a:t>Christ has the keys of death and Hades (1:18)</a:t>
            </a:r>
          </a:p>
          <a:p>
            <a:pPr marL="0" indent="0" algn="ctr">
              <a:buNone/>
            </a:pPr>
            <a:endParaRPr lang="en-US" b="1" dirty="0">
              <a:solidFill>
                <a:srgbClr val="FFFF00"/>
              </a:solidFill>
            </a:endParaRPr>
          </a:p>
          <a:p>
            <a:pPr marL="0" indent="0" algn="ctr">
              <a:buNone/>
            </a:pPr>
            <a:r>
              <a:rPr lang="en-US" b="1" dirty="0">
                <a:solidFill>
                  <a:srgbClr val="FFFF00"/>
                </a:solidFill>
              </a:rPr>
              <a:t>Satan has the key here, but they had to be given to him by Christ.  He is PERMITTED to open the abyss</a:t>
            </a:r>
          </a:p>
        </p:txBody>
      </p:sp>
      <p:pic>
        <p:nvPicPr>
          <p:cNvPr id="2050" name="Picture 2" descr="Revelation 9:1-21) | Let's Examine Ministry">
            <a:extLst>
              <a:ext uri="{FF2B5EF4-FFF2-40B4-BE49-F238E27FC236}">
                <a16:creationId xmlns:a16="http://schemas.microsoft.com/office/drawing/2014/main" id="{901ED444-9839-4B03-9046-3434F94801D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62660" y="1704439"/>
            <a:ext cx="4983296" cy="50418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6824537-3CB0-4E76-9697-43E1C00953CB}"/>
              </a:ext>
            </a:extLst>
          </p:cNvPr>
          <p:cNvSpPr/>
          <p:nvPr/>
        </p:nvSpPr>
        <p:spPr>
          <a:xfrm>
            <a:off x="4985135" y="1806767"/>
            <a:ext cx="3558447" cy="1200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18 </a:t>
            </a:r>
            <a:r>
              <a:rPr lang="en-US" sz="2400" b="1" dirty="0"/>
              <a:t>And He said to them, “I saw Satan fall like lightning from heaven.</a:t>
            </a:r>
          </a:p>
        </p:txBody>
      </p:sp>
      <p:sp>
        <p:nvSpPr>
          <p:cNvPr id="7" name="Rectangle: Rounded Corners 6">
            <a:extLst>
              <a:ext uri="{FF2B5EF4-FFF2-40B4-BE49-F238E27FC236}">
                <a16:creationId xmlns:a16="http://schemas.microsoft.com/office/drawing/2014/main" id="{E2D37B48-FE42-479A-A9A6-964F01ECC461}"/>
              </a:ext>
            </a:extLst>
          </p:cNvPr>
          <p:cNvSpPr/>
          <p:nvPr/>
        </p:nvSpPr>
        <p:spPr>
          <a:xfrm>
            <a:off x="5692048" y="3321968"/>
            <a:ext cx="4002795" cy="1806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18 </a:t>
            </a:r>
            <a:r>
              <a:rPr lang="en-US" sz="2400" b="1" dirty="0"/>
              <a:t>I </a:t>
            </a:r>
            <a:r>
              <a:rPr lang="en-US" sz="2400" b="1" i="1" dirty="0"/>
              <a:t>am</a:t>
            </a:r>
            <a:r>
              <a:rPr lang="en-US" sz="2400" b="1" dirty="0"/>
              <a:t> He who lives, and was dead, and behold, I am alive forevermore. Amen. And I have the keys of </a:t>
            </a:r>
            <a:r>
              <a:rPr lang="en-US" sz="2400" b="1" baseline="30000" dirty="0"/>
              <a:t>[</a:t>
            </a:r>
            <a:r>
              <a:rPr lang="en-US" sz="2400" b="1" baseline="30000" dirty="0">
                <a:hlinkClick r:id="rId3" tooltip="See footnote j"/>
              </a:rPr>
              <a:t>j</a:t>
            </a:r>
            <a:r>
              <a:rPr lang="en-US" sz="2400" b="1" baseline="30000" dirty="0"/>
              <a:t>]</a:t>
            </a:r>
            <a:r>
              <a:rPr lang="en-US" sz="2400" b="1" dirty="0"/>
              <a:t>Hades and of Death.</a:t>
            </a:r>
          </a:p>
        </p:txBody>
      </p:sp>
    </p:spTree>
    <p:extLst>
      <p:ext uri="{BB962C8B-B14F-4D97-AF65-F5344CB8AC3E}">
        <p14:creationId xmlns:p14="http://schemas.microsoft.com/office/powerpoint/2010/main" val="18686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8055-5E8A-4A7B-8DF6-DDE862B1E521}"/>
              </a:ext>
            </a:extLst>
          </p:cNvPr>
          <p:cNvSpPr>
            <a:spLocks noGrp="1"/>
          </p:cNvSpPr>
          <p:nvPr>
            <p:ph type="title"/>
          </p:nvPr>
        </p:nvSpPr>
        <p:spPr>
          <a:xfrm>
            <a:off x="246043" y="111737"/>
            <a:ext cx="11699913" cy="1460500"/>
          </a:xfrm>
          <a:ln w="28575">
            <a:solidFill>
              <a:srgbClr val="FFC000"/>
            </a:solidFill>
          </a:ln>
        </p:spPr>
        <p:txBody>
          <a:bodyPr>
            <a:normAutofit fontScale="90000"/>
          </a:bodyPr>
          <a:lstStyle/>
          <a:p>
            <a:pPr algn="ctr"/>
            <a:r>
              <a:rPr lang="en-US" sz="2800" b="1" dirty="0">
                <a:solidFill>
                  <a:srgbClr val="FFC000"/>
                </a:solidFill>
                <a:latin typeface="+mn-lt"/>
              </a:rPr>
              <a:t>9 Then the fifth angel sounded: And I saw a star fallen from heaven to the earth. To him was given the key to the bottomless pit.</a:t>
            </a:r>
            <a:r>
              <a:rPr lang="en-US" sz="2800" b="1" dirty="0">
                <a:solidFill>
                  <a:srgbClr val="000000"/>
                </a:solidFill>
                <a:latin typeface="+mn-lt"/>
              </a:rPr>
              <a:t> </a:t>
            </a:r>
            <a:r>
              <a:rPr lang="en-US" sz="2800" b="1" dirty="0">
                <a:solidFill>
                  <a:srgbClr val="FFC000"/>
                </a:solidFill>
                <a:latin typeface="+mn-lt"/>
              </a:rPr>
              <a:t> </a:t>
            </a:r>
            <a:r>
              <a:rPr lang="en-US" sz="2800" b="1" baseline="30000" dirty="0">
                <a:solidFill>
                  <a:srgbClr val="FFC000"/>
                </a:solidFill>
                <a:latin typeface="+mn-lt"/>
              </a:rPr>
              <a:t>2 </a:t>
            </a:r>
            <a:r>
              <a:rPr lang="en-US" sz="2800" b="1" dirty="0">
                <a:solidFill>
                  <a:srgbClr val="FFC000"/>
                </a:solidFill>
                <a:latin typeface="+mn-lt"/>
              </a:rPr>
              <a:t>And he opened the bottomless pit, and smoke arose out of the pit like the smoke of a great furnace. So the sun and the air were darkened because of the smoke of the pit. </a:t>
            </a:r>
          </a:p>
        </p:txBody>
      </p:sp>
      <p:sp>
        <p:nvSpPr>
          <p:cNvPr id="4" name="Content Placeholder 3">
            <a:extLst>
              <a:ext uri="{FF2B5EF4-FFF2-40B4-BE49-F238E27FC236}">
                <a16:creationId xmlns:a16="http://schemas.microsoft.com/office/drawing/2014/main" id="{8056B07C-D5CC-4FB8-997E-6E0A30D01457}"/>
              </a:ext>
            </a:extLst>
          </p:cNvPr>
          <p:cNvSpPr>
            <a:spLocks noGrp="1"/>
          </p:cNvSpPr>
          <p:nvPr>
            <p:ph sz="half" idx="1"/>
          </p:nvPr>
        </p:nvSpPr>
        <p:spPr>
          <a:xfrm>
            <a:off x="246042" y="1704439"/>
            <a:ext cx="6485263" cy="4828563"/>
          </a:xfrm>
        </p:spPr>
        <p:txBody>
          <a:bodyPr>
            <a:normAutofit/>
          </a:bodyPr>
          <a:lstStyle/>
          <a:p>
            <a:pPr marL="0" indent="0" algn="ctr">
              <a:buNone/>
            </a:pPr>
            <a:r>
              <a:rPr lang="en-US" b="1" dirty="0">
                <a:solidFill>
                  <a:srgbClr val="FFFF00"/>
                </a:solidFill>
              </a:rPr>
              <a:t>Satan will begin to have a more prominent place in the message from here on out.</a:t>
            </a:r>
          </a:p>
          <a:p>
            <a:pPr marL="0" indent="0" algn="ctr">
              <a:buNone/>
            </a:pPr>
            <a:endParaRPr lang="en-US" b="1" dirty="0">
              <a:solidFill>
                <a:srgbClr val="FFFF00"/>
              </a:solidFill>
            </a:endParaRPr>
          </a:p>
          <a:p>
            <a:pPr marL="0" indent="0" algn="ctr">
              <a:buNone/>
            </a:pPr>
            <a:r>
              <a:rPr lang="en-US" b="1" dirty="0">
                <a:solidFill>
                  <a:srgbClr val="FFFF00"/>
                </a:solidFill>
              </a:rPr>
              <a:t>In Daniel, we find that Satan has an influence on the nations</a:t>
            </a:r>
          </a:p>
          <a:p>
            <a:pPr marL="0" indent="0" algn="ctr">
              <a:buNone/>
            </a:pPr>
            <a:endParaRPr lang="en-US" b="1" dirty="0">
              <a:solidFill>
                <a:srgbClr val="FFFF00"/>
              </a:solidFill>
            </a:endParaRPr>
          </a:p>
          <a:p>
            <a:pPr marL="0" indent="0" algn="ctr">
              <a:buNone/>
            </a:pPr>
            <a:r>
              <a:rPr lang="en-US" b="1" dirty="0">
                <a:solidFill>
                  <a:srgbClr val="FFFF00"/>
                </a:solidFill>
                <a:latin typeface="system-ui"/>
              </a:rPr>
              <a:t>John 12:31</a:t>
            </a:r>
          </a:p>
          <a:p>
            <a:pPr marL="0" indent="0" algn="ctr">
              <a:buNone/>
            </a:pPr>
            <a:endParaRPr lang="en-US" b="1" dirty="0">
              <a:solidFill>
                <a:srgbClr val="FFFF00"/>
              </a:solidFill>
              <a:latin typeface="system-ui"/>
            </a:endParaRPr>
          </a:p>
          <a:p>
            <a:pPr marL="0" indent="0" algn="ctr">
              <a:buNone/>
            </a:pPr>
            <a:r>
              <a:rPr lang="en-US" b="1" dirty="0">
                <a:solidFill>
                  <a:srgbClr val="FFFF00"/>
                </a:solidFill>
                <a:latin typeface="system-ui"/>
              </a:rPr>
              <a:t>Ephesians 2:2</a:t>
            </a:r>
            <a:endParaRPr lang="en-US" b="1" dirty="0">
              <a:solidFill>
                <a:srgbClr val="FFFF00"/>
              </a:solidFill>
            </a:endParaRPr>
          </a:p>
        </p:txBody>
      </p:sp>
      <p:pic>
        <p:nvPicPr>
          <p:cNvPr id="2050" name="Picture 2" descr="Revelation 9:1-21) | Let's Examine Ministry">
            <a:extLst>
              <a:ext uri="{FF2B5EF4-FFF2-40B4-BE49-F238E27FC236}">
                <a16:creationId xmlns:a16="http://schemas.microsoft.com/office/drawing/2014/main" id="{901ED444-9839-4B03-9046-3434F94801D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62660" y="1704439"/>
            <a:ext cx="4983296" cy="50418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2E4B0C48-97ED-46A1-A3BB-4468AAA69C4C}"/>
              </a:ext>
            </a:extLst>
          </p:cNvPr>
          <p:cNvSpPr/>
          <p:nvPr/>
        </p:nvSpPr>
        <p:spPr>
          <a:xfrm>
            <a:off x="5398265" y="3730856"/>
            <a:ext cx="3371161" cy="1460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31 </a:t>
            </a:r>
            <a:r>
              <a:rPr lang="en-US" sz="2400" b="1" dirty="0"/>
              <a:t>Now is the judgment of this world; now the ruler of this world will be cast out.</a:t>
            </a:r>
          </a:p>
        </p:txBody>
      </p:sp>
      <p:sp>
        <p:nvSpPr>
          <p:cNvPr id="5" name="Rectangle: Rounded Corners 4">
            <a:extLst>
              <a:ext uri="{FF2B5EF4-FFF2-40B4-BE49-F238E27FC236}">
                <a16:creationId xmlns:a16="http://schemas.microsoft.com/office/drawing/2014/main" id="{95A4B4C2-E9C6-4294-A155-68637CDAD919}"/>
              </a:ext>
            </a:extLst>
          </p:cNvPr>
          <p:cNvSpPr/>
          <p:nvPr/>
        </p:nvSpPr>
        <p:spPr>
          <a:xfrm>
            <a:off x="5045724" y="5323558"/>
            <a:ext cx="6136396" cy="1460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 </a:t>
            </a:r>
            <a:r>
              <a:rPr lang="en-US" sz="2400" b="1" baseline="30000" dirty="0"/>
              <a:t>2 </a:t>
            </a:r>
            <a:r>
              <a:rPr lang="en-US" sz="2400" b="1" dirty="0"/>
              <a:t>in which you once walked according to the course of this world, according to the prince of the power of the air, the spirit who now works in the sons of disobedience,</a:t>
            </a:r>
          </a:p>
        </p:txBody>
      </p:sp>
    </p:spTree>
    <p:extLst>
      <p:ext uri="{BB962C8B-B14F-4D97-AF65-F5344CB8AC3E}">
        <p14:creationId xmlns:p14="http://schemas.microsoft.com/office/powerpoint/2010/main" val="390589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barn(inVertical)">
                                      <p:cBhvr>
                                        <p:cTn id="20" dur="500"/>
                                        <p:tgtEl>
                                          <p:spTgt spid="4">
                                            <p:txEl>
                                              <p:pRg st="6" end="6"/>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8055-5E8A-4A7B-8DF6-DDE862B1E521}"/>
              </a:ext>
            </a:extLst>
          </p:cNvPr>
          <p:cNvSpPr>
            <a:spLocks noGrp="1"/>
          </p:cNvSpPr>
          <p:nvPr>
            <p:ph type="title"/>
          </p:nvPr>
        </p:nvSpPr>
        <p:spPr>
          <a:xfrm>
            <a:off x="246043" y="111737"/>
            <a:ext cx="11699913" cy="1460500"/>
          </a:xfrm>
          <a:ln w="28575">
            <a:solidFill>
              <a:srgbClr val="FFC000"/>
            </a:solidFill>
          </a:ln>
        </p:spPr>
        <p:txBody>
          <a:bodyPr>
            <a:normAutofit fontScale="90000"/>
          </a:bodyPr>
          <a:lstStyle/>
          <a:p>
            <a:pPr algn="ctr"/>
            <a:r>
              <a:rPr lang="en-US" sz="2800" b="1" dirty="0">
                <a:solidFill>
                  <a:srgbClr val="FFC000"/>
                </a:solidFill>
                <a:latin typeface="+mn-lt"/>
              </a:rPr>
              <a:t>9 Then the fifth angel sounded: And I saw a star fallen from heaven to the earth. To him was given the key to the bottomless pit.</a:t>
            </a:r>
            <a:r>
              <a:rPr lang="en-US" sz="2800" b="1" dirty="0">
                <a:solidFill>
                  <a:srgbClr val="000000"/>
                </a:solidFill>
                <a:latin typeface="+mn-lt"/>
              </a:rPr>
              <a:t> </a:t>
            </a:r>
            <a:r>
              <a:rPr lang="en-US" sz="2800" b="1" dirty="0">
                <a:solidFill>
                  <a:srgbClr val="FFC000"/>
                </a:solidFill>
                <a:latin typeface="+mn-lt"/>
              </a:rPr>
              <a:t> </a:t>
            </a:r>
            <a:r>
              <a:rPr lang="en-US" sz="2800" b="1" baseline="30000" dirty="0">
                <a:solidFill>
                  <a:srgbClr val="FFC000"/>
                </a:solidFill>
                <a:latin typeface="+mn-lt"/>
              </a:rPr>
              <a:t>2 </a:t>
            </a:r>
            <a:r>
              <a:rPr lang="en-US" sz="2800" b="1" dirty="0">
                <a:solidFill>
                  <a:srgbClr val="FFC000"/>
                </a:solidFill>
                <a:latin typeface="+mn-lt"/>
              </a:rPr>
              <a:t>And he opened the bottomless pit, and smoke arose out of the pit like the smoke of a great furnace. So the sun and the air were darkened because of the smoke of the pit. </a:t>
            </a:r>
          </a:p>
        </p:txBody>
      </p:sp>
      <p:sp>
        <p:nvSpPr>
          <p:cNvPr id="4" name="Content Placeholder 3">
            <a:extLst>
              <a:ext uri="{FF2B5EF4-FFF2-40B4-BE49-F238E27FC236}">
                <a16:creationId xmlns:a16="http://schemas.microsoft.com/office/drawing/2014/main" id="{8056B07C-D5CC-4FB8-997E-6E0A30D01457}"/>
              </a:ext>
            </a:extLst>
          </p:cNvPr>
          <p:cNvSpPr>
            <a:spLocks noGrp="1"/>
          </p:cNvSpPr>
          <p:nvPr>
            <p:ph sz="half" idx="1"/>
          </p:nvPr>
        </p:nvSpPr>
        <p:spPr>
          <a:xfrm>
            <a:off x="246042" y="1704439"/>
            <a:ext cx="6485263" cy="4828563"/>
          </a:xfrm>
        </p:spPr>
        <p:txBody>
          <a:bodyPr>
            <a:normAutofit lnSpcReduction="10000"/>
          </a:bodyPr>
          <a:lstStyle/>
          <a:p>
            <a:pPr marL="0" indent="0" algn="ctr">
              <a:buNone/>
            </a:pPr>
            <a:r>
              <a:rPr lang="en-US" b="1" dirty="0">
                <a:solidFill>
                  <a:srgbClr val="FFFF00"/>
                </a:solidFill>
              </a:rPr>
              <a:t>2 Corinthians 4:4</a:t>
            </a:r>
          </a:p>
          <a:p>
            <a:pPr marL="0" indent="0" algn="ctr">
              <a:buNone/>
            </a:pPr>
            <a:endParaRPr lang="en-US" b="1" dirty="0">
              <a:solidFill>
                <a:srgbClr val="FFFF00"/>
              </a:solidFill>
            </a:endParaRPr>
          </a:p>
          <a:p>
            <a:pPr marL="0" indent="0" algn="ctr">
              <a:buNone/>
            </a:pPr>
            <a:r>
              <a:rPr lang="en-US" b="1" dirty="0">
                <a:solidFill>
                  <a:srgbClr val="FFFF00"/>
                </a:solidFill>
                <a:latin typeface="system-ui"/>
              </a:rPr>
              <a:t>The phrase “god of this world” (or “god of this age”) indicates that Satan is the major influence on the ideals, opinions, goals, hopes and views of the majority of people. His influence also encompasses the world’s philosophies, education, and commerce and so much more. The thoughts, ideas, speculations and false religions of the world are under his control and have sprung from his lies and deceptions.</a:t>
            </a:r>
            <a:endParaRPr lang="en-US" b="1" dirty="0">
              <a:solidFill>
                <a:srgbClr val="FFFF00"/>
              </a:solidFill>
            </a:endParaRPr>
          </a:p>
        </p:txBody>
      </p:sp>
      <p:pic>
        <p:nvPicPr>
          <p:cNvPr id="2050" name="Picture 2" descr="Revelation 9:1-21) | Let's Examine Ministry">
            <a:extLst>
              <a:ext uri="{FF2B5EF4-FFF2-40B4-BE49-F238E27FC236}">
                <a16:creationId xmlns:a16="http://schemas.microsoft.com/office/drawing/2014/main" id="{901ED444-9839-4B03-9046-3434F94801D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62660" y="1704439"/>
            <a:ext cx="4983296" cy="50418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0BB25B5-5978-4868-8A8B-0468BA1A0F4A}"/>
              </a:ext>
            </a:extLst>
          </p:cNvPr>
          <p:cNvSpPr/>
          <p:nvPr/>
        </p:nvSpPr>
        <p:spPr>
          <a:xfrm>
            <a:off x="6731305" y="1772126"/>
            <a:ext cx="4983295" cy="2346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a:t>4 </a:t>
            </a:r>
            <a:r>
              <a:rPr lang="en-US" sz="2400" b="1"/>
              <a:t>whose minds the god of this age has blinded, who do not believe, lest the light of the gospel of the glory of Christ, who is the image of God, should shine on them.</a:t>
            </a:r>
          </a:p>
        </p:txBody>
      </p:sp>
    </p:spTree>
    <p:extLst>
      <p:ext uri="{BB962C8B-B14F-4D97-AF65-F5344CB8AC3E}">
        <p14:creationId xmlns:p14="http://schemas.microsoft.com/office/powerpoint/2010/main" val="381195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DAFF2-8419-49F6-951D-438EFE0AE820}"/>
              </a:ext>
            </a:extLst>
          </p:cNvPr>
          <p:cNvSpPr>
            <a:spLocks noGrp="1"/>
          </p:cNvSpPr>
          <p:nvPr>
            <p:ph type="title"/>
          </p:nvPr>
        </p:nvSpPr>
        <p:spPr>
          <a:xfrm>
            <a:off x="319489" y="111737"/>
            <a:ext cx="11691651" cy="1794181"/>
          </a:xfrm>
          <a:ln w="28575">
            <a:solidFill>
              <a:srgbClr val="FFC000"/>
            </a:solidFill>
          </a:ln>
        </p:spPr>
        <p:txBody>
          <a:bodyPr>
            <a:noAutofit/>
          </a:bodyPr>
          <a:lstStyle/>
          <a:p>
            <a:pPr algn="ctr"/>
            <a:r>
              <a:rPr lang="en-US" sz="2800" b="1" baseline="30000" dirty="0">
                <a:solidFill>
                  <a:srgbClr val="FFC000"/>
                </a:solidFill>
                <a:latin typeface="+mn-lt"/>
              </a:rPr>
              <a:t>3 </a:t>
            </a:r>
            <a:r>
              <a:rPr lang="en-US" sz="2800" b="1" dirty="0">
                <a:solidFill>
                  <a:srgbClr val="FFC000"/>
                </a:solidFill>
                <a:latin typeface="+mn-lt"/>
              </a:rPr>
              <a:t>Then out of the smoke locusts came upon the earth. And to them was given power, as the scorpions of the earth have power. </a:t>
            </a:r>
            <a:r>
              <a:rPr lang="en-US" sz="2800" b="1" baseline="30000" dirty="0">
                <a:solidFill>
                  <a:srgbClr val="FFC000"/>
                </a:solidFill>
                <a:latin typeface="+mn-lt"/>
              </a:rPr>
              <a:t>4 </a:t>
            </a:r>
            <a:r>
              <a:rPr lang="en-US" sz="2800" b="1" dirty="0">
                <a:solidFill>
                  <a:srgbClr val="FFC000"/>
                </a:solidFill>
                <a:latin typeface="+mn-lt"/>
              </a:rPr>
              <a:t>They were commanded not to harm the grass of the earth, or any green thing, or any tree, but only those men who do not have the seal of God on their foreheads. </a:t>
            </a:r>
          </a:p>
        </p:txBody>
      </p:sp>
      <p:sp>
        <p:nvSpPr>
          <p:cNvPr id="5" name="Content Placeholder 4">
            <a:extLst>
              <a:ext uri="{FF2B5EF4-FFF2-40B4-BE49-F238E27FC236}">
                <a16:creationId xmlns:a16="http://schemas.microsoft.com/office/drawing/2014/main" id="{D2974385-48FF-4117-9BF9-DDD3276B0F36}"/>
              </a:ext>
            </a:extLst>
          </p:cNvPr>
          <p:cNvSpPr>
            <a:spLocks noGrp="1"/>
          </p:cNvSpPr>
          <p:nvPr>
            <p:ph sz="half" idx="1"/>
          </p:nvPr>
        </p:nvSpPr>
        <p:spPr>
          <a:xfrm>
            <a:off x="165253" y="2104221"/>
            <a:ext cx="5854547" cy="4642041"/>
          </a:xfrm>
        </p:spPr>
        <p:txBody>
          <a:bodyPr>
            <a:normAutofit fontScale="92500" lnSpcReduction="10000"/>
          </a:bodyPr>
          <a:lstStyle/>
          <a:p>
            <a:pPr marL="0" indent="0" algn="ctr">
              <a:buNone/>
            </a:pPr>
            <a:r>
              <a:rPr lang="en-US" b="1" dirty="0">
                <a:solidFill>
                  <a:srgbClr val="FFFF00"/>
                </a:solidFill>
              </a:rPr>
              <a:t>Smoke = Gloom and Despair</a:t>
            </a:r>
          </a:p>
          <a:p>
            <a:pPr marL="0" indent="0" algn="ctr">
              <a:buNone/>
            </a:pPr>
            <a:endParaRPr lang="en-US" b="1" dirty="0">
              <a:solidFill>
                <a:srgbClr val="FFFF00"/>
              </a:solidFill>
            </a:endParaRPr>
          </a:p>
          <a:p>
            <a:pPr marL="0" indent="0" algn="ctr">
              <a:buNone/>
            </a:pPr>
            <a:r>
              <a:rPr lang="en-US" b="1" dirty="0">
                <a:solidFill>
                  <a:srgbClr val="FFFF00"/>
                </a:solidFill>
              </a:rPr>
              <a:t>The Abyss = the infernal regions to which the demons have been assigned (Luke 8:31)</a:t>
            </a:r>
          </a:p>
          <a:p>
            <a:pPr marL="0" indent="0" algn="ctr">
              <a:buNone/>
            </a:pPr>
            <a:endParaRPr lang="en-US" b="1" dirty="0">
              <a:solidFill>
                <a:srgbClr val="FFFF00"/>
              </a:solidFill>
            </a:endParaRPr>
          </a:p>
          <a:p>
            <a:pPr marL="0" indent="0" algn="ctr">
              <a:buNone/>
            </a:pPr>
            <a:r>
              <a:rPr lang="en-US" b="1" dirty="0">
                <a:solidFill>
                  <a:srgbClr val="FFFF00"/>
                </a:solidFill>
              </a:rPr>
              <a:t>Satan is case there when bound (Rev 20:1,3)</a:t>
            </a:r>
          </a:p>
          <a:p>
            <a:pPr marL="0" indent="0" algn="ctr">
              <a:buNone/>
            </a:pPr>
            <a:endParaRPr lang="en-US" b="1" dirty="0">
              <a:solidFill>
                <a:srgbClr val="FFFF00"/>
              </a:solidFill>
            </a:endParaRPr>
          </a:p>
          <a:p>
            <a:pPr marL="0" indent="0" algn="ctr">
              <a:buNone/>
            </a:pPr>
            <a:r>
              <a:rPr lang="en-US" b="1" dirty="0">
                <a:solidFill>
                  <a:srgbClr val="FFFF00"/>
                </a:solidFill>
              </a:rPr>
              <a:t>It is NOT </a:t>
            </a:r>
            <a:r>
              <a:rPr lang="en-US" b="1" dirty="0" err="1">
                <a:solidFill>
                  <a:srgbClr val="FFFF00"/>
                </a:solidFill>
              </a:rPr>
              <a:t>Ghenna</a:t>
            </a:r>
            <a:r>
              <a:rPr lang="en-US" b="1" dirty="0">
                <a:solidFill>
                  <a:srgbClr val="FFFF00"/>
                </a:solidFill>
              </a:rPr>
              <a:t>/Lake of Fire, but the present abode of the devil and his angels</a:t>
            </a:r>
          </a:p>
        </p:txBody>
      </p:sp>
      <p:pic>
        <p:nvPicPr>
          <p:cNvPr id="3074" name="Picture 2" descr="Revelation 9:1-3 - Calvary Chapel Pastor's Blog">
            <a:extLst>
              <a:ext uri="{FF2B5EF4-FFF2-40B4-BE49-F238E27FC236}">
                <a16:creationId xmlns:a16="http://schemas.microsoft.com/office/drawing/2014/main" id="{AEFFB3AD-3E1F-43A7-B7D0-0EA2821D44A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99104" y="2104221"/>
            <a:ext cx="5295785" cy="46420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D962F41-98BF-4889-9B96-816399AA3CA1}"/>
              </a:ext>
            </a:extLst>
          </p:cNvPr>
          <p:cNvSpPr/>
          <p:nvPr/>
        </p:nvSpPr>
        <p:spPr>
          <a:xfrm>
            <a:off x="6172201" y="2423711"/>
            <a:ext cx="3390440" cy="1465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31 </a:t>
            </a:r>
            <a:r>
              <a:rPr lang="en-US" sz="2400" b="1" dirty="0"/>
              <a:t>And they begged Him that He would not command them to go out into the abyss.</a:t>
            </a:r>
          </a:p>
        </p:txBody>
      </p:sp>
    </p:spTree>
    <p:extLst>
      <p:ext uri="{BB962C8B-B14F-4D97-AF65-F5344CB8AC3E}">
        <p14:creationId xmlns:p14="http://schemas.microsoft.com/office/powerpoint/2010/main" val="424070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arn(inVertical)">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DAFF2-8419-49F6-951D-438EFE0AE820}"/>
              </a:ext>
            </a:extLst>
          </p:cNvPr>
          <p:cNvSpPr>
            <a:spLocks noGrp="1"/>
          </p:cNvSpPr>
          <p:nvPr>
            <p:ph type="title"/>
          </p:nvPr>
        </p:nvSpPr>
        <p:spPr>
          <a:xfrm>
            <a:off x="319489" y="111737"/>
            <a:ext cx="11691651" cy="1794181"/>
          </a:xfrm>
          <a:ln w="28575">
            <a:solidFill>
              <a:srgbClr val="FFC000"/>
            </a:solidFill>
          </a:ln>
        </p:spPr>
        <p:txBody>
          <a:bodyPr>
            <a:noAutofit/>
          </a:bodyPr>
          <a:lstStyle/>
          <a:p>
            <a:pPr algn="ctr"/>
            <a:r>
              <a:rPr lang="en-US" sz="2800" b="1" baseline="30000" dirty="0">
                <a:solidFill>
                  <a:srgbClr val="FFC000"/>
                </a:solidFill>
                <a:latin typeface="+mn-lt"/>
              </a:rPr>
              <a:t>3 </a:t>
            </a:r>
            <a:r>
              <a:rPr lang="en-US" sz="2800" b="1" dirty="0">
                <a:solidFill>
                  <a:srgbClr val="FFC000"/>
                </a:solidFill>
                <a:latin typeface="+mn-lt"/>
              </a:rPr>
              <a:t>Then out of the smoke locusts came upon the earth. And to them was given power, as the scorpions of the earth have power. </a:t>
            </a:r>
            <a:r>
              <a:rPr lang="en-US" sz="2800" b="1" baseline="30000" dirty="0">
                <a:solidFill>
                  <a:srgbClr val="FFC000"/>
                </a:solidFill>
                <a:latin typeface="+mn-lt"/>
              </a:rPr>
              <a:t>4 </a:t>
            </a:r>
            <a:r>
              <a:rPr lang="en-US" sz="2800" b="1" dirty="0">
                <a:solidFill>
                  <a:srgbClr val="FFC000"/>
                </a:solidFill>
                <a:latin typeface="+mn-lt"/>
              </a:rPr>
              <a:t>They were commanded not to harm the grass of the earth, or any green thing, or any tree, but only those men who do not have the seal of God on their foreheads. </a:t>
            </a:r>
          </a:p>
        </p:txBody>
      </p:sp>
      <p:sp>
        <p:nvSpPr>
          <p:cNvPr id="5" name="Content Placeholder 4">
            <a:extLst>
              <a:ext uri="{FF2B5EF4-FFF2-40B4-BE49-F238E27FC236}">
                <a16:creationId xmlns:a16="http://schemas.microsoft.com/office/drawing/2014/main" id="{D2974385-48FF-4117-9BF9-DDD3276B0F36}"/>
              </a:ext>
            </a:extLst>
          </p:cNvPr>
          <p:cNvSpPr>
            <a:spLocks noGrp="1"/>
          </p:cNvSpPr>
          <p:nvPr>
            <p:ph sz="half" idx="1"/>
          </p:nvPr>
        </p:nvSpPr>
        <p:spPr>
          <a:xfrm>
            <a:off x="165253" y="1983037"/>
            <a:ext cx="6070294" cy="4763226"/>
          </a:xfrm>
        </p:spPr>
        <p:txBody>
          <a:bodyPr>
            <a:normAutofit lnSpcReduction="10000"/>
          </a:bodyPr>
          <a:lstStyle/>
          <a:p>
            <a:pPr marL="0" indent="0" algn="ctr">
              <a:buNone/>
            </a:pPr>
            <a:r>
              <a:rPr lang="en-US" sz="2400" b="1" dirty="0">
                <a:solidFill>
                  <a:srgbClr val="FFFF00"/>
                </a:solidFill>
              </a:rPr>
              <a:t>Seal of God on their foreheads?</a:t>
            </a:r>
          </a:p>
          <a:p>
            <a:pPr marL="0" indent="0" algn="ctr">
              <a:buNone/>
            </a:pPr>
            <a:endParaRPr lang="en-US" sz="2400" b="1" dirty="0">
              <a:solidFill>
                <a:srgbClr val="FFFF00"/>
              </a:solidFill>
            </a:endParaRPr>
          </a:p>
          <a:p>
            <a:pPr marL="0" indent="0" algn="ctr">
              <a:buNone/>
            </a:pPr>
            <a:r>
              <a:rPr lang="en-US" sz="2400" b="1" dirty="0">
                <a:solidFill>
                  <a:srgbClr val="FFFF00"/>
                </a:solidFill>
              </a:rPr>
              <a:t>Is this a TRUE knowledge of God?</a:t>
            </a:r>
          </a:p>
          <a:p>
            <a:pPr marL="0" indent="0" algn="ctr">
              <a:buNone/>
            </a:pPr>
            <a:endParaRPr lang="en-US" sz="2400" b="1" dirty="0">
              <a:solidFill>
                <a:srgbClr val="FFFF00"/>
              </a:solidFill>
            </a:endParaRPr>
          </a:p>
          <a:p>
            <a:pPr marL="0" indent="0" algn="ctr">
              <a:buNone/>
            </a:pPr>
            <a:r>
              <a:rPr lang="en-US" sz="2400" b="1" dirty="0">
                <a:solidFill>
                  <a:srgbClr val="FFFF00"/>
                </a:solidFill>
              </a:rPr>
              <a:t>If so, how is it obtained?</a:t>
            </a:r>
          </a:p>
          <a:p>
            <a:pPr marL="0" indent="0" algn="ctr">
              <a:buNone/>
            </a:pPr>
            <a:endParaRPr lang="en-US" sz="2400" b="1" dirty="0">
              <a:solidFill>
                <a:srgbClr val="FFFF00"/>
              </a:solidFill>
            </a:endParaRPr>
          </a:p>
          <a:p>
            <a:pPr marL="0" indent="0" algn="ctr">
              <a:buNone/>
            </a:pPr>
            <a:r>
              <a:rPr lang="en-US" sz="2400" b="1" dirty="0">
                <a:solidFill>
                  <a:srgbClr val="FFFF00"/>
                </a:solidFill>
              </a:rPr>
              <a:t>Importance of reading (daily), study (daily) and meditation on God’s word (all day and night long)?</a:t>
            </a:r>
          </a:p>
          <a:p>
            <a:pPr marL="0" indent="0" algn="ctr">
              <a:buNone/>
            </a:pPr>
            <a:endParaRPr lang="en-US" sz="2400" b="1" dirty="0">
              <a:solidFill>
                <a:srgbClr val="FFFF00"/>
              </a:solidFill>
            </a:endParaRPr>
          </a:p>
          <a:p>
            <a:pPr marL="0" indent="0" algn="ctr">
              <a:buNone/>
            </a:pPr>
            <a:r>
              <a:rPr lang="en-US" sz="2400" b="1" dirty="0">
                <a:solidFill>
                  <a:srgbClr val="FFFF00"/>
                </a:solidFill>
              </a:rPr>
              <a:t>False teaching of chapters 2 and 3 with some of the churches coming into play here?</a:t>
            </a:r>
          </a:p>
        </p:txBody>
      </p:sp>
      <p:pic>
        <p:nvPicPr>
          <p:cNvPr id="6146" name="Picture 2" descr="Revelation 7 – Part 1 – See you in Heaven">
            <a:extLst>
              <a:ext uri="{FF2B5EF4-FFF2-40B4-BE49-F238E27FC236}">
                <a16:creationId xmlns:a16="http://schemas.microsoft.com/office/drawing/2014/main" id="{B4014248-7376-4D72-A482-696F6DA67F1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00800" y="1983037"/>
            <a:ext cx="5525877" cy="476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58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arn(inVertical)">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DAFF2-8419-49F6-951D-438EFE0AE820}"/>
              </a:ext>
            </a:extLst>
          </p:cNvPr>
          <p:cNvSpPr>
            <a:spLocks noGrp="1"/>
          </p:cNvSpPr>
          <p:nvPr>
            <p:ph type="title"/>
          </p:nvPr>
        </p:nvSpPr>
        <p:spPr>
          <a:xfrm>
            <a:off x="246043" y="122754"/>
            <a:ext cx="11699913" cy="1562827"/>
          </a:xfrm>
          <a:ln w="28575">
            <a:solidFill>
              <a:srgbClr val="FFC000"/>
            </a:solidFill>
          </a:ln>
        </p:spPr>
        <p:txBody>
          <a:bodyPr>
            <a:noAutofit/>
          </a:bodyPr>
          <a:lstStyle/>
          <a:p>
            <a:pPr algn="ctr"/>
            <a:r>
              <a:rPr lang="en-US" sz="2800" b="1" baseline="30000" dirty="0">
                <a:solidFill>
                  <a:srgbClr val="FFC000"/>
                </a:solidFill>
                <a:latin typeface="+mn-lt"/>
              </a:rPr>
              <a:t>5 </a:t>
            </a:r>
            <a:r>
              <a:rPr lang="en-US" sz="2800" b="1" dirty="0">
                <a:solidFill>
                  <a:srgbClr val="FFC000"/>
                </a:solidFill>
                <a:latin typeface="+mn-lt"/>
              </a:rPr>
              <a:t>And they were not given </a:t>
            </a:r>
            <a:r>
              <a:rPr lang="en-US" sz="2800" b="1" i="1" dirty="0">
                <a:solidFill>
                  <a:srgbClr val="FFC000"/>
                </a:solidFill>
                <a:latin typeface="+mn-lt"/>
              </a:rPr>
              <a:t>authority</a:t>
            </a:r>
            <a:r>
              <a:rPr lang="en-US" sz="2800" b="1" dirty="0">
                <a:solidFill>
                  <a:srgbClr val="FFC000"/>
                </a:solidFill>
                <a:latin typeface="+mn-lt"/>
              </a:rPr>
              <a:t> to kill them, but to torment them </a:t>
            </a:r>
            <a:r>
              <a:rPr lang="en-US" sz="2800" b="1" i="1" dirty="0">
                <a:solidFill>
                  <a:srgbClr val="FFC000"/>
                </a:solidFill>
                <a:latin typeface="+mn-lt"/>
              </a:rPr>
              <a:t>for</a:t>
            </a:r>
            <a:r>
              <a:rPr lang="en-US" sz="2800" b="1" dirty="0">
                <a:solidFill>
                  <a:srgbClr val="FFC000"/>
                </a:solidFill>
                <a:latin typeface="+mn-lt"/>
              </a:rPr>
              <a:t> five months. Their torment </a:t>
            </a:r>
            <a:r>
              <a:rPr lang="en-US" sz="2800" b="1" i="1" dirty="0">
                <a:solidFill>
                  <a:srgbClr val="FFC000"/>
                </a:solidFill>
                <a:latin typeface="+mn-lt"/>
              </a:rPr>
              <a:t>was</a:t>
            </a:r>
            <a:r>
              <a:rPr lang="en-US" sz="2800" b="1" dirty="0">
                <a:solidFill>
                  <a:srgbClr val="FFC000"/>
                </a:solidFill>
                <a:latin typeface="+mn-lt"/>
              </a:rPr>
              <a:t> like the torment of a scorpion when it strikes a man. </a:t>
            </a:r>
            <a:r>
              <a:rPr lang="en-US" sz="2800" b="1" baseline="30000" dirty="0">
                <a:solidFill>
                  <a:srgbClr val="FFC000"/>
                </a:solidFill>
                <a:latin typeface="+mn-lt"/>
              </a:rPr>
              <a:t>6 </a:t>
            </a:r>
            <a:r>
              <a:rPr lang="en-US" sz="2800" b="1" dirty="0">
                <a:solidFill>
                  <a:srgbClr val="FFC000"/>
                </a:solidFill>
                <a:latin typeface="+mn-lt"/>
              </a:rPr>
              <a:t>In those days men will seek death and will not find it; they will desire to die, and death will flee from them.</a:t>
            </a:r>
          </a:p>
        </p:txBody>
      </p:sp>
      <p:sp>
        <p:nvSpPr>
          <p:cNvPr id="5" name="Content Placeholder 4">
            <a:extLst>
              <a:ext uri="{FF2B5EF4-FFF2-40B4-BE49-F238E27FC236}">
                <a16:creationId xmlns:a16="http://schemas.microsoft.com/office/drawing/2014/main" id="{D2974385-48FF-4117-9BF9-DDD3276B0F36}"/>
              </a:ext>
            </a:extLst>
          </p:cNvPr>
          <p:cNvSpPr>
            <a:spLocks noGrp="1"/>
          </p:cNvSpPr>
          <p:nvPr>
            <p:ph sz="half" idx="1"/>
          </p:nvPr>
        </p:nvSpPr>
        <p:spPr>
          <a:xfrm>
            <a:off x="165253" y="1825624"/>
            <a:ext cx="6059277" cy="4806529"/>
          </a:xfrm>
        </p:spPr>
        <p:txBody>
          <a:bodyPr>
            <a:normAutofit lnSpcReduction="10000"/>
          </a:bodyPr>
          <a:lstStyle/>
          <a:p>
            <a:pPr marL="0" indent="0" algn="ctr">
              <a:buNone/>
            </a:pPr>
            <a:r>
              <a:rPr lang="en-US" b="1" dirty="0">
                <a:solidFill>
                  <a:srgbClr val="FFFF00"/>
                </a:solidFill>
              </a:rPr>
              <a:t>These were NOT normal locust; they did not eat vegetation</a:t>
            </a:r>
          </a:p>
          <a:p>
            <a:pPr marL="0" indent="0" algn="ctr">
              <a:buNone/>
            </a:pPr>
            <a:endParaRPr lang="en-US" b="1" dirty="0">
              <a:solidFill>
                <a:srgbClr val="FFFF00"/>
              </a:solidFill>
            </a:endParaRPr>
          </a:p>
          <a:p>
            <a:pPr marL="0" indent="0" algn="ctr">
              <a:buNone/>
            </a:pPr>
            <a:r>
              <a:rPr lang="en-US" b="1" dirty="0">
                <a:solidFill>
                  <a:srgbClr val="FFFF00"/>
                </a:solidFill>
              </a:rPr>
              <a:t>These were locust from the Abyss</a:t>
            </a:r>
          </a:p>
          <a:p>
            <a:pPr marL="0" indent="0" algn="ctr">
              <a:buNone/>
            </a:pPr>
            <a:endParaRPr lang="en-US" b="1" dirty="0">
              <a:solidFill>
                <a:srgbClr val="FFFF00"/>
              </a:solidFill>
            </a:endParaRPr>
          </a:p>
          <a:p>
            <a:pPr marL="0" indent="0" algn="ctr">
              <a:buNone/>
            </a:pPr>
            <a:r>
              <a:rPr lang="en-US" b="1" dirty="0">
                <a:solidFill>
                  <a:srgbClr val="FFFF00"/>
                </a:solidFill>
              </a:rPr>
              <a:t>Power to not kill but torment sinners</a:t>
            </a:r>
          </a:p>
          <a:p>
            <a:pPr marL="0" indent="0" algn="ctr">
              <a:buNone/>
            </a:pPr>
            <a:endParaRPr lang="en-US" b="1" dirty="0">
              <a:solidFill>
                <a:srgbClr val="FFFF00"/>
              </a:solidFill>
            </a:endParaRPr>
          </a:p>
          <a:p>
            <a:pPr marL="0" indent="0" algn="ctr">
              <a:buNone/>
            </a:pPr>
            <a:r>
              <a:rPr lang="en-US" b="1" dirty="0">
                <a:solidFill>
                  <a:srgbClr val="FFFF00"/>
                </a:solidFill>
              </a:rPr>
              <a:t>BUT still no repentance (Vs 20,21)</a:t>
            </a:r>
          </a:p>
          <a:p>
            <a:pPr marL="0" indent="0" algn="ctr">
              <a:buNone/>
            </a:pPr>
            <a:endParaRPr lang="en-US" b="1" dirty="0">
              <a:solidFill>
                <a:srgbClr val="FFFF00"/>
              </a:solidFill>
            </a:endParaRPr>
          </a:p>
          <a:p>
            <a:pPr marL="0" indent="0" algn="ctr">
              <a:buNone/>
            </a:pPr>
            <a:r>
              <a:rPr lang="en-US" b="1" dirty="0">
                <a:solidFill>
                  <a:srgbClr val="FFFF00"/>
                </a:solidFill>
              </a:rPr>
              <a:t>Men sought death but could not find it</a:t>
            </a:r>
          </a:p>
        </p:txBody>
      </p:sp>
      <p:pic>
        <p:nvPicPr>
          <p:cNvPr id="7170" name="Picture 2" descr="Revelation 9 Painting by The Decree to Restore Jerusalem - Fine Art America">
            <a:extLst>
              <a:ext uri="{FF2B5EF4-FFF2-40B4-BE49-F238E27FC236}">
                <a16:creationId xmlns:a16="http://schemas.microsoft.com/office/drawing/2014/main" id="{33FF9204-14F4-493C-89D3-D24C39F1F7A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78766" y="1825625"/>
            <a:ext cx="5567190" cy="490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93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arn(inVertical)">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DAFF2-8419-49F6-951D-438EFE0AE820}"/>
              </a:ext>
            </a:extLst>
          </p:cNvPr>
          <p:cNvSpPr>
            <a:spLocks noGrp="1"/>
          </p:cNvSpPr>
          <p:nvPr>
            <p:ph type="title"/>
          </p:nvPr>
        </p:nvSpPr>
        <p:spPr>
          <a:xfrm>
            <a:off x="146891" y="133772"/>
            <a:ext cx="11898217" cy="1507741"/>
          </a:xfrm>
          <a:ln w="28575">
            <a:solidFill>
              <a:srgbClr val="FFC000"/>
            </a:solidFill>
          </a:ln>
        </p:spPr>
        <p:txBody>
          <a:bodyPr>
            <a:normAutofit fontScale="90000"/>
          </a:bodyPr>
          <a:lstStyle/>
          <a:p>
            <a:pPr algn="ctr"/>
            <a:r>
              <a:rPr lang="en-US" sz="2400" b="1" baseline="30000" dirty="0">
                <a:solidFill>
                  <a:srgbClr val="FFC000"/>
                </a:solidFill>
                <a:latin typeface="+mn-lt"/>
              </a:rPr>
              <a:t>7 </a:t>
            </a:r>
            <a:r>
              <a:rPr lang="en-US" sz="2400" b="1" dirty="0">
                <a:solidFill>
                  <a:srgbClr val="FFC000"/>
                </a:solidFill>
                <a:latin typeface="+mn-lt"/>
              </a:rPr>
              <a:t>The shape of the locusts was like horses prepared for battle. On their heads were crowns of something like gold, and their faces </a:t>
            </a:r>
            <a:r>
              <a:rPr lang="en-US" sz="2400" b="1" i="1" dirty="0">
                <a:solidFill>
                  <a:srgbClr val="FFC000"/>
                </a:solidFill>
                <a:latin typeface="+mn-lt"/>
              </a:rPr>
              <a:t>were</a:t>
            </a:r>
            <a:r>
              <a:rPr lang="en-US" sz="2400" b="1" dirty="0">
                <a:solidFill>
                  <a:srgbClr val="FFC000"/>
                </a:solidFill>
                <a:latin typeface="+mn-lt"/>
              </a:rPr>
              <a:t> like the faces of men. </a:t>
            </a:r>
            <a:r>
              <a:rPr lang="en-US" sz="2400" b="1" baseline="30000" dirty="0">
                <a:solidFill>
                  <a:srgbClr val="FFC000"/>
                </a:solidFill>
                <a:latin typeface="+mn-lt"/>
              </a:rPr>
              <a:t>8 </a:t>
            </a:r>
            <a:r>
              <a:rPr lang="en-US" sz="2400" b="1" dirty="0">
                <a:solidFill>
                  <a:srgbClr val="FFC000"/>
                </a:solidFill>
                <a:latin typeface="+mn-lt"/>
              </a:rPr>
              <a:t>They had hair like women’s hair, and their teeth were like lions’ </a:t>
            </a:r>
            <a:r>
              <a:rPr lang="en-US" sz="2400" b="1" i="1" dirty="0">
                <a:solidFill>
                  <a:srgbClr val="FFC000"/>
                </a:solidFill>
                <a:latin typeface="+mn-lt"/>
              </a:rPr>
              <a:t>teeth.</a:t>
            </a:r>
            <a:r>
              <a:rPr lang="en-US" sz="2400" b="1" dirty="0">
                <a:solidFill>
                  <a:srgbClr val="FFC000"/>
                </a:solidFill>
                <a:latin typeface="+mn-lt"/>
              </a:rPr>
              <a:t> </a:t>
            </a:r>
            <a:r>
              <a:rPr lang="en-US" sz="2400" b="1" baseline="30000" dirty="0">
                <a:solidFill>
                  <a:srgbClr val="FFC000"/>
                </a:solidFill>
                <a:latin typeface="+mn-lt"/>
              </a:rPr>
              <a:t>9 </a:t>
            </a:r>
            <a:r>
              <a:rPr lang="en-US" sz="2400" b="1" dirty="0">
                <a:solidFill>
                  <a:srgbClr val="FFC000"/>
                </a:solidFill>
                <a:latin typeface="+mn-lt"/>
              </a:rPr>
              <a:t>And they had breastplates like breastplates of iron, and the sound of their wings </a:t>
            </a:r>
            <a:r>
              <a:rPr lang="en-US" sz="2400" b="1" i="1" dirty="0">
                <a:solidFill>
                  <a:srgbClr val="FFC000"/>
                </a:solidFill>
                <a:latin typeface="+mn-lt"/>
              </a:rPr>
              <a:t>was</a:t>
            </a:r>
            <a:r>
              <a:rPr lang="en-US" sz="2400" b="1" dirty="0">
                <a:solidFill>
                  <a:srgbClr val="FFC000"/>
                </a:solidFill>
                <a:latin typeface="+mn-lt"/>
              </a:rPr>
              <a:t> like the sound </a:t>
            </a:r>
            <a:r>
              <a:rPr lang="en-US" sz="2400" b="1" dirty="0">
                <a:solidFill>
                  <a:srgbClr val="FFC000"/>
                </a:solidFill>
                <a:latin typeface="system-ui"/>
              </a:rPr>
              <a:t>of chariots with many horses running into battle.</a:t>
            </a:r>
            <a:endParaRPr lang="en-US" sz="2400" b="1" dirty="0">
              <a:solidFill>
                <a:srgbClr val="FFC000"/>
              </a:solidFill>
            </a:endParaRPr>
          </a:p>
        </p:txBody>
      </p:sp>
      <p:sp>
        <p:nvSpPr>
          <p:cNvPr id="5" name="Content Placeholder 4">
            <a:extLst>
              <a:ext uri="{FF2B5EF4-FFF2-40B4-BE49-F238E27FC236}">
                <a16:creationId xmlns:a16="http://schemas.microsoft.com/office/drawing/2014/main" id="{D2974385-48FF-4117-9BF9-DDD3276B0F36}"/>
              </a:ext>
            </a:extLst>
          </p:cNvPr>
          <p:cNvSpPr>
            <a:spLocks noGrp="1"/>
          </p:cNvSpPr>
          <p:nvPr>
            <p:ph sz="half" idx="1"/>
          </p:nvPr>
        </p:nvSpPr>
        <p:spPr>
          <a:xfrm>
            <a:off x="146892" y="1825625"/>
            <a:ext cx="4469176" cy="4351338"/>
          </a:xfrm>
        </p:spPr>
        <p:txBody>
          <a:bodyPr>
            <a:normAutofit fontScale="92500" lnSpcReduction="10000"/>
          </a:bodyPr>
          <a:lstStyle/>
          <a:p>
            <a:pPr marL="0" indent="0">
              <a:buNone/>
            </a:pPr>
            <a:r>
              <a:rPr lang="en-US" sz="2600" b="1" dirty="0">
                <a:solidFill>
                  <a:srgbClr val="FFFF00"/>
                </a:solidFill>
              </a:rPr>
              <a:t>Pictured as:</a:t>
            </a:r>
          </a:p>
          <a:p>
            <a:pPr marL="0" indent="0">
              <a:buNone/>
            </a:pPr>
            <a:r>
              <a:rPr lang="en-US" sz="2600" b="1" dirty="0">
                <a:solidFill>
                  <a:srgbClr val="FFFF00"/>
                </a:solidFill>
              </a:rPr>
              <a:t>	Horses</a:t>
            </a:r>
          </a:p>
          <a:p>
            <a:pPr marL="0" indent="0">
              <a:buNone/>
            </a:pPr>
            <a:r>
              <a:rPr lang="en-US" sz="2600" b="1" dirty="0">
                <a:solidFill>
                  <a:srgbClr val="FFFF00"/>
                </a:solidFill>
              </a:rPr>
              <a:t>	Strong</a:t>
            </a:r>
          </a:p>
          <a:p>
            <a:pPr marL="0" indent="0">
              <a:buNone/>
            </a:pPr>
            <a:r>
              <a:rPr lang="en-US" sz="2600" b="1" dirty="0">
                <a:solidFill>
                  <a:srgbClr val="FFFF00"/>
                </a:solidFill>
              </a:rPr>
              <a:t>	Crowns (Mission 	Victorious)</a:t>
            </a:r>
          </a:p>
          <a:p>
            <a:pPr marL="0" indent="0">
              <a:buNone/>
            </a:pPr>
            <a:r>
              <a:rPr lang="en-US" sz="2600" b="1" dirty="0">
                <a:solidFill>
                  <a:srgbClr val="FFFF00"/>
                </a:solidFill>
              </a:rPr>
              <a:t>	Hair as women (beautiful)</a:t>
            </a:r>
          </a:p>
          <a:p>
            <a:pPr marL="0" indent="0">
              <a:buNone/>
            </a:pPr>
            <a:r>
              <a:rPr lang="en-US" sz="2600" b="1" dirty="0">
                <a:solidFill>
                  <a:srgbClr val="FFFF00"/>
                </a:solidFill>
              </a:rPr>
              <a:t>	Teeth as lions</a:t>
            </a:r>
          </a:p>
          <a:p>
            <a:pPr marL="0" indent="0">
              <a:buNone/>
            </a:pPr>
            <a:r>
              <a:rPr lang="en-US" sz="2600" b="1" dirty="0">
                <a:solidFill>
                  <a:srgbClr val="FFFF00"/>
                </a:solidFill>
              </a:rPr>
              <a:t>	Breastplates (invincible)</a:t>
            </a:r>
          </a:p>
          <a:p>
            <a:pPr marL="0" indent="0">
              <a:buNone/>
            </a:pPr>
            <a:r>
              <a:rPr lang="en-US" sz="2600" b="1" dirty="0">
                <a:solidFill>
                  <a:srgbClr val="FFFF00"/>
                </a:solidFill>
              </a:rPr>
              <a:t>	Wings</a:t>
            </a:r>
          </a:p>
          <a:p>
            <a:pPr marL="0" indent="0">
              <a:buNone/>
            </a:pPr>
            <a:r>
              <a:rPr lang="en-US" sz="2600" b="1" dirty="0">
                <a:solidFill>
                  <a:srgbClr val="FFFF00"/>
                </a:solidFill>
              </a:rPr>
              <a:t>	Multitudes (MANY)</a:t>
            </a:r>
          </a:p>
          <a:p>
            <a:pPr marL="0" indent="0">
              <a:buNone/>
            </a:pPr>
            <a:endParaRPr lang="en-US" b="1" dirty="0">
              <a:solidFill>
                <a:srgbClr val="FFFF00"/>
              </a:solidFill>
            </a:endParaRPr>
          </a:p>
        </p:txBody>
      </p:sp>
      <p:pic>
        <p:nvPicPr>
          <p:cNvPr id="8194" name="Picture 2" descr="I AM COMING SOON! : Revelation 9 - Modern Weapons Such As Combat  Helicopters and Tanks Were Described">
            <a:extLst>
              <a:ext uri="{FF2B5EF4-FFF2-40B4-BE49-F238E27FC236}">
                <a16:creationId xmlns:a16="http://schemas.microsoft.com/office/drawing/2014/main" id="{4B1C4C4D-6D24-43D8-860E-2D78B914959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16068" y="1825625"/>
            <a:ext cx="7429040" cy="48986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86726A-B801-45C7-9F5A-316E8F142968}"/>
              </a:ext>
            </a:extLst>
          </p:cNvPr>
          <p:cNvSpPr txBox="1"/>
          <p:nvPr/>
        </p:nvSpPr>
        <p:spPr>
          <a:xfrm>
            <a:off x="626416" y="6099465"/>
            <a:ext cx="3510128" cy="523220"/>
          </a:xfrm>
          <a:prstGeom prst="rect">
            <a:avLst/>
          </a:prstGeom>
          <a:noFill/>
        </p:spPr>
        <p:txBody>
          <a:bodyPr wrap="none" rtlCol="0">
            <a:spAutoFit/>
          </a:bodyPr>
          <a:lstStyle/>
          <a:p>
            <a:r>
              <a:rPr lang="en-US" sz="2800" b="1" dirty="0">
                <a:solidFill>
                  <a:schemeClr val="bg1"/>
                </a:solidFill>
              </a:rPr>
              <a:t>TOTALLY SYMBOLIC!!!!</a:t>
            </a:r>
          </a:p>
        </p:txBody>
      </p:sp>
    </p:spTree>
    <p:extLst>
      <p:ext uri="{BB962C8B-B14F-4D97-AF65-F5344CB8AC3E}">
        <p14:creationId xmlns:p14="http://schemas.microsoft.com/office/powerpoint/2010/main" val="13256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arn(inVertic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DAFF2-8419-49F6-951D-438EFE0AE820}"/>
              </a:ext>
            </a:extLst>
          </p:cNvPr>
          <p:cNvSpPr>
            <a:spLocks noGrp="1"/>
          </p:cNvSpPr>
          <p:nvPr>
            <p:ph type="title"/>
          </p:nvPr>
        </p:nvSpPr>
        <p:spPr>
          <a:xfrm>
            <a:off x="207484" y="88136"/>
            <a:ext cx="11777031" cy="1476260"/>
          </a:xfrm>
          <a:ln w="28575">
            <a:solidFill>
              <a:srgbClr val="FFC000"/>
            </a:solidFill>
          </a:ln>
        </p:spPr>
        <p:txBody>
          <a:bodyPr>
            <a:noAutofit/>
          </a:bodyPr>
          <a:lstStyle/>
          <a:p>
            <a:pPr algn="ctr"/>
            <a:r>
              <a:rPr lang="en-US" sz="2400" b="1" baseline="30000" dirty="0">
                <a:solidFill>
                  <a:srgbClr val="FFC000"/>
                </a:solidFill>
                <a:latin typeface="+mn-lt"/>
              </a:rPr>
              <a:t>10 </a:t>
            </a:r>
            <a:r>
              <a:rPr lang="en-US" sz="2400" b="1" dirty="0">
                <a:solidFill>
                  <a:srgbClr val="FFC000"/>
                </a:solidFill>
                <a:latin typeface="+mn-lt"/>
              </a:rPr>
              <a:t>They had tails like scorpions, and there were stings in their tails. Their power </a:t>
            </a:r>
            <a:r>
              <a:rPr lang="en-US" sz="2400" b="1" i="1" dirty="0">
                <a:solidFill>
                  <a:srgbClr val="FFC000"/>
                </a:solidFill>
                <a:latin typeface="+mn-lt"/>
              </a:rPr>
              <a:t>was</a:t>
            </a:r>
            <a:r>
              <a:rPr lang="en-US" sz="2400" b="1" dirty="0">
                <a:solidFill>
                  <a:srgbClr val="FFC000"/>
                </a:solidFill>
                <a:latin typeface="+mn-lt"/>
              </a:rPr>
              <a:t> to hurt men five months. </a:t>
            </a:r>
            <a:r>
              <a:rPr lang="en-US" sz="2400" b="1" baseline="30000" dirty="0">
                <a:solidFill>
                  <a:srgbClr val="FFC000"/>
                </a:solidFill>
                <a:latin typeface="+mn-lt"/>
              </a:rPr>
              <a:t>11 </a:t>
            </a:r>
            <a:r>
              <a:rPr lang="en-US" sz="2400" b="1" dirty="0">
                <a:solidFill>
                  <a:srgbClr val="FFC000"/>
                </a:solidFill>
                <a:latin typeface="+mn-lt"/>
              </a:rPr>
              <a:t>And they had as king over them the angel of the bottomless pit, whose name in Hebrew </a:t>
            </a:r>
            <a:r>
              <a:rPr lang="en-US" sz="2400" b="1" i="1" dirty="0">
                <a:solidFill>
                  <a:srgbClr val="FFC000"/>
                </a:solidFill>
                <a:latin typeface="+mn-lt"/>
              </a:rPr>
              <a:t>is</a:t>
            </a:r>
            <a:r>
              <a:rPr lang="en-US" sz="2400" b="1" dirty="0">
                <a:solidFill>
                  <a:srgbClr val="FFC000"/>
                </a:solidFill>
                <a:latin typeface="+mn-lt"/>
              </a:rPr>
              <a:t> Abaddon, but in Greek he has the name Apollyon. </a:t>
            </a:r>
            <a:r>
              <a:rPr lang="en-US" sz="2400" b="1" baseline="30000" dirty="0">
                <a:solidFill>
                  <a:srgbClr val="FFC000"/>
                </a:solidFill>
                <a:latin typeface="+mn-lt"/>
              </a:rPr>
              <a:t>12 </a:t>
            </a:r>
            <a:r>
              <a:rPr lang="en-US" sz="2400" b="1" dirty="0">
                <a:solidFill>
                  <a:srgbClr val="FFC000"/>
                </a:solidFill>
                <a:latin typeface="+mn-lt"/>
              </a:rPr>
              <a:t>One woe is past. Behold, still two more woes are coming after these things.</a:t>
            </a:r>
          </a:p>
        </p:txBody>
      </p:sp>
      <p:sp>
        <p:nvSpPr>
          <p:cNvPr id="5" name="Content Placeholder 4">
            <a:extLst>
              <a:ext uri="{FF2B5EF4-FFF2-40B4-BE49-F238E27FC236}">
                <a16:creationId xmlns:a16="http://schemas.microsoft.com/office/drawing/2014/main" id="{D2974385-48FF-4117-9BF9-DDD3276B0F36}"/>
              </a:ext>
            </a:extLst>
          </p:cNvPr>
          <p:cNvSpPr>
            <a:spLocks noGrp="1"/>
          </p:cNvSpPr>
          <p:nvPr>
            <p:ph sz="half" idx="1"/>
          </p:nvPr>
        </p:nvSpPr>
        <p:spPr>
          <a:xfrm>
            <a:off x="207485" y="1825625"/>
            <a:ext cx="6964496" cy="4685342"/>
          </a:xfrm>
        </p:spPr>
        <p:txBody>
          <a:bodyPr/>
          <a:lstStyle/>
          <a:p>
            <a:pPr marL="0" indent="0" algn="ctr">
              <a:buNone/>
            </a:pPr>
            <a:r>
              <a:rPr lang="en-US" b="1" dirty="0">
                <a:solidFill>
                  <a:srgbClr val="FFFF00"/>
                </a:solidFill>
              </a:rPr>
              <a:t>The sting of a scorpion does NOT normally kill, but it is VERY painful</a:t>
            </a:r>
          </a:p>
          <a:p>
            <a:pPr marL="0" indent="0" algn="ctr">
              <a:buNone/>
            </a:pPr>
            <a:endParaRPr lang="en-US" b="1" dirty="0">
              <a:solidFill>
                <a:srgbClr val="FFFF00"/>
              </a:solidFill>
            </a:endParaRPr>
          </a:p>
          <a:p>
            <a:pPr marL="0" indent="0" algn="ctr">
              <a:buNone/>
            </a:pPr>
            <a:r>
              <a:rPr lang="en-US" b="1" dirty="0">
                <a:solidFill>
                  <a:srgbClr val="FFFF00"/>
                </a:solidFill>
              </a:rPr>
              <a:t>Just the FIRST woe is passed!!  Two more to come.</a:t>
            </a:r>
          </a:p>
          <a:p>
            <a:pPr marL="0" indent="0" algn="ctr">
              <a:buNone/>
            </a:pPr>
            <a:endParaRPr lang="en-US" b="1" dirty="0">
              <a:solidFill>
                <a:srgbClr val="FFFF00"/>
              </a:solidFill>
            </a:endParaRPr>
          </a:p>
          <a:p>
            <a:pPr marL="0" indent="0" algn="ctr">
              <a:buNone/>
            </a:pPr>
            <a:r>
              <a:rPr lang="en-US" b="1" dirty="0">
                <a:solidFill>
                  <a:srgbClr val="FFFF00"/>
                </a:solidFill>
              </a:rPr>
              <a:t>God is allowing worldly man to see how much Satan cares for man.  God gave His Son to die.  Satan ONLY gives pain and torment and suffering.</a:t>
            </a:r>
          </a:p>
        </p:txBody>
      </p:sp>
      <p:pic>
        <p:nvPicPr>
          <p:cNvPr id="9218" name="Picture 2" descr="I AM COMING SOON! : Revelation 9 - Modern Weapons Such As Combat  Helicopters and Tanks Were Described">
            <a:extLst>
              <a:ext uri="{FF2B5EF4-FFF2-40B4-BE49-F238E27FC236}">
                <a16:creationId xmlns:a16="http://schemas.microsoft.com/office/drawing/2014/main" id="{D1F4C909-BBB1-4168-8661-4E91524DD65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01639" y="1825625"/>
            <a:ext cx="4382876" cy="468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9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840</Words>
  <Application>Microsoft Office PowerPoint</Application>
  <PresentationFormat>Widescreen</PresentationFormat>
  <Paragraphs>142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system-ui</vt:lpstr>
      <vt:lpstr>Office Theme</vt:lpstr>
      <vt:lpstr>PowerPoint Presentation</vt:lpstr>
      <vt:lpstr>9 Then the fifth angel sounded: And I saw a star fallen from heaven to the earth. To him was given the key to the bottomless pit.  2 And he opened the bottomless pit, and smoke arose out of the pit like the smoke of a great furnace. So the sun and the air were darkened because of the smoke of the pit. </vt:lpstr>
      <vt:lpstr>9 Then the fifth angel sounded: And I saw a star fallen from heaven to the earth. To him was given the key to the bottomless pit.  2 And he opened the bottomless pit, and smoke arose out of the pit like the smoke of a great furnace. So the sun and the air were darkened because of the smoke of the pit. </vt:lpstr>
      <vt:lpstr>9 Then the fifth angel sounded: And I saw a star fallen from heaven to the earth. To him was given the key to the bottomless pit.  2 And he opened the bottomless pit, and smoke arose out of the pit like the smoke of a great furnace. So the sun and the air were darkened because of the smoke of the pit. </vt:lpstr>
      <vt:lpstr>3 Then out of the smoke locusts came upon the earth. And to them was given power, as the scorpions of the earth have power. 4 They were commanded not to harm the grass of the earth, or any green thing, or any tree, but only those men who do not have the seal of God on their foreheads. </vt:lpstr>
      <vt:lpstr>3 Then out of the smoke locusts came upon the earth. And to them was given power, as the scorpions of the earth have power. 4 They were commanded not to harm the grass of the earth, or any green thing, or any tree, but only those men who do not have the seal of God on their foreheads. </vt:lpstr>
      <vt:lpstr>5 And they were not given authority to kill them, but to torment them for five months. Their torment was like the torment of a scorpion when it strikes a man. 6 In those days men will seek death and will not find it; they will desire to die, and death will flee from them.</vt:lpstr>
      <vt:lpstr>7 The shape of the locusts was like horses prepared for battle. On their heads were crowns of something like gold, and their faces were like the faces of men. 8 They had hair like women’s hair, and their teeth were like lions’ teeth. 9 And they had breastplates like breastplates of iron, and the sound of their wings was like the sound of chariots with many horses running into battle.</vt:lpstr>
      <vt:lpstr>10 They had tails like scorpions, and there were stings in their tails. Their power was to hurt men five months. 11 And they had as king over them the angel of the bottomless pit, whose name in Hebrew is Abaddon, but in Greek he has the name Apollyon. 12 One woe is past. Behold, still two more woes are coming after these things.</vt:lpstr>
      <vt:lpstr>13 Then the sixth angel sounded: And I heard a voice from the four horns of the golden altar which is before God, 14 saying to the sixth angel who had the trumpet, “Release the four angels who are bound at the great river Euphrates.”</vt:lpstr>
      <vt:lpstr>15 So the four angels, who had been prepared for the hour and day and month and year, were released to kill a third of mankind. </vt:lpstr>
      <vt:lpstr>16 Now the number of the army of the horsemen was two hundred million; I heard the number of them.</vt:lpstr>
      <vt:lpstr>17 And thus I saw the horses in the vision: those who sat on them had breastplates of fiery red, hyacinth blue, and sulfur yellow; and the heads of the horses were like the heads of lions; and out of their mouths came fire, smoke, and brimstone. 18 By these three plagues a third of mankind was killed—by the fire and the smoke and the brimstone which came out of their mouths. 19 For their power is in their mouth and in their tails; for their tails are like serpents, having heads; and with them they do harm.</vt:lpstr>
      <vt:lpstr>20 But the rest of mankind, who were not killed by these plagues, did not repent of the works of their hands, that they should not worship demons, and idols of gold, silver, brass, stone, and wood, which can neither see nor hear nor walk.</vt:lpstr>
      <vt:lpstr> 21 And they did not repent of their murders or their sorceries or their sexual immorality or their thefts.</vt:lpstr>
      <vt:lpstr>PowerPoint Presentation</vt:lpstr>
      <vt:lpstr>Chapters 10 and 11 Overview</vt:lpstr>
      <vt:lpstr>10 I saw still another mighty angel coming down from heaven, clothed with a cloud. And a rainbow was on his head, his face was like the sun, and his feet like pillars of fire.</vt:lpstr>
      <vt:lpstr>2 He had a little book open in his hand. And he set his right foot on the sea and his left foot on the 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Paden, Eddie - LCMS Lang. Arts</dc:creator>
  <cp:lastModifiedBy>Kevin Stilts</cp:lastModifiedBy>
  <cp:revision>25</cp:revision>
  <dcterms:created xsi:type="dcterms:W3CDTF">2022-12-01T12:41:54Z</dcterms:created>
  <dcterms:modified xsi:type="dcterms:W3CDTF">2022-12-26T04:32:36Z</dcterms:modified>
</cp:coreProperties>
</file>