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320" r:id="rId2"/>
    <p:sldId id="323" r:id="rId3"/>
    <p:sldId id="333" r:id="rId4"/>
    <p:sldId id="336" r:id="rId5"/>
    <p:sldId id="335" r:id="rId6"/>
    <p:sldId id="322" r:id="rId7"/>
    <p:sldId id="321" r:id="rId8"/>
    <p:sldId id="327" r:id="rId9"/>
    <p:sldId id="326" r:id="rId10"/>
    <p:sldId id="325" r:id="rId11"/>
    <p:sldId id="328" r:id="rId12"/>
    <p:sldId id="324" r:id="rId13"/>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6" d="100"/>
          <a:sy n="86" d="100"/>
        </p:scale>
        <p:origin x="5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624181DF-45D1-4AC7-8F4E-F8B822A39473}"/>
    <pc:docChg chg="delSld">
      <pc:chgData name="Kevin Stilts" userId="99c6032548666723" providerId="LiveId" clId="{624181DF-45D1-4AC7-8F4E-F8B822A39473}" dt="2022-09-12T20:04:38.121" v="1" actId="47"/>
      <pc:docMkLst>
        <pc:docMk/>
      </pc:docMkLst>
      <pc:sldChg chg="del">
        <pc:chgData name="Kevin Stilts" userId="99c6032548666723" providerId="LiveId" clId="{624181DF-45D1-4AC7-8F4E-F8B822A39473}" dt="2022-09-12T20:04:38.121" v="1" actId="47"/>
        <pc:sldMkLst>
          <pc:docMk/>
          <pc:sldMk cId="1667137911" sldId="257"/>
        </pc:sldMkLst>
      </pc:sldChg>
      <pc:sldChg chg="del">
        <pc:chgData name="Kevin Stilts" userId="99c6032548666723" providerId="LiveId" clId="{624181DF-45D1-4AC7-8F4E-F8B822A39473}" dt="2022-09-12T20:04:38.121" v="1" actId="47"/>
        <pc:sldMkLst>
          <pc:docMk/>
          <pc:sldMk cId="1178379391" sldId="310"/>
        </pc:sldMkLst>
      </pc:sldChg>
      <pc:sldChg chg="del">
        <pc:chgData name="Kevin Stilts" userId="99c6032548666723" providerId="LiveId" clId="{624181DF-45D1-4AC7-8F4E-F8B822A39473}" dt="2022-09-12T20:04:38.121" v="1" actId="47"/>
        <pc:sldMkLst>
          <pc:docMk/>
          <pc:sldMk cId="497137196" sldId="311"/>
        </pc:sldMkLst>
      </pc:sldChg>
      <pc:sldChg chg="del">
        <pc:chgData name="Kevin Stilts" userId="99c6032548666723" providerId="LiveId" clId="{624181DF-45D1-4AC7-8F4E-F8B822A39473}" dt="2022-09-12T20:04:38.121" v="1" actId="47"/>
        <pc:sldMkLst>
          <pc:docMk/>
          <pc:sldMk cId="1033905185" sldId="312"/>
        </pc:sldMkLst>
      </pc:sldChg>
      <pc:sldChg chg="del">
        <pc:chgData name="Kevin Stilts" userId="99c6032548666723" providerId="LiveId" clId="{624181DF-45D1-4AC7-8F4E-F8B822A39473}" dt="2022-09-12T20:04:38.121" v="1" actId="47"/>
        <pc:sldMkLst>
          <pc:docMk/>
          <pc:sldMk cId="1241597179" sldId="313"/>
        </pc:sldMkLst>
      </pc:sldChg>
      <pc:sldChg chg="del">
        <pc:chgData name="Kevin Stilts" userId="99c6032548666723" providerId="LiveId" clId="{624181DF-45D1-4AC7-8F4E-F8B822A39473}" dt="2022-09-12T20:04:38.121" v="1" actId="47"/>
        <pc:sldMkLst>
          <pc:docMk/>
          <pc:sldMk cId="4081443262" sldId="314"/>
        </pc:sldMkLst>
      </pc:sldChg>
      <pc:sldChg chg="del">
        <pc:chgData name="Kevin Stilts" userId="99c6032548666723" providerId="LiveId" clId="{624181DF-45D1-4AC7-8F4E-F8B822A39473}" dt="2022-09-12T20:04:38.121" v="1" actId="47"/>
        <pc:sldMkLst>
          <pc:docMk/>
          <pc:sldMk cId="1269458385" sldId="315"/>
        </pc:sldMkLst>
      </pc:sldChg>
      <pc:sldChg chg="del">
        <pc:chgData name="Kevin Stilts" userId="99c6032548666723" providerId="LiveId" clId="{624181DF-45D1-4AC7-8F4E-F8B822A39473}" dt="2022-09-12T20:04:38.121" v="1" actId="47"/>
        <pc:sldMkLst>
          <pc:docMk/>
          <pc:sldMk cId="978367409" sldId="316"/>
        </pc:sldMkLst>
      </pc:sldChg>
      <pc:sldChg chg="del">
        <pc:chgData name="Kevin Stilts" userId="99c6032548666723" providerId="LiveId" clId="{624181DF-45D1-4AC7-8F4E-F8B822A39473}" dt="2022-09-12T20:04:38.121" v="1" actId="47"/>
        <pc:sldMkLst>
          <pc:docMk/>
          <pc:sldMk cId="3161706360" sldId="317"/>
        </pc:sldMkLst>
      </pc:sldChg>
      <pc:sldChg chg="del">
        <pc:chgData name="Kevin Stilts" userId="99c6032548666723" providerId="LiveId" clId="{624181DF-45D1-4AC7-8F4E-F8B822A39473}" dt="2022-09-12T20:04:38.121" v="1" actId="47"/>
        <pc:sldMkLst>
          <pc:docMk/>
          <pc:sldMk cId="3553262676" sldId="318"/>
        </pc:sldMkLst>
      </pc:sldChg>
      <pc:sldChg chg="del">
        <pc:chgData name="Kevin Stilts" userId="99c6032548666723" providerId="LiveId" clId="{624181DF-45D1-4AC7-8F4E-F8B822A39473}" dt="2022-09-12T20:04:38.121" v="1" actId="47"/>
        <pc:sldMkLst>
          <pc:docMk/>
          <pc:sldMk cId="3812701767" sldId="319"/>
        </pc:sldMkLst>
      </pc:sldChg>
      <pc:sldChg chg="del">
        <pc:chgData name="Kevin Stilts" userId="99c6032548666723" providerId="LiveId" clId="{624181DF-45D1-4AC7-8F4E-F8B822A39473}" dt="2022-09-12T20:04:31.590" v="0" actId="47"/>
        <pc:sldMkLst>
          <pc:docMk/>
          <pc:sldMk cId="3233860567" sldId="329"/>
        </pc:sldMkLst>
      </pc:sldChg>
      <pc:sldChg chg="del">
        <pc:chgData name="Kevin Stilts" userId="99c6032548666723" providerId="LiveId" clId="{624181DF-45D1-4AC7-8F4E-F8B822A39473}" dt="2022-09-12T20:04:31.590" v="0" actId="47"/>
        <pc:sldMkLst>
          <pc:docMk/>
          <pc:sldMk cId="3451589000" sldId="330"/>
        </pc:sldMkLst>
      </pc:sldChg>
      <pc:sldChg chg="del">
        <pc:chgData name="Kevin Stilts" userId="99c6032548666723" providerId="LiveId" clId="{624181DF-45D1-4AC7-8F4E-F8B822A39473}" dt="2022-09-12T20:04:31.590" v="0" actId="47"/>
        <pc:sldMkLst>
          <pc:docMk/>
          <pc:sldMk cId="270786171" sldId="331"/>
        </pc:sldMkLst>
      </pc:sldChg>
      <pc:sldChg chg="del">
        <pc:chgData name="Kevin Stilts" userId="99c6032548666723" providerId="LiveId" clId="{624181DF-45D1-4AC7-8F4E-F8B822A39473}" dt="2022-09-12T20:04:31.590" v="0" actId="47"/>
        <pc:sldMkLst>
          <pc:docMk/>
          <pc:sldMk cId="2918202113" sldId="332"/>
        </pc:sldMkLst>
      </pc:sldChg>
      <pc:sldChg chg="del">
        <pc:chgData name="Kevin Stilts" userId="99c6032548666723" providerId="LiveId" clId="{624181DF-45D1-4AC7-8F4E-F8B822A39473}" dt="2022-09-12T20:04:31.590" v="0" actId="47"/>
        <pc:sldMkLst>
          <pc:docMk/>
          <pc:sldMk cId="779521719" sldId="337"/>
        </pc:sldMkLst>
      </pc:sldChg>
      <pc:sldChg chg="del">
        <pc:chgData name="Kevin Stilts" userId="99c6032548666723" providerId="LiveId" clId="{624181DF-45D1-4AC7-8F4E-F8B822A39473}" dt="2022-09-12T20:04:31.590" v="0" actId="47"/>
        <pc:sldMkLst>
          <pc:docMk/>
          <pc:sldMk cId="1608076569" sldId="338"/>
        </pc:sldMkLst>
      </pc:sldChg>
      <pc:sldChg chg="del">
        <pc:chgData name="Kevin Stilts" userId="99c6032548666723" providerId="LiveId" clId="{624181DF-45D1-4AC7-8F4E-F8B822A39473}" dt="2022-09-12T20:04:31.590" v="0" actId="47"/>
        <pc:sldMkLst>
          <pc:docMk/>
          <pc:sldMk cId="1233736650" sldId="339"/>
        </pc:sldMkLst>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450364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67141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9158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3950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9/12/2022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2605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9/12/2022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915092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9/12/2022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316690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9/12/2022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41834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9/12/2022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3489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9/12/2022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65469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9/12/2022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31188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9/12/2022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8805826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iblia.com/bible/esv/1%20Pet%201.1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4829B-2A1E-4B33-A7CB-012E9F03840D}"/>
              </a:ext>
            </a:extLst>
          </p:cNvPr>
          <p:cNvSpPr>
            <a:spLocks noGrp="1"/>
          </p:cNvSpPr>
          <p:nvPr>
            <p:ph type="ctrTitle"/>
          </p:nvPr>
        </p:nvSpPr>
        <p:spPr/>
        <p:txBody>
          <a:bodyPr/>
          <a:lstStyle/>
          <a:p>
            <a:r>
              <a:rPr lang="en-US" dirty="0"/>
              <a:t>Thinking Like a Christian</a:t>
            </a:r>
          </a:p>
        </p:txBody>
      </p:sp>
      <p:sp>
        <p:nvSpPr>
          <p:cNvPr id="3" name="Subtitle 2">
            <a:extLst>
              <a:ext uri="{FF2B5EF4-FFF2-40B4-BE49-F238E27FC236}">
                <a16:creationId xmlns:a16="http://schemas.microsoft.com/office/drawing/2014/main" id="{31EF4446-41D1-4E64-B2FA-700903C623A4}"/>
              </a:ext>
            </a:extLst>
          </p:cNvPr>
          <p:cNvSpPr>
            <a:spLocks noGrp="1"/>
          </p:cNvSpPr>
          <p:nvPr>
            <p:ph type="subTitle" idx="1"/>
          </p:nvPr>
        </p:nvSpPr>
        <p:spPr/>
        <p:txBody>
          <a:bodyPr/>
          <a:lstStyle/>
          <a:p>
            <a:r>
              <a:rPr lang="en-US" dirty="0"/>
              <a:t>Lesson 4 – Examples of Thinking by God’s People (JOB)</a:t>
            </a:r>
          </a:p>
        </p:txBody>
      </p:sp>
    </p:spTree>
    <p:extLst>
      <p:ext uri="{BB962C8B-B14F-4D97-AF65-F5344CB8AC3E}">
        <p14:creationId xmlns:p14="http://schemas.microsoft.com/office/powerpoint/2010/main" val="3069425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53395-92F8-442A-A699-1F2B8A6C7975}"/>
              </a:ext>
            </a:extLst>
          </p:cNvPr>
          <p:cNvSpPr>
            <a:spLocks noGrp="1"/>
          </p:cNvSpPr>
          <p:nvPr>
            <p:ph type="title"/>
          </p:nvPr>
        </p:nvSpPr>
        <p:spPr>
          <a:xfrm>
            <a:off x="0" y="0"/>
            <a:ext cx="3623338" cy="1057729"/>
          </a:xfrm>
        </p:spPr>
        <p:txBody>
          <a:bodyPr/>
          <a:lstStyle/>
          <a:p>
            <a:r>
              <a:rPr lang="en-US" dirty="0"/>
              <a:t>Question 2</a:t>
            </a:r>
          </a:p>
        </p:txBody>
      </p:sp>
      <p:sp>
        <p:nvSpPr>
          <p:cNvPr id="3" name="Content Placeholder 2">
            <a:extLst>
              <a:ext uri="{FF2B5EF4-FFF2-40B4-BE49-F238E27FC236}">
                <a16:creationId xmlns:a16="http://schemas.microsoft.com/office/drawing/2014/main" id="{40B92E13-3B43-4FC9-88C8-B44C31DAD64B}"/>
              </a:ext>
            </a:extLst>
          </p:cNvPr>
          <p:cNvSpPr>
            <a:spLocks noGrp="1"/>
          </p:cNvSpPr>
          <p:nvPr>
            <p:ph idx="1"/>
          </p:nvPr>
        </p:nvSpPr>
        <p:spPr>
          <a:xfrm>
            <a:off x="462707" y="1057729"/>
            <a:ext cx="11182121" cy="5519341"/>
          </a:xfrm>
        </p:spPr>
        <p:txBody>
          <a:bodyPr>
            <a:normAutofit/>
          </a:bodyPr>
          <a:lstStyle/>
          <a:p>
            <a:r>
              <a:rPr lang="en-US" sz="2800" b="1" dirty="0"/>
              <a:t>What comes first – Faith or Hope?</a:t>
            </a:r>
          </a:p>
          <a:p>
            <a:r>
              <a:rPr lang="en-US" sz="2800" dirty="0"/>
              <a:t>2 Peter 1:5 seems to indicate it starts with faith.  </a:t>
            </a:r>
          </a:p>
          <a:p>
            <a:r>
              <a:rPr lang="en-US" sz="2800" dirty="0"/>
              <a:t>But faith and hope seem to be overlapping in many ways.</a:t>
            </a:r>
          </a:p>
          <a:p>
            <a:r>
              <a:rPr lang="en-US" sz="2800" dirty="0"/>
              <a:t>First, hope in the world is really “wishful” thinking.</a:t>
            </a:r>
          </a:p>
          <a:p>
            <a:r>
              <a:rPr lang="en-US" sz="2800" dirty="0"/>
              <a:t>Biblical hope is </a:t>
            </a:r>
            <a:r>
              <a:rPr lang="en-US" sz="2800" b="1" dirty="0">
                <a:solidFill>
                  <a:srgbClr val="7030A0"/>
                </a:solidFill>
              </a:rPr>
              <a:t>NOT</a:t>
            </a:r>
            <a:r>
              <a:rPr lang="en-US" sz="2800" dirty="0"/>
              <a:t> wishful thinking, Christian hope is when God has promised that something is going to happen and you put your trust in that promise. </a:t>
            </a:r>
          </a:p>
          <a:p>
            <a:r>
              <a:rPr lang="en-US" sz="2800" dirty="0"/>
              <a:t>Christian hope is a confidence that something will come to pass because God has promised it will come to pass.</a:t>
            </a:r>
          </a:p>
          <a:p>
            <a:r>
              <a:rPr lang="en-US" sz="2800" dirty="0"/>
              <a:t> </a:t>
            </a:r>
            <a:r>
              <a:rPr lang="en-US" sz="2800" dirty="0">
                <a:hlinkClick r:id="rId2">
                  <a:extLst>
                    <a:ext uri="{A12FA001-AC4F-418D-AE19-62706E023703}">
                      <ahyp:hlinkClr xmlns:ahyp="http://schemas.microsoft.com/office/drawing/2018/hyperlinkcolor" val="tx"/>
                    </a:ext>
                  </a:extLst>
                </a:hlinkClick>
              </a:rPr>
              <a:t>1 Peter 1:13</a:t>
            </a:r>
            <a:r>
              <a:rPr lang="en-US" sz="2800" dirty="0"/>
              <a:t> —</a:t>
            </a:r>
            <a:r>
              <a:rPr lang="en-US" sz="2800" b="1" i="1" dirty="0">
                <a:solidFill>
                  <a:srgbClr val="7030A0"/>
                </a:solidFill>
              </a:rPr>
              <a:t>"set your hope fully on the grace that will be brought to you at the revelation of Jesus Christ"</a:t>
            </a:r>
          </a:p>
        </p:txBody>
      </p:sp>
    </p:spTree>
    <p:extLst>
      <p:ext uri="{BB962C8B-B14F-4D97-AF65-F5344CB8AC3E}">
        <p14:creationId xmlns:p14="http://schemas.microsoft.com/office/powerpoint/2010/main" val="353151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53395-92F8-442A-A699-1F2B8A6C7975}"/>
              </a:ext>
            </a:extLst>
          </p:cNvPr>
          <p:cNvSpPr>
            <a:spLocks noGrp="1"/>
          </p:cNvSpPr>
          <p:nvPr>
            <p:ph type="title"/>
          </p:nvPr>
        </p:nvSpPr>
        <p:spPr>
          <a:xfrm>
            <a:off x="0" y="0"/>
            <a:ext cx="3623338" cy="1057729"/>
          </a:xfrm>
        </p:spPr>
        <p:txBody>
          <a:bodyPr/>
          <a:lstStyle/>
          <a:p>
            <a:r>
              <a:rPr lang="en-US" dirty="0"/>
              <a:t>Question 2</a:t>
            </a:r>
          </a:p>
        </p:txBody>
      </p:sp>
      <p:sp>
        <p:nvSpPr>
          <p:cNvPr id="3" name="Content Placeholder 2">
            <a:extLst>
              <a:ext uri="{FF2B5EF4-FFF2-40B4-BE49-F238E27FC236}">
                <a16:creationId xmlns:a16="http://schemas.microsoft.com/office/drawing/2014/main" id="{40B92E13-3B43-4FC9-88C8-B44C31DAD64B}"/>
              </a:ext>
            </a:extLst>
          </p:cNvPr>
          <p:cNvSpPr>
            <a:spLocks noGrp="1"/>
          </p:cNvSpPr>
          <p:nvPr>
            <p:ph idx="1"/>
          </p:nvPr>
        </p:nvSpPr>
        <p:spPr>
          <a:xfrm>
            <a:off x="462707" y="1057729"/>
            <a:ext cx="11182121" cy="5486290"/>
          </a:xfrm>
        </p:spPr>
        <p:txBody>
          <a:bodyPr>
            <a:normAutofit/>
          </a:bodyPr>
          <a:lstStyle/>
          <a:p>
            <a:r>
              <a:rPr lang="en-US" sz="2800" dirty="0"/>
              <a:t>Romans 10:17 - </a:t>
            </a:r>
            <a:r>
              <a:rPr lang="en-US" sz="2800" b="1" i="1" dirty="0">
                <a:solidFill>
                  <a:srgbClr val="7030A0"/>
                </a:solidFill>
              </a:rPr>
              <a:t>"Faith comes by hearing and hearing by the word of God“</a:t>
            </a:r>
          </a:p>
          <a:p>
            <a:r>
              <a:rPr lang="en-US" sz="2800" dirty="0"/>
              <a:t>Hope then, like faith, is also strengthened by the word of God. </a:t>
            </a:r>
            <a:r>
              <a:rPr lang="en-US" sz="2800" b="1" dirty="0">
                <a:solidFill>
                  <a:srgbClr val="C00000"/>
                </a:solidFill>
              </a:rPr>
              <a:t>Hope comes from reading his precious and very great promises and looking to Christ who purchased them.</a:t>
            </a:r>
          </a:p>
          <a:p>
            <a:r>
              <a:rPr lang="en-US" sz="2800" dirty="0"/>
              <a:t>So, then, we must look away from the circumstances that confront us, look to Christ, look to the promises, and hold fast to them. </a:t>
            </a:r>
          </a:p>
          <a:p>
            <a:r>
              <a:rPr lang="en-US" sz="2800" dirty="0"/>
              <a:t>Hope comes from the promises of God rooted in the work of Christ.</a:t>
            </a:r>
          </a:p>
          <a:p>
            <a:r>
              <a:rPr lang="en-US" sz="2800" dirty="0"/>
              <a:t>Job didn’t have the knowledge of Christ, but what did he have?</a:t>
            </a:r>
          </a:p>
        </p:txBody>
      </p:sp>
    </p:spTree>
    <p:extLst>
      <p:ext uri="{BB962C8B-B14F-4D97-AF65-F5344CB8AC3E}">
        <p14:creationId xmlns:p14="http://schemas.microsoft.com/office/powerpoint/2010/main" val="162818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53395-92F8-442A-A699-1F2B8A6C7975}"/>
              </a:ext>
            </a:extLst>
          </p:cNvPr>
          <p:cNvSpPr>
            <a:spLocks noGrp="1"/>
          </p:cNvSpPr>
          <p:nvPr>
            <p:ph type="title"/>
          </p:nvPr>
        </p:nvSpPr>
        <p:spPr>
          <a:xfrm>
            <a:off x="0" y="0"/>
            <a:ext cx="3623338" cy="1057729"/>
          </a:xfrm>
        </p:spPr>
        <p:txBody>
          <a:bodyPr/>
          <a:lstStyle/>
          <a:p>
            <a:r>
              <a:rPr lang="en-US" dirty="0"/>
              <a:t>Question 2</a:t>
            </a:r>
          </a:p>
        </p:txBody>
      </p:sp>
      <p:sp>
        <p:nvSpPr>
          <p:cNvPr id="3" name="Content Placeholder 2">
            <a:extLst>
              <a:ext uri="{FF2B5EF4-FFF2-40B4-BE49-F238E27FC236}">
                <a16:creationId xmlns:a16="http://schemas.microsoft.com/office/drawing/2014/main" id="{40B92E13-3B43-4FC9-88C8-B44C31DAD64B}"/>
              </a:ext>
            </a:extLst>
          </p:cNvPr>
          <p:cNvSpPr>
            <a:spLocks noGrp="1"/>
          </p:cNvSpPr>
          <p:nvPr>
            <p:ph idx="1"/>
          </p:nvPr>
        </p:nvSpPr>
        <p:spPr>
          <a:xfrm>
            <a:off x="462707" y="1057729"/>
            <a:ext cx="11182121" cy="5114471"/>
          </a:xfrm>
        </p:spPr>
        <p:txBody>
          <a:bodyPr>
            <a:normAutofit/>
          </a:bodyPr>
          <a:lstStyle/>
          <a:p>
            <a:r>
              <a:rPr lang="en-US" sz="2800" b="1" dirty="0">
                <a:solidFill>
                  <a:srgbClr val="C00000"/>
                </a:solidFill>
              </a:rPr>
              <a:t>So, in order to “MAKE HOPE A HABIT,” what MUST we do in order to accomplish this?</a:t>
            </a:r>
          </a:p>
          <a:p>
            <a:r>
              <a:rPr lang="en-US" sz="2800" dirty="0"/>
              <a:t>How does this idea, relate to the principle of thinking on godly things and limiting worldly thoughts into our minds?</a:t>
            </a:r>
          </a:p>
        </p:txBody>
      </p:sp>
    </p:spTree>
    <p:extLst>
      <p:ext uri="{BB962C8B-B14F-4D97-AF65-F5344CB8AC3E}">
        <p14:creationId xmlns:p14="http://schemas.microsoft.com/office/powerpoint/2010/main" val="1934913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0528D-39C4-4E8D-9663-FA5F4E727322}"/>
              </a:ext>
            </a:extLst>
          </p:cNvPr>
          <p:cNvSpPr>
            <a:spLocks noGrp="1"/>
          </p:cNvSpPr>
          <p:nvPr>
            <p:ph type="title"/>
          </p:nvPr>
        </p:nvSpPr>
        <p:spPr>
          <a:xfrm>
            <a:off x="0" y="0"/>
            <a:ext cx="3867912" cy="1133856"/>
          </a:xfrm>
        </p:spPr>
        <p:txBody>
          <a:bodyPr/>
          <a:lstStyle/>
          <a:p>
            <a:r>
              <a:rPr lang="en-US" dirty="0"/>
              <a:t>Introduction</a:t>
            </a:r>
          </a:p>
        </p:txBody>
      </p:sp>
      <p:sp>
        <p:nvSpPr>
          <p:cNvPr id="3" name="Content Placeholder 2">
            <a:extLst>
              <a:ext uri="{FF2B5EF4-FFF2-40B4-BE49-F238E27FC236}">
                <a16:creationId xmlns:a16="http://schemas.microsoft.com/office/drawing/2014/main" id="{A6BB0F0F-77B4-48FB-8BF3-D7EFCEB59261}"/>
              </a:ext>
            </a:extLst>
          </p:cNvPr>
          <p:cNvSpPr>
            <a:spLocks noGrp="1"/>
          </p:cNvSpPr>
          <p:nvPr>
            <p:ph idx="1"/>
          </p:nvPr>
        </p:nvSpPr>
        <p:spPr>
          <a:xfrm>
            <a:off x="603504" y="1133856"/>
            <a:ext cx="10927080" cy="5038344"/>
          </a:xfrm>
        </p:spPr>
        <p:txBody>
          <a:bodyPr>
            <a:normAutofit/>
          </a:bodyPr>
          <a:lstStyle/>
          <a:p>
            <a:r>
              <a:rPr lang="en-US" sz="2800" dirty="0"/>
              <a:t>We have just looked at a very good example of how not to think.</a:t>
            </a:r>
          </a:p>
          <a:p>
            <a:r>
              <a:rPr lang="en-US" sz="2800" dirty="0"/>
              <a:t>Now we will look at a great example of how to think and this example is given in the context of the hardest times we may face in our lives to think like God wants us to think – when we are going through difficulties.</a:t>
            </a:r>
          </a:p>
          <a:p>
            <a:r>
              <a:rPr lang="en-US" sz="2800" dirty="0"/>
              <a:t>Who can say they have suffered more than Job did?</a:t>
            </a:r>
          </a:p>
          <a:p>
            <a:r>
              <a:rPr lang="en-US" sz="2800" dirty="0"/>
              <a:t>Job suffered to the point that he despaired even of life and the day of his birth.</a:t>
            </a:r>
          </a:p>
        </p:txBody>
      </p:sp>
    </p:spTree>
    <p:extLst>
      <p:ext uri="{BB962C8B-B14F-4D97-AF65-F5344CB8AC3E}">
        <p14:creationId xmlns:p14="http://schemas.microsoft.com/office/powerpoint/2010/main" val="84898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D891C-9C59-4FA4-BA7A-F6C213B26855}"/>
              </a:ext>
            </a:extLst>
          </p:cNvPr>
          <p:cNvSpPr>
            <a:spLocks noGrp="1"/>
          </p:cNvSpPr>
          <p:nvPr>
            <p:ph type="title"/>
          </p:nvPr>
        </p:nvSpPr>
        <p:spPr>
          <a:xfrm>
            <a:off x="0" y="0"/>
            <a:ext cx="3858768" cy="1060704"/>
          </a:xfrm>
        </p:spPr>
        <p:txBody>
          <a:bodyPr/>
          <a:lstStyle/>
          <a:p>
            <a:r>
              <a:rPr lang="en-US" dirty="0"/>
              <a:t>Introduction</a:t>
            </a:r>
          </a:p>
        </p:txBody>
      </p:sp>
      <p:sp>
        <p:nvSpPr>
          <p:cNvPr id="3" name="Content Placeholder 2">
            <a:extLst>
              <a:ext uri="{FF2B5EF4-FFF2-40B4-BE49-F238E27FC236}">
                <a16:creationId xmlns:a16="http://schemas.microsoft.com/office/drawing/2014/main" id="{3FF45D7F-320E-425E-BF91-E72DFA4180BD}"/>
              </a:ext>
            </a:extLst>
          </p:cNvPr>
          <p:cNvSpPr>
            <a:spLocks noGrp="1"/>
          </p:cNvSpPr>
          <p:nvPr>
            <p:ph idx="1"/>
          </p:nvPr>
        </p:nvSpPr>
        <p:spPr>
          <a:xfrm>
            <a:off x="356616" y="1060704"/>
            <a:ext cx="11393424" cy="5111496"/>
          </a:xfrm>
        </p:spPr>
        <p:txBody>
          <a:bodyPr>
            <a:normAutofit/>
          </a:bodyPr>
          <a:lstStyle/>
          <a:p>
            <a:r>
              <a:rPr lang="en-US" sz="2800" dirty="0"/>
              <a:t>Suffering is the hardest problem to understand, in my mind.</a:t>
            </a:r>
          </a:p>
          <a:p>
            <a:r>
              <a:rPr lang="en-US" sz="2800" dirty="0">
                <a:solidFill>
                  <a:srgbClr val="7030A0"/>
                </a:solidFill>
              </a:rPr>
              <a:t>When we suffer, physically, mentally or spiritually it will challenge the way we think!  </a:t>
            </a:r>
            <a:r>
              <a:rPr lang="en-US" sz="2800" dirty="0"/>
              <a:t>Make no mistake about this fact.</a:t>
            </a:r>
          </a:p>
          <a:p>
            <a:r>
              <a:rPr lang="en-US" sz="2800" dirty="0"/>
              <a:t>Think of Jesus on the cross; his experience was terrible.  He had the most awful:</a:t>
            </a:r>
          </a:p>
          <a:p>
            <a:pPr lvl="1"/>
            <a:r>
              <a:rPr lang="en-US" sz="2600" dirty="0"/>
              <a:t>Physical suffering</a:t>
            </a:r>
          </a:p>
          <a:p>
            <a:pPr lvl="1"/>
            <a:r>
              <a:rPr lang="en-US" sz="2600" dirty="0"/>
              <a:t>Mental pain and despair</a:t>
            </a:r>
          </a:p>
          <a:p>
            <a:pPr lvl="1"/>
            <a:r>
              <a:rPr lang="en-US" sz="2600" dirty="0"/>
              <a:t>Spiritual sense of being alone</a:t>
            </a:r>
            <a:endParaRPr lang="en-US" sz="2800" dirty="0"/>
          </a:p>
          <a:p>
            <a:r>
              <a:rPr lang="en-US" sz="2800" dirty="0"/>
              <a:t>He used the same words that millions of people have used when suffering – </a:t>
            </a:r>
            <a:r>
              <a:rPr lang="en-US" sz="2800" b="1" dirty="0">
                <a:solidFill>
                  <a:srgbClr val="C00000"/>
                </a:solidFill>
              </a:rPr>
              <a:t>“My God, WHY . . .?”</a:t>
            </a:r>
          </a:p>
        </p:txBody>
      </p:sp>
    </p:spTree>
    <p:extLst>
      <p:ext uri="{BB962C8B-B14F-4D97-AF65-F5344CB8AC3E}">
        <p14:creationId xmlns:p14="http://schemas.microsoft.com/office/powerpoint/2010/main" val="403592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8C8A7-4624-4CA6-8843-C974B1D59BAB}"/>
              </a:ext>
            </a:extLst>
          </p:cNvPr>
          <p:cNvSpPr>
            <a:spLocks noGrp="1"/>
          </p:cNvSpPr>
          <p:nvPr>
            <p:ph type="title"/>
          </p:nvPr>
        </p:nvSpPr>
        <p:spPr>
          <a:xfrm>
            <a:off x="0" y="0"/>
            <a:ext cx="4023360" cy="932688"/>
          </a:xfrm>
        </p:spPr>
        <p:txBody>
          <a:bodyPr/>
          <a:lstStyle/>
          <a:p>
            <a:r>
              <a:rPr lang="en-US" dirty="0"/>
              <a:t>Introduction</a:t>
            </a:r>
          </a:p>
        </p:txBody>
      </p:sp>
      <p:sp>
        <p:nvSpPr>
          <p:cNvPr id="3" name="Content Placeholder 2">
            <a:extLst>
              <a:ext uri="{FF2B5EF4-FFF2-40B4-BE49-F238E27FC236}">
                <a16:creationId xmlns:a16="http://schemas.microsoft.com/office/drawing/2014/main" id="{997A858B-0031-4750-9C54-584C89778453}"/>
              </a:ext>
            </a:extLst>
          </p:cNvPr>
          <p:cNvSpPr>
            <a:spLocks noGrp="1"/>
          </p:cNvSpPr>
          <p:nvPr>
            <p:ph idx="1"/>
          </p:nvPr>
        </p:nvSpPr>
        <p:spPr>
          <a:xfrm>
            <a:off x="374904" y="1051560"/>
            <a:ext cx="11265408" cy="5120640"/>
          </a:xfrm>
        </p:spPr>
        <p:txBody>
          <a:bodyPr>
            <a:normAutofit/>
          </a:bodyPr>
          <a:lstStyle/>
          <a:p>
            <a:r>
              <a:rPr lang="en-US" sz="2800" dirty="0"/>
              <a:t>Make no mistake, Job suffered greatly.</a:t>
            </a:r>
          </a:p>
          <a:p>
            <a:r>
              <a:rPr lang="en-US" sz="2800" dirty="0">
                <a:solidFill>
                  <a:srgbClr val="C00000"/>
                </a:solidFill>
              </a:rPr>
              <a:t>He lost his health, children, his wealth, his crops, his livestock, and even his relationship with his wife and closest friends.</a:t>
            </a:r>
          </a:p>
          <a:p>
            <a:r>
              <a:rPr lang="en-US" sz="2800" dirty="0"/>
              <a:t>His friends accused him of sin; his wife told him to curse God and die.</a:t>
            </a:r>
          </a:p>
          <a:p>
            <a:r>
              <a:rPr lang="en-US" sz="2800" dirty="0"/>
              <a:t>Job </a:t>
            </a:r>
            <a:r>
              <a:rPr lang="en-US" sz="2800" b="1" dirty="0">
                <a:solidFill>
                  <a:srgbClr val="FF0000"/>
                </a:solidFill>
              </a:rPr>
              <a:t>NEVER</a:t>
            </a:r>
            <a:r>
              <a:rPr lang="en-US" sz="2800" dirty="0"/>
              <a:t> finds out the reason for his suffering as well.</a:t>
            </a:r>
          </a:p>
          <a:p>
            <a:r>
              <a:rPr lang="en-US" sz="2800" dirty="0"/>
              <a:t>Job felt like he was God’s enemy (13:23-24)</a:t>
            </a:r>
          </a:p>
        </p:txBody>
      </p:sp>
      <p:sp>
        <p:nvSpPr>
          <p:cNvPr id="4" name="TextBox 3">
            <a:extLst>
              <a:ext uri="{FF2B5EF4-FFF2-40B4-BE49-F238E27FC236}">
                <a16:creationId xmlns:a16="http://schemas.microsoft.com/office/drawing/2014/main" id="{FD401550-3AF1-488A-B079-F3288836669A}"/>
              </a:ext>
            </a:extLst>
          </p:cNvPr>
          <p:cNvSpPr txBox="1"/>
          <p:nvPr/>
        </p:nvSpPr>
        <p:spPr>
          <a:xfrm>
            <a:off x="173545" y="4971871"/>
            <a:ext cx="11844909" cy="1200329"/>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rPr>
              <a:t>How many </a:t>
            </a:r>
            <a:r>
              <a:rPr lang="en-US" sz="2400" b="1" i="1" dirty="0">
                <a:solidFill>
                  <a:srgbClr val="7030A0"/>
                </a:solidFill>
              </a:rPr>
              <a:t>are</a:t>
            </a:r>
            <a:r>
              <a:rPr lang="en-US" sz="2400" b="1" dirty="0">
                <a:solidFill>
                  <a:srgbClr val="7030A0"/>
                </a:solidFill>
              </a:rPr>
              <a:t> my iniquities and sins? Make me know my transgression </a:t>
            </a:r>
          </a:p>
          <a:p>
            <a:pPr algn="ctr"/>
            <a:r>
              <a:rPr lang="en-US" sz="2400" b="1" dirty="0">
                <a:solidFill>
                  <a:srgbClr val="7030A0"/>
                </a:solidFill>
              </a:rPr>
              <a:t>and my sin. </a:t>
            </a:r>
            <a:r>
              <a:rPr lang="en-US" sz="2400" b="1" baseline="30000" dirty="0">
                <a:solidFill>
                  <a:srgbClr val="7030A0"/>
                </a:solidFill>
              </a:rPr>
              <a:t>24 </a:t>
            </a:r>
            <a:r>
              <a:rPr lang="en-US" sz="2400" b="1" dirty="0">
                <a:solidFill>
                  <a:srgbClr val="7030A0"/>
                </a:solidFill>
              </a:rPr>
              <a:t>Why do You hide Your face, And regard me as Your </a:t>
            </a:r>
          </a:p>
          <a:p>
            <a:pPr algn="ctr"/>
            <a:r>
              <a:rPr lang="en-US" sz="2400" b="1" dirty="0">
                <a:solidFill>
                  <a:srgbClr val="7030A0"/>
                </a:solidFill>
              </a:rPr>
              <a:t>enemy?</a:t>
            </a:r>
          </a:p>
        </p:txBody>
      </p:sp>
    </p:spTree>
    <p:extLst>
      <p:ext uri="{BB962C8B-B14F-4D97-AF65-F5344CB8AC3E}">
        <p14:creationId xmlns:p14="http://schemas.microsoft.com/office/powerpoint/2010/main" val="422211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barn(inVertical)">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8C8A7-4624-4CA6-8843-C974B1D59BAB}"/>
              </a:ext>
            </a:extLst>
          </p:cNvPr>
          <p:cNvSpPr>
            <a:spLocks noGrp="1"/>
          </p:cNvSpPr>
          <p:nvPr>
            <p:ph type="title"/>
          </p:nvPr>
        </p:nvSpPr>
        <p:spPr>
          <a:xfrm>
            <a:off x="0" y="0"/>
            <a:ext cx="4023360" cy="932688"/>
          </a:xfrm>
        </p:spPr>
        <p:txBody>
          <a:bodyPr/>
          <a:lstStyle/>
          <a:p>
            <a:r>
              <a:rPr lang="en-US" dirty="0"/>
              <a:t>Introduction</a:t>
            </a:r>
          </a:p>
        </p:txBody>
      </p:sp>
      <p:sp>
        <p:nvSpPr>
          <p:cNvPr id="3" name="Content Placeholder 2">
            <a:extLst>
              <a:ext uri="{FF2B5EF4-FFF2-40B4-BE49-F238E27FC236}">
                <a16:creationId xmlns:a16="http://schemas.microsoft.com/office/drawing/2014/main" id="{997A858B-0031-4750-9C54-584C89778453}"/>
              </a:ext>
            </a:extLst>
          </p:cNvPr>
          <p:cNvSpPr>
            <a:spLocks noGrp="1"/>
          </p:cNvSpPr>
          <p:nvPr>
            <p:ph idx="1"/>
          </p:nvPr>
        </p:nvSpPr>
        <p:spPr>
          <a:xfrm>
            <a:off x="374904" y="1051560"/>
            <a:ext cx="11265408" cy="5120640"/>
          </a:xfrm>
        </p:spPr>
        <p:txBody>
          <a:bodyPr>
            <a:normAutofit/>
          </a:bodyPr>
          <a:lstStyle/>
          <a:p>
            <a:r>
              <a:rPr lang="en-US" sz="2800" dirty="0"/>
              <a:t>Job complains about his condition (23:3,4)</a:t>
            </a:r>
          </a:p>
          <a:p>
            <a:endParaRPr lang="en-US" sz="2800" dirty="0"/>
          </a:p>
          <a:p>
            <a:endParaRPr lang="en-US" sz="2800" dirty="0"/>
          </a:p>
          <a:p>
            <a:r>
              <a:rPr lang="en-US" sz="2800" dirty="0"/>
              <a:t>The passage of 10:1-4 is a powerful statement as to how suffering can cause a person to think differently.</a:t>
            </a:r>
          </a:p>
          <a:p>
            <a:pPr marL="0" indent="0">
              <a:buNone/>
            </a:pPr>
            <a:endParaRPr lang="en-US" sz="2800" dirty="0"/>
          </a:p>
        </p:txBody>
      </p:sp>
      <p:sp>
        <p:nvSpPr>
          <p:cNvPr id="4" name="TextBox 3">
            <a:extLst>
              <a:ext uri="{FF2B5EF4-FFF2-40B4-BE49-F238E27FC236}">
                <a16:creationId xmlns:a16="http://schemas.microsoft.com/office/drawing/2014/main" id="{1B17031E-00B0-4B3A-A8CB-9BB05892AB66}"/>
              </a:ext>
            </a:extLst>
          </p:cNvPr>
          <p:cNvSpPr txBox="1"/>
          <p:nvPr/>
        </p:nvSpPr>
        <p:spPr>
          <a:xfrm>
            <a:off x="107822" y="1619479"/>
            <a:ext cx="11976355" cy="830997"/>
          </a:xfrm>
          <a:prstGeom prst="rect">
            <a:avLst/>
          </a:prstGeom>
          <a:solidFill>
            <a:schemeClr val="bg1">
              <a:lumMod val="85000"/>
            </a:schemeClr>
          </a:solidFill>
          <a:ln w="28575">
            <a:solidFill>
              <a:schemeClr val="tx1"/>
            </a:solidFill>
          </a:ln>
        </p:spPr>
        <p:txBody>
          <a:bodyPr wrap="none" rtlCol="0">
            <a:spAutoFit/>
          </a:bodyPr>
          <a:lstStyle/>
          <a:p>
            <a:r>
              <a:rPr lang="en-US" sz="2400" b="1" dirty="0">
                <a:solidFill>
                  <a:srgbClr val="7030A0"/>
                </a:solidFill>
              </a:rPr>
              <a:t>Oh, that I knew where I might find Him, </a:t>
            </a:r>
            <a:r>
              <a:rPr lang="en-US" sz="2400" b="1" i="1" dirty="0">
                <a:solidFill>
                  <a:srgbClr val="7030A0"/>
                </a:solidFill>
              </a:rPr>
              <a:t>That</a:t>
            </a:r>
            <a:r>
              <a:rPr lang="en-US" sz="2400" b="1" dirty="0">
                <a:solidFill>
                  <a:srgbClr val="7030A0"/>
                </a:solidFill>
              </a:rPr>
              <a:t> I might come to His seat!</a:t>
            </a:r>
            <a:br>
              <a:rPr lang="en-US" sz="2400" b="1" dirty="0">
                <a:solidFill>
                  <a:srgbClr val="7030A0"/>
                </a:solidFill>
              </a:rPr>
            </a:br>
            <a:r>
              <a:rPr lang="en-US" sz="2400" b="1" baseline="30000" dirty="0">
                <a:solidFill>
                  <a:srgbClr val="7030A0"/>
                </a:solidFill>
              </a:rPr>
              <a:t>4 </a:t>
            </a:r>
            <a:r>
              <a:rPr lang="en-US" sz="2400" b="1" dirty="0">
                <a:solidFill>
                  <a:srgbClr val="7030A0"/>
                </a:solidFill>
              </a:rPr>
              <a:t>I would present </a:t>
            </a:r>
            <a:r>
              <a:rPr lang="en-US" sz="2400" b="1" i="1" dirty="0">
                <a:solidFill>
                  <a:srgbClr val="7030A0"/>
                </a:solidFill>
              </a:rPr>
              <a:t>my</a:t>
            </a:r>
            <a:r>
              <a:rPr lang="en-US" sz="2400" b="1" dirty="0">
                <a:solidFill>
                  <a:srgbClr val="7030A0"/>
                </a:solidFill>
              </a:rPr>
              <a:t> case before Him, And fill my mouth with arguments.</a:t>
            </a:r>
          </a:p>
        </p:txBody>
      </p:sp>
      <p:sp>
        <p:nvSpPr>
          <p:cNvPr id="5" name="TextBox 4">
            <a:extLst>
              <a:ext uri="{FF2B5EF4-FFF2-40B4-BE49-F238E27FC236}">
                <a16:creationId xmlns:a16="http://schemas.microsoft.com/office/drawing/2014/main" id="{D8CAACCE-21DD-4B4B-B28F-7771F4135330}"/>
              </a:ext>
            </a:extLst>
          </p:cNvPr>
          <p:cNvSpPr txBox="1"/>
          <p:nvPr/>
        </p:nvSpPr>
        <p:spPr>
          <a:xfrm>
            <a:off x="253388" y="3712684"/>
            <a:ext cx="11676594" cy="1569660"/>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rPr>
              <a:t>I loathe my very life; therefore I will give free rein to my complaint and</a:t>
            </a:r>
          </a:p>
          <a:p>
            <a:pPr algn="ctr"/>
            <a:r>
              <a:rPr lang="en-US" sz="2400" b="1" dirty="0">
                <a:solidFill>
                  <a:srgbClr val="7030A0"/>
                </a:solidFill>
              </a:rPr>
              <a:t>speak out in the bitterness of my soul.  Does it please you to oppress</a:t>
            </a:r>
          </a:p>
          <a:p>
            <a:pPr algn="ctr"/>
            <a:r>
              <a:rPr lang="en-US" sz="2400" b="1" dirty="0">
                <a:solidFill>
                  <a:srgbClr val="7030A0"/>
                </a:solidFill>
              </a:rPr>
              <a:t>me, to spurn the work of your hands, while you smile on the plans of </a:t>
            </a:r>
          </a:p>
          <a:p>
            <a:pPr algn="ctr"/>
            <a:r>
              <a:rPr lang="en-US" sz="2400" b="1" dirty="0">
                <a:solidFill>
                  <a:srgbClr val="7030A0"/>
                </a:solidFill>
              </a:rPr>
              <a:t>the wicked”</a:t>
            </a:r>
          </a:p>
        </p:txBody>
      </p:sp>
    </p:spTree>
    <p:extLst>
      <p:ext uri="{BB962C8B-B14F-4D97-AF65-F5344CB8AC3E}">
        <p14:creationId xmlns:p14="http://schemas.microsoft.com/office/powerpoint/2010/main" val="154972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0528D-39C4-4E8D-9663-FA5F4E727322}"/>
              </a:ext>
            </a:extLst>
          </p:cNvPr>
          <p:cNvSpPr>
            <a:spLocks noGrp="1"/>
          </p:cNvSpPr>
          <p:nvPr>
            <p:ph type="title"/>
          </p:nvPr>
        </p:nvSpPr>
        <p:spPr>
          <a:xfrm>
            <a:off x="-1" y="0"/>
            <a:ext cx="7866043" cy="1133856"/>
          </a:xfrm>
        </p:spPr>
        <p:txBody>
          <a:bodyPr/>
          <a:lstStyle/>
          <a:p>
            <a:r>
              <a:rPr lang="en-US" dirty="0"/>
              <a:t>Introduction – Question 1</a:t>
            </a:r>
          </a:p>
        </p:txBody>
      </p:sp>
      <p:sp>
        <p:nvSpPr>
          <p:cNvPr id="3" name="Content Placeholder 2">
            <a:extLst>
              <a:ext uri="{FF2B5EF4-FFF2-40B4-BE49-F238E27FC236}">
                <a16:creationId xmlns:a16="http://schemas.microsoft.com/office/drawing/2014/main" id="{A6BB0F0F-77B4-48FB-8BF3-D7EFCEB59261}"/>
              </a:ext>
            </a:extLst>
          </p:cNvPr>
          <p:cNvSpPr>
            <a:spLocks noGrp="1"/>
          </p:cNvSpPr>
          <p:nvPr>
            <p:ph idx="1"/>
          </p:nvPr>
        </p:nvSpPr>
        <p:spPr>
          <a:xfrm>
            <a:off x="603504" y="958467"/>
            <a:ext cx="10927080" cy="5607585"/>
          </a:xfrm>
        </p:spPr>
        <p:txBody>
          <a:bodyPr>
            <a:normAutofit lnSpcReduction="10000"/>
          </a:bodyPr>
          <a:lstStyle/>
          <a:p>
            <a:r>
              <a:rPr lang="en-US" sz="2800" dirty="0"/>
              <a:t>Before we start looking at Job, I think it would be good to look at 1 Corinthians 10:13 and as we talk about Job and how he thought, we need to keep this in our minds.</a:t>
            </a:r>
          </a:p>
          <a:p>
            <a:endParaRPr lang="en-US" sz="2800" dirty="0"/>
          </a:p>
          <a:p>
            <a:endParaRPr lang="en-US" sz="2800" dirty="0"/>
          </a:p>
          <a:p>
            <a:endParaRPr lang="en-US" sz="2800" dirty="0"/>
          </a:p>
          <a:p>
            <a:r>
              <a:rPr lang="en-US" sz="2800" dirty="0"/>
              <a:t>Not many, if any will ever suffer as Job did.  Why do I say that?  “. . . Not allow you to be tempted beyond what you are able. . .”</a:t>
            </a:r>
          </a:p>
          <a:p>
            <a:r>
              <a:rPr lang="en-US" sz="2800" dirty="0"/>
              <a:t>Job 1:8 – God says there is </a:t>
            </a:r>
            <a:r>
              <a:rPr lang="en-US" sz="2800" b="1" dirty="0">
                <a:solidFill>
                  <a:srgbClr val="C00000"/>
                </a:solidFill>
              </a:rPr>
              <a:t>NONE LIKE HIM ON THE EARTH.</a:t>
            </a:r>
          </a:p>
          <a:p>
            <a:r>
              <a:rPr lang="en-US" sz="2800" dirty="0"/>
              <a:t>Our suffering will be allowed based on what we can handle.</a:t>
            </a:r>
          </a:p>
        </p:txBody>
      </p:sp>
      <p:sp>
        <p:nvSpPr>
          <p:cNvPr id="6" name="TextBox 5">
            <a:extLst>
              <a:ext uri="{FF2B5EF4-FFF2-40B4-BE49-F238E27FC236}">
                <a16:creationId xmlns:a16="http://schemas.microsoft.com/office/drawing/2014/main" id="{FA45DB67-6EAD-44BF-8ED8-33895958EFFE}"/>
              </a:ext>
            </a:extLst>
          </p:cNvPr>
          <p:cNvSpPr txBox="1"/>
          <p:nvPr/>
        </p:nvSpPr>
        <p:spPr>
          <a:xfrm>
            <a:off x="226861" y="2101948"/>
            <a:ext cx="11738277" cy="1200329"/>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13 </a:t>
            </a:r>
            <a:r>
              <a:rPr lang="en-US" sz="2400" b="1" dirty="0">
                <a:solidFill>
                  <a:srgbClr val="7030A0"/>
                </a:solidFill>
                <a:latin typeface="Calibri" panose="020F0502020204030204" pitchFamily="34" charset="0"/>
                <a:cs typeface="Calibri" panose="020F0502020204030204" pitchFamily="34" charset="0"/>
              </a:rPr>
              <a:t>No temptation has overtaken you except such as is common to man; but God </a:t>
            </a:r>
            <a:r>
              <a:rPr lang="en-US" sz="2400" b="1" i="1" dirty="0">
                <a:solidFill>
                  <a:srgbClr val="7030A0"/>
                </a:solidFill>
                <a:latin typeface="Calibri" panose="020F0502020204030204" pitchFamily="34" charset="0"/>
                <a:cs typeface="Calibri" panose="020F0502020204030204" pitchFamily="34" charset="0"/>
              </a:rPr>
              <a:t>is</a:t>
            </a:r>
            <a:r>
              <a:rPr lang="en-US" sz="2400" b="1" dirty="0">
                <a:solidFill>
                  <a:srgbClr val="7030A0"/>
                </a:solidFill>
                <a:latin typeface="Calibri" panose="020F0502020204030204" pitchFamily="34" charset="0"/>
                <a:cs typeface="Calibri" panose="020F0502020204030204" pitchFamily="34" charset="0"/>
              </a:rPr>
              <a:t> faithful, </a:t>
            </a:r>
          </a:p>
          <a:p>
            <a:pPr algn="ctr"/>
            <a:r>
              <a:rPr lang="en-US" sz="2400" b="1" dirty="0">
                <a:solidFill>
                  <a:srgbClr val="7030A0"/>
                </a:solidFill>
                <a:latin typeface="Calibri" panose="020F0502020204030204" pitchFamily="34" charset="0"/>
                <a:cs typeface="Calibri" panose="020F0502020204030204" pitchFamily="34" charset="0"/>
              </a:rPr>
              <a:t>who will not allow you to  be tempted beyond what you are able, but with the temptation </a:t>
            </a:r>
          </a:p>
          <a:p>
            <a:pPr algn="ctr"/>
            <a:r>
              <a:rPr lang="en-US" sz="2400" b="1" dirty="0">
                <a:solidFill>
                  <a:srgbClr val="7030A0"/>
                </a:solidFill>
                <a:latin typeface="Calibri" panose="020F0502020204030204" pitchFamily="34" charset="0"/>
                <a:cs typeface="Calibri" panose="020F0502020204030204" pitchFamily="34" charset="0"/>
              </a:rPr>
              <a:t>will also  make the way  of escape, that you may be able to bear </a:t>
            </a:r>
            <a:r>
              <a:rPr lang="en-US" sz="2400" b="1" i="1" dirty="0">
                <a:solidFill>
                  <a:srgbClr val="7030A0"/>
                </a:solidFill>
                <a:latin typeface="Calibri" panose="020F0502020204030204" pitchFamily="34" charset="0"/>
                <a:cs typeface="Calibri" panose="020F0502020204030204" pitchFamily="34" charset="0"/>
              </a:rPr>
              <a:t>it.</a:t>
            </a:r>
            <a:endParaRPr lang="en-US" sz="2400" b="1"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405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inVertic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0528D-39C4-4E8D-9663-FA5F4E727322}"/>
              </a:ext>
            </a:extLst>
          </p:cNvPr>
          <p:cNvSpPr>
            <a:spLocks noGrp="1"/>
          </p:cNvSpPr>
          <p:nvPr>
            <p:ph type="title"/>
          </p:nvPr>
        </p:nvSpPr>
        <p:spPr>
          <a:xfrm>
            <a:off x="-1" y="0"/>
            <a:ext cx="7932145" cy="1133856"/>
          </a:xfrm>
        </p:spPr>
        <p:txBody>
          <a:bodyPr/>
          <a:lstStyle/>
          <a:p>
            <a:r>
              <a:rPr lang="en-US" dirty="0"/>
              <a:t>Introduction – Question 1</a:t>
            </a:r>
          </a:p>
        </p:txBody>
      </p:sp>
      <p:sp>
        <p:nvSpPr>
          <p:cNvPr id="3" name="Content Placeholder 2">
            <a:extLst>
              <a:ext uri="{FF2B5EF4-FFF2-40B4-BE49-F238E27FC236}">
                <a16:creationId xmlns:a16="http://schemas.microsoft.com/office/drawing/2014/main" id="{A6BB0F0F-77B4-48FB-8BF3-D7EFCEB59261}"/>
              </a:ext>
            </a:extLst>
          </p:cNvPr>
          <p:cNvSpPr>
            <a:spLocks noGrp="1"/>
          </p:cNvSpPr>
          <p:nvPr>
            <p:ph idx="1"/>
          </p:nvPr>
        </p:nvSpPr>
        <p:spPr>
          <a:xfrm>
            <a:off x="603504" y="1133856"/>
            <a:ext cx="10927080" cy="5038344"/>
          </a:xfrm>
        </p:spPr>
        <p:txBody>
          <a:bodyPr>
            <a:normAutofit/>
          </a:bodyPr>
          <a:lstStyle/>
          <a:p>
            <a:r>
              <a:rPr lang="en-US" sz="2800" dirty="0"/>
              <a:t>Viktor Frankl was a Jewish psychologist who spent years in a Nazi concentration camp during the Holocaust.  Upon his release, he wrote about his experiences and observations.  In his book, </a:t>
            </a:r>
            <a:r>
              <a:rPr lang="en-US" sz="2800" i="1" dirty="0"/>
              <a:t>Man’s Search for Meaning</a:t>
            </a:r>
            <a:r>
              <a:rPr lang="en-US" sz="2800" dirty="0"/>
              <a:t>, he wrote, “Everything can be taken from a man but one thing: the last of the human freedoms </a:t>
            </a:r>
            <a:r>
              <a:rPr lang="en-US" sz="2800" dirty="0">
                <a:solidFill>
                  <a:srgbClr val="C00000"/>
                </a:solidFill>
              </a:rPr>
              <a:t>– </a:t>
            </a:r>
            <a:r>
              <a:rPr lang="en-US" sz="2800" b="1" dirty="0">
                <a:solidFill>
                  <a:srgbClr val="C00000"/>
                </a:solidFill>
              </a:rPr>
              <a:t>to choose one’s attitude in any given set of circumstances, to choose one’s way of thinking</a:t>
            </a:r>
            <a:r>
              <a:rPr lang="en-US" sz="2800" dirty="0">
                <a:solidFill>
                  <a:srgbClr val="C00000"/>
                </a:solidFill>
              </a:rPr>
              <a:t>.”</a:t>
            </a:r>
          </a:p>
          <a:p>
            <a:r>
              <a:rPr lang="en-US" sz="2800" b="1" dirty="0"/>
              <a:t>What does this say about our thinking?</a:t>
            </a:r>
          </a:p>
          <a:p>
            <a:r>
              <a:rPr lang="en-US" sz="2800" dirty="0"/>
              <a:t>We have a choice, no matter the circumstance, in how we think.</a:t>
            </a:r>
          </a:p>
        </p:txBody>
      </p:sp>
    </p:spTree>
    <p:extLst>
      <p:ext uri="{BB962C8B-B14F-4D97-AF65-F5344CB8AC3E}">
        <p14:creationId xmlns:p14="http://schemas.microsoft.com/office/powerpoint/2010/main" val="295403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53395-92F8-442A-A699-1F2B8A6C7975}"/>
              </a:ext>
            </a:extLst>
          </p:cNvPr>
          <p:cNvSpPr>
            <a:spLocks noGrp="1"/>
          </p:cNvSpPr>
          <p:nvPr>
            <p:ph type="title"/>
          </p:nvPr>
        </p:nvSpPr>
        <p:spPr>
          <a:xfrm>
            <a:off x="0" y="0"/>
            <a:ext cx="3623338" cy="1057729"/>
          </a:xfrm>
        </p:spPr>
        <p:txBody>
          <a:bodyPr/>
          <a:lstStyle/>
          <a:p>
            <a:r>
              <a:rPr lang="en-US" dirty="0"/>
              <a:t>Question 2</a:t>
            </a:r>
          </a:p>
        </p:txBody>
      </p:sp>
      <p:sp>
        <p:nvSpPr>
          <p:cNvPr id="3" name="Content Placeholder 2">
            <a:extLst>
              <a:ext uri="{FF2B5EF4-FFF2-40B4-BE49-F238E27FC236}">
                <a16:creationId xmlns:a16="http://schemas.microsoft.com/office/drawing/2014/main" id="{40B92E13-3B43-4FC9-88C8-B44C31DAD64B}"/>
              </a:ext>
            </a:extLst>
          </p:cNvPr>
          <p:cNvSpPr>
            <a:spLocks noGrp="1"/>
          </p:cNvSpPr>
          <p:nvPr>
            <p:ph idx="1"/>
          </p:nvPr>
        </p:nvSpPr>
        <p:spPr>
          <a:xfrm>
            <a:off x="462707" y="1057729"/>
            <a:ext cx="11182121" cy="5114471"/>
          </a:xfrm>
        </p:spPr>
        <p:txBody>
          <a:bodyPr>
            <a:normAutofit/>
          </a:bodyPr>
          <a:lstStyle/>
          <a:p>
            <a:r>
              <a:rPr lang="en-US" sz="2800" dirty="0"/>
              <a:t>Job 1:20-22</a:t>
            </a:r>
          </a:p>
          <a:p>
            <a:endParaRPr lang="en-US" sz="2800" dirty="0"/>
          </a:p>
          <a:p>
            <a:endParaRPr lang="en-US" sz="2800" dirty="0"/>
          </a:p>
          <a:p>
            <a:endParaRPr lang="en-US" sz="2800" dirty="0"/>
          </a:p>
          <a:p>
            <a:endParaRPr lang="en-US" sz="2800" dirty="0"/>
          </a:p>
          <a:p>
            <a:r>
              <a:rPr lang="en-US" sz="2800" dirty="0"/>
              <a:t>Job loses </a:t>
            </a:r>
            <a:r>
              <a:rPr lang="en-US" sz="2800" b="1" dirty="0">
                <a:solidFill>
                  <a:srgbClr val="C00000"/>
                </a:solidFill>
              </a:rPr>
              <a:t>EVERYTHING</a:t>
            </a:r>
            <a:r>
              <a:rPr lang="en-US" sz="2800" dirty="0"/>
              <a:t> and it occurred in a moment, overnight.</a:t>
            </a:r>
          </a:p>
          <a:p>
            <a:r>
              <a:rPr lang="en-US" sz="2800" dirty="0"/>
              <a:t>First, what was Job thinking here?</a:t>
            </a:r>
          </a:p>
          <a:p>
            <a:r>
              <a:rPr lang="en-US" sz="2800" dirty="0"/>
              <a:t>Job was living in the moment here.  He felt pain and sorrow.  We can feel pain and sorrow as we go through problems</a:t>
            </a:r>
          </a:p>
        </p:txBody>
      </p:sp>
      <p:sp>
        <p:nvSpPr>
          <p:cNvPr id="4" name="TextBox 3">
            <a:extLst>
              <a:ext uri="{FF2B5EF4-FFF2-40B4-BE49-F238E27FC236}">
                <a16:creationId xmlns:a16="http://schemas.microsoft.com/office/drawing/2014/main" id="{FA9F985B-A6F3-41FA-A837-1B6FB5790D8C}"/>
              </a:ext>
            </a:extLst>
          </p:cNvPr>
          <p:cNvSpPr txBox="1"/>
          <p:nvPr/>
        </p:nvSpPr>
        <p:spPr>
          <a:xfrm>
            <a:off x="209321" y="1575412"/>
            <a:ext cx="11759951" cy="1938992"/>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rPr>
              <a:t>20 </a:t>
            </a:r>
            <a:r>
              <a:rPr lang="en-US" sz="2400" b="1" dirty="0">
                <a:solidFill>
                  <a:srgbClr val="7030A0"/>
                </a:solidFill>
              </a:rPr>
              <a:t>Then Job arose, tore his robe, and shaved his head; and he fell to </a:t>
            </a:r>
          </a:p>
          <a:p>
            <a:pPr algn="ctr"/>
            <a:r>
              <a:rPr lang="en-US" sz="2400" b="1" dirty="0">
                <a:solidFill>
                  <a:srgbClr val="7030A0"/>
                </a:solidFill>
              </a:rPr>
              <a:t>the ground and worshiped. </a:t>
            </a:r>
            <a:r>
              <a:rPr lang="en-US" sz="2400" b="1" baseline="30000" dirty="0">
                <a:solidFill>
                  <a:srgbClr val="7030A0"/>
                </a:solidFill>
              </a:rPr>
              <a:t>21 </a:t>
            </a:r>
            <a:r>
              <a:rPr lang="en-US" sz="2400" b="1" dirty="0">
                <a:solidFill>
                  <a:srgbClr val="7030A0"/>
                </a:solidFill>
              </a:rPr>
              <a:t>And he said: “Naked I came from my </a:t>
            </a:r>
          </a:p>
          <a:p>
            <a:pPr algn="ctr"/>
            <a:r>
              <a:rPr lang="en-US" sz="2400" b="1" dirty="0">
                <a:solidFill>
                  <a:srgbClr val="7030A0"/>
                </a:solidFill>
              </a:rPr>
              <a:t>mother’s womb, And naked shall I return there. The </a:t>
            </a:r>
            <a:r>
              <a:rPr lang="en-US" sz="2400" b="1" cap="small" dirty="0">
                <a:solidFill>
                  <a:srgbClr val="7030A0"/>
                </a:solidFill>
              </a:rPr>
              <a:t>Lord</a:t>
            </a:r>
            <a:r>
              <a:rPr lang="en-US" sz="2400" b="1" dirty="0">
                <a:solidFill>
                  <a:srgbClr val="7030A0"/>
                </a:solidFill>
              </a:rPr>
              <a:t> gave, and the </a:t>
            </a:r>
          </a:p>
          <a:p>
            <a:pPr algn="ctr"/>
            <a:r>
              <a:rPr lang="en-US" sz="2400" b="1" cap="small" dirty="0">
                <a:solidFill>
                  <a:srgbClr val="7030A0"/>
                </a:solidFill>
              </a:rPr>
              <a:t>Lord</a:t>
            </a:r>
            <a:r>
              <a:rPr lang="en-US" sz="2400" b="1" dirty="0">
                <a:solidFill>
                  <a:srgbClr val="7030A0"/>
                </a:solidFill>
              </a:rPr>
              <a:t> has taken away; Blessed be the name of the </a:t>
            </a:r>
            <a:r>
              <a:rPr lang="en-US" sz="2400" b="1" cap="small" dirty="0">
                <a:solidFill>
                  <a:srgbClr val="7030A0"/>
                </a:solidFill>
              </a:rPr>
              <a:t>Lord</a:t>
            </a:r>
            <a:r>
              <a:rPr lang="en-US" sz="2400" b="1" dirty="0">
                <a:solidFill>
                  <a:srgbClr val="7030A0"/>
                </a:solidFill>
              </a:rPr>
              <a:t>.” </a:t>
            </a:r>
            <a:r>
              <a:rPr lang="en-US" sz="2400" b="1" baseline="30000" dirty="0">
                <a:solidFill>
                  <a:srgbClr val="7030A0"/>
                </a:solidFill>
              </a:rPr>
              <a:t>22 </a:t>
            </a:r>
            <a:r>
              <a:rPr lang="en-US" sz="2400" b="1" dirty="0">
                <a:solidFill>
                  <a:srgbClr val="7030A0"/>
                </a:solidFill>
              </a:rPr>
              <a:t>In all this </a:t>
            </a:r>
          </a:p>
          <a:p>
            <a:pPr algn="ctr"/>
            <a:r>
              <a:rPr lang="en-US" sz="2400" b="1" dirty="0">
                <a:solidFill>
                  <a:srgbClr val="7030A0"/>
                </a:solidFill>
              </a:rPr>
              <a:t>Job did not sin nor charge God with wrong.</a:t>
            </a:r>
          </a:p>
        </p:txBody>
      </p:sp>
    </p:spTree>
    <p:extLst>
      <p:ext uri="{BB962C8B-B14F-4D97-AF65-F5344CB8AC3E}">
        <p14:creationId xmlns:p14="http://schemas.microsoft.com/office/powerpoint/2010/main" val="336047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arn(inVertic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arn(inVertical)">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53395-92F8-442A-A699-1F2B8A6C7975}"/>
              </a:ext>
            </a:extLst>
          </p:cNvPr>
          <p:cNvSpPr>
            <a:spLocks noGrp="1"/>
          </p:cNvSpPr>
          <p:nvPr>
            <p:ph type="title"/>
          </p:nvPr>
        </p:nvSpPr>
        <p:spPr>
          <a:xfrm>
            <a:off x="0" y="0"/>
            <a:ext cx="3623338" cy="1057729"/>
          </a:xfrm>
        </p:spPr>
        <p:txBody>
          <a:bodyPr/>
          <a:lstStyle/>
          <a:p>
            <a:r>
              <a:rPr lang="en-US" dirty="0"/>
              <a:t>Question 2</a:t>
            </a:r>
          </a:p>
        </p:txBody>
      </p:sp>
      <p:sp>
        <p:nvSpPr>
          <p:cNvPr id="3" name="Content Placeholder 2">
            <a:extLst>
              <a:ext uri="{FF2B5EF4-FFF2-40B4-BE49-F238E27FC236}">
                <a16:creationId xmlns:a16="http://schemas.microsoft.com/office/drawing/2014/main" id="{40B92E13-3B43-4FC9-88C8-B44C31DAD64B}"/>
              </a:ext>
            </a:extLst>
          </p:cNvPr>
          <p:cNvSpPr>
            <a:spLocks noGrp="1"/>
          </p:cNvSpPr>
          <p:nvPr>
            <p:ph idx="1"/>
          </p:nvPr>
        </p:nvSpPr>
        <p:spPr>
          <a:xfrm>
            <a:off x="462707" y="1057729"/>
            <a:ext cx="11182121" cy="5114471"/>
          </a:xfrm>
        </p:spPr>
        <p:txBody>
          <a:bodyPr>
            <a:normAutofit/>
          </a:bodyPr>
          <a:lstStyle/>
          <a:p>
            <a:r>
              <a:rPr lang="en-US" sz="2800" dirty="0"/>
              <a:t>Job was not thinking on what was lost.  That is the hard part! To stay focused on not what is lost, that cannot be regained, is very hard!</a:t>
            </a:r>
          </a:p>
          <a:p>
            <a:r>
              <a:rPr lang="en-US" sz="2800" dirty="0"/>
              <a:t>Hope, the future, was still what Job was focusing on.  </a:t>
            </a:r>
          </a:p>
          <a:p>
            <a:r>
              <a:rPr lang="en-US" sz="2800" dirty="0"/>
              <a:t>The past is over, what is lost is lost, but he still seems to press on to the future.</a:t>
            </a:r>
          </a:p>
          <a:p>
            <a:r>
              <a:rPr lang="en-US" sz="2800" dirty="0"/>
              <a:t>How was Job able to think like this even when he lost everything?</a:t>
            </a:r>
          </a:p>
          <a:p>
            <a:r>
              <a:rPr lang="en-US" sz="2800" dirty="0"/>
              <a:t>The principle we have looked at “Make HOPE a habit” is solidly grounded in </a:t>
            </a:r>
            <a:r>
              <a:rPr lang="en-US" sz="2800" b="1" u="sng" dirty="0">
                <a:solidFill>
                  <a:srgbClr val="C00000"/>
                </a:solidFill>
              </a:rPr>
              <a:t>FAITH - MY FAITH</a:t>
            </a:r>
            <a:r>
              <a:rPr lang="en-US" sz="2800" dirty="0"/>
              <a:t>. </a:t>
            </a:r>
          </a:p>
        </p:txBody>
      </p:sp>
    </p:spTree>
    <p:extLst>
      <p:ext uri="{BB962C8B-B14F-4D97-AF65-F5344CB8AC3E}">
        <p14:creationId xmlns:p14="http://schemas.microsoft.com/office/powerpoint/2010/main" val="291621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TM03090434[[fn=Wood Type]]</Template>
  <TotalTime>384</TotalTime>
  <Words>1188</Words>
  <Application>Microsoft Office PowerPoint</Application>
  <PresentationFormat>Widescreen</PresentationFormat>
  <Paragraphs>86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Bookman Old Style</vt:lpstr>
      <vt:lpstr>Calibri</vt:lpstr>
      <vt:lpstr>Century Gothic</vt:lpstr>
      <vt:lpstr>Wingdings</vt:lpstr>
      <vt:lpstr>1_Wood Type</vt:lpstr>
      <vt:lpstr>Thinking Like a Christian</vt:lpstr>
      <vt:lpstr>Introduction</vt:lpstr>
      <vt:lpstr>Introduction</vt:lpstr>
      <vt:lpstr>Introduction</vt:lpstr>
      <vt:lpstr>Introduction</vt:lpstr>
      <vt:lpstr>Introduction – Question 1</vt:lpstr>
      <vt:lpstr>Introduction – Question 1</vt:lpstr>
      <vt:lpstr>Question 2</vt:lpstr>
      <vt:lpstr>Question 2</vt:lpstr>
      <vt:lpstr>Question 2</vt:lpstr>
      <vt:lpstr>Question 2</vt:lpstr>
      <vt:lpstr>Question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Like a Christian</dc:title>
  <dc:creator>Paden, Eddie - LCMS Lang. Arts</dc:creator>
  <cp:lastModifiedBy>Stilts, Kevin</cp:lastModifiedBy>
  <cp:revision>37</cp:revision>
  <cp:lastPrinted>2022-08-31T21:21:03Z</cp:lastPrinted>
  <dcterms:created xsi:type="dcterms:W3CDTF">2022-08-31T12:13:34Z</dcterms:created>
  <dcterms:modified xsi:type="dcterms:W3CDTF">2022-09-12T20:04:45Z</dcterms:modified>
</cp:coreProperties>
</file>