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5" r:id="rId3"/>
    <p:sldId id="275" r:id="rId4"/>
    <p:sldId id="274" r:id="rId5"/>
    <p:sldId id="273" r:id="rId6"/>
    <p:sldId id="272" r:id="rId7"/>
    <p:sldId id="276" r:id="rId8"/>
    <p:sldId id="277" r:id="rId9"/>
    <p:sldId id="286" r:id="rId10"/>
    <p:sldId id="281" r:id="rId11"/>
    <p:sldId id="280" r:id="rId12"/>
    <p:sldId id="279" r:id="rId13"/>
    <p:sldId id="278" r:id="rId14"/>
    <p:sldId id="287" r:id="rId15"/>
    <p:sldId id="284" r:id="rId16"/>
    <p:sldId id="283" r:id="rId17"/>
    <p:sldId id="288" r:id="rId18"/>
    <p:sldId id="292" r:id="rId19"/>
    <p:sldId id="291" r:id="rId20"/>
    <p:sldId id="290" r:id="rId21"/>
    <p:sldId id="293" r:id="rId22"/>
    <p:sldId id="294" r:id="rId23"/>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44740-0857-4959-8C68-2EA6C2BA3730}" v="1" dt="2022-07-30T20:07:45.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71B44740-0857-4959-8C68-2EA6C2BA3730}"/>
    <pc:docChg chg="delSld modSld">
      <pc:chgData name="Kevin Stilts" userId="99c6032548666723" providerId="LiveId" clId="{71B44740-0857-4959-8C68-2EA6C2BA3730}" dt="2022-07-30T20:07:50.442" v="8" actId="47"/>
      <pc:docMkLst>
        <pc:docMk/>
      </pc:docMkLst>
      <pc:sldChg chg="del">
        <pc:chgData name="Kevin Stilts" userId="99c6032548666723" providerId="LiveId" clId="{71B44740-0857-4959-8C68-2EA6C2BA3730}" dt="2022-07-30T20:05:24.364" v="0" actId="47"/>
        <pc:sldMkLst>
          <pc:docMk/>
          <pc:sldMk cId="3046187142" sldId="257"/>
        </pc:sldMkLst>
      </pc:sldChg>
      <pc:sldChg chg="del">
        <pc:chgData name="Kevin Stilts" userId="99c6032548666723" providerId="LiveId" clId="{71B44740-0857-4959-8C68-2EA6C2BA3730}" dt="2022-07-30T20:05:25.946" v="4" actId="47"/>
        <pc:sldMkLst>
          <pc:docMk/>
          <pc:sldMk cId="1002136309" sldId="266"/>
        </pc:sldMkLst>
      </pc:sldChg>
      <pc:sldChg chg="del">
        <pc:chgData name="Kevin Stilts" userId="99c6032548666723" providerId="LiveId" clId="{71B44740-0857-4959-8C68-2EA6C2BA3730}" dt="2022-07-30T20:05:25.616" v="3" actId="47"/>
        <pc:sldMkLst>
          <pc:docMk/>
          <pc:sldMk cId="1388701543" sldId="267"/>
        </pc:sldMkLst>
      </pc:sldChg>
      <pc:sldChg chg="del">
        <pc:chgData name="Kevin Stilts" userId="99c6032548666723" providerId="LiveId" clId="{71B44740-0857-4959-8C68-2EA6C2BA3730}" dt="2022-07-30T20:05:25.256" v="2" actId="47"/>
        <pc:sldMkLst>
          <pc:docMk/>
          <pc:sldMk cId="3414550013" sldId="268"/>
        </pc:sldMkLst>
      </pc:sldChg>
      <pc:sldChg chg="del">
        <pc:chgData name="Kevin Stilts" userId="99c6032548666723" providerId="LiveId" clId="{71B44740-0857-4959-8C68-2EA6C2BA3730}" dt="2022-07-30T20:05:24.849" v="1" actId="47"/>
        <pc:sldMkLst>
          <pc:docMk/>
          <pc:sldMk cId="1635401888" sldId="269"/>
        </pc:sldMkLst>
      </pc:sldChg>
      <pc:sldChg chg="del">
        <pc:chgData name="Kevin Stilts" userId="99c6032548666723" providerId="LiveId" clId="{71B44740-0857-4959-8C68-2EA6C2BA3730}" dt="2022-07-30T20:05:26.745" v="6" actId="47"/>
        <pc:sldMkLst>
          <pc:docMk/>
          <pc:sldMk cId="1134116486" sldId="270"/>
        </pc:sldMkLst>
      </pc:sldChg>
      <pc:sldChg chg="del">
        <pc:chgData name="Kevin Stilts" userId="99c6032548666723" providerId="LiveId" clId="{71B44740-0857-4959-8C68-2EA6C2BA3730}" dt="2022-07-30T20:05:26.275" v="5" actId="47"/>
        <pc:sldMkLst>
          <pc:docMk/>
          <pc:sldMk cId="3637471382" sldId="271"/>
        </pc:sldMkLst>
      </pc:sldChg>
      <pc:sldChg chg="del">
        <pc:chgData name="Kevin Stilts" userId="99c6032548666723" providerId="LiveId" clId="{71B44740-0857-4959-8C68-2EA6C2BA3730}" dt="2022-07-30T20:07:50.442" v="8" actId="47"/>
        <pc:sldMkLst>
          <pc:docMk/>
          <pc:sldMk cId="448046543" sldId="289"/>
        </pc:sldMkLst>
      </pc:sldChg>
      <pc:sldChg chg="modSp modAnim">
        <pc:chgData name="Kevin Stilts" userId="99c6032548666723" providerId="LiveId" clId="{71B44740-0857-4959-8C68-2EA6C2BA3730}" dt="2022-07-30T20:07:45.909" v="7" actId="6549"/>
        <pc:sldMkLst>
          <pc:docMk/>
          <pc:sldMk cId="2990955641" sldId="294"/>
        </pc:sldMkLst>
        <pc:spChg chg="mod">
          <ac:chgData name="Kevin Stilts" userId="99c6032548666723" providerId="LiveId" clId="{71B44740-0857-4959-8C68-2EA6C2BA3730}" dt="2022-07-30T20:07:45.909" v="7" actId="6549"/>
          <ac:spMkLst>
            <pc:docMk/>
            <pc:sldMk cId="2990955641" sldId="294"/>
            <ac:spMk id="3" creationId="{FF5B90C5-37B0-4CB7-A8EC-553B30655188}"/>
          </ac:spMkLst>
        </pc:spChg>
      </pc:sldChg>
      <pc:sldChg chg="del">
        <pc:chgData name="Kevin Stilts" userId="99c6032548666723" providerId="LiveId" clId="{71B44740-0857-4959-8C68-2EA6C2BA3730}" dt="2022-07-30T20:07:50.442" v="8" actId="47"/>
        <pc:sldMkLst>
          <pc:docMk/>
          <pc:sldMk cId="3859178246" sldId="295"/>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7/30/2022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7/30/2022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7/30/2022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7/30/2022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7/30/2022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7/30/2022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7/30/2022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4829B-2A1E-4B33-A7CB-012E9F03840D}"/>
              </a:ext>
            </a:extLst>
          </p:cNvPr>
          <p:cNvSpPr>
            <a:spLocks noGrp="1"/>
          </p:cNvSpPr>
          <p:nvPr>
            <p:ph type="ctrTitle"/>
          </p:nvPr>
        </p:nvSpPr>
        <p:spPr/>
        <p:txBody>
          <a:bodyPr/>
          <a:lstStyle/>
          <a:p>
            <a:r>
              <a:rPr lang="en-US" dirty="0"/>
              <a:t>Thinking Like a Christian</a:t>
            </a:r>
          </a:p>
        </p:txBody>
      </p:sp>
      <p:sp>
        <p:nvSpPr>
          <p:cNvPr id="3" name="Subtitle 2">
            <a:extLst>
              <a:ext uri="{FF2B5EF4-FFF2-40B4-BE49-F238E27FC236}">
                <a16:creationId xmlns:a16="http://schemas.microsoft.com/office/drawing/2014/main" id="{31EF4446-41D1-4E64-B2FA-700903C623A4}"/>
              </a:ext>
            </a:extLst>
          </p:cNvPr>
          <p:cNvSpPr>
            <a:spLocks noGrp="1"/>
          </p:cNvSpPr>
          <p:nvPr>
            <p:ph type="subTitle" idx="1"/>
          </p:nvPr>
        </p:nvSpPr>
        <p:spPr/>
        <p:txBody>
          <a:bodyPr/>
          <a:lstStyle/>
          <a:p>
            <a:r>
              <a:rPr lang="en-US" dirty="0"/>
              <a:t>Lesson 2 and 3 – Principles of the way we need to think</a:t>
            </a:r>
          </a:p>
        </p:txBody>
      </p:sp>
    </p:spTree>
    <p:extLst>
      <p:ext uri="{BB962C8B-B14F-4D97-AF65-F5344CB8AC3E}">
        <p14:creationId xmlns:p14="http://schemas.microsoft.com/office/powerpoint/2010/main" val="1667137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3</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485342"/>
          </a:xfrm>
        </p:spPr>
        <p:txBody>
          <a:bodyPr>
            <a:normAutofit/>
          </a:bodyPr>
          <a:lstStyle/>
          <a:p>
            <a:r>
              <a:rPr lang="en-US" sz="2800" dirty="0"/>
              <a:t>Matthew 7:1-3</a:t>
            </a:r>
          </a:p>
          <a:p>
            <a:endParaRPr lang="en-US" sz="2800" dirty="0"/>
          </a:p>
          <a:p>
            <a:endParaRPr lang="en-US" sz="2800" dirty="0"/>
          </a:p>
          <a:p>
            <a:endParaRPr lang="en-US" sz="2800" dirty="0"/>
          </a:p>
          <a:p>
            <a:r>
              <a:rPr lang="en-US" sz="2800" dirty="0"/>
              <a:t>This seems like a strange verse to look at with this topic, but I feel it is one that we need to address in our lives to help us think as God wants us to think, thus, allowing us to be transformed to what God wants.</a:t>
            </a:r>
          </a:p>
          <a:p>
            <a:r>
              <a:rPr lang="en-US" sz="2800" dirty="0"/>
              <a:t>We cannot and should not </a:t>
            </a:r>
            <a:r>
              <a:rPr lang="en-US" sz="2800" b="1" dirty="0"/>
              <a:t>JUDGE</a:t>
            </a:r>
            <a:r>
              <a:rPr lang="en-US" sz="2800" dirty="0"/>
              <a:t> </a:t>
            </a:r>
            <a:r>
              <a:rPr lang="en-US" sz="2800" b="1" dirty="0">
                <a:solidFill>
                  <a:srgbClr val="FF0000"/>
                </a:solidFill>
              </a:rPr>
              <a:t>ourselves</a:t>
            </a:r>
            <a:r>
              <a:rPr lang="en-US" sz="2800" dirty="0"/>
              <a:t>.  I know this is talking about others, but I also think we can apply to </a:t>
            </a:r>
            <a:r>
              <a:rPr lang="en-US" sz="2800" b="1" dirty="0">
                <a:solidFill>
                  <a:srgbClr val="FF0000"/>
                </a:solidFill>
              </a:rPr>
              <a:t>OURSELVES</a:t>
            </a:r>
            <a:r>
              <a:rPr lang="en-US" sz="2800" dirty="0"/>
              <a:t> and should!</a:t>
            </a:r>
          </a:p>
        </p:txBody>
      </p:sp>
      <p:sp>
        <p:nvSpPr>
          <p:cNvPr id="4" name="TextBox 3">
            <a:extLst>
              <a:ext uri="{FF2B5EF4-FFF2-40B4-BE49-F238E27FC236}">
                <a16:creationId xmlns:a16="http://schemas.microsoft.com/office/drawing/2014/main" id="{881BC632-4A61-456F-8472-A77E804671A8}"/>
              </a:ext>
            </a:extLst>
          </p:cNvPr>
          <p:cNvSpPr txBox="1"/>
          <p:nvPr/>
        </p:nvSpPr>
        <p:spPr>
          <a:xfrm>
            <a:off x="131065" y="1757680"/>
            <a:ext cx="11929869" cy="1200329"/>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rPr>
              <a:t>“Judge not, that you be not judged. </a:t>
            </a:r>
            <a:r>
              <a:rPr lang="en-US" sz="2400" b="1" baseline="30000" dirty="0">
                <a:solidFill>
                  <a:srgbClr val="7030A0"/>
                </a:solidFill>
              </a:rPr>
              <a:t>2 </a:t>
            </a:r>
            <a:r>
              <a:rPr lang="en-US" sz="2400" b="1" dirty="0">
                <a:solidFill>
                  <a:srgbClr val="7030A0"/>
                </a:solidFill>
              </a:rPr>
              <a:t>For with what judgment you judge, </a:t>
            </a:r>
          </a:p>
          <a:p>
            <a:pPr algn="ctr"/>
            <a:r>
              <a:rPr lang="en-US" sz="2400" b="1" dirty="0">
                <a:solidFill>
                  <a:srgbClr val="7030A0"/>
                </a:solidFill>
              </a:rPr>
              <a:t>you will be judged; and with the measure you use, it will be measured </a:t>
            </a:r>
          </a:p>
          <a:p>
            <a:pPr algn="ctr"/>
            <a:r>
              <a:rPr lang="en-US" sz="2400" b="1" dirty="0">
                <a:solidFill>
                  <a:srgbClr val="7030A0"/>
                </a:solidFill>
              </a:rPr>
              <a:t>back to you</a:t>
            </a:r>
            <a:r>
              <a:rPr lang="en-US" dirty="0"/>
              <a:t>.</a:t>
            </a:r>
          </a:p>
        </p:txBody>
      </p:sp>
    </p:spTree>
    <p:extLst>
      <p:ext uri="{BB962C8B-B14F-4D97-AF65-F5344CB8AC3E}">
        <p14:creationId xmlns:p14="http://schemas.microsoft.com/office/powerpoint/2010/main" val="274666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3</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505662"/>
          </a:xfrm>
        </p:spPr>
        <p:txBody>
          <a:bodyPr>
            <a:normAutofit/>
          </a:bodyPr>
          <a:lstStyle/>
          <a:p>
            <a:r>
              <a:rPr lang="en-US" sz="2800" dirty="0"/>
              <a:t>We need to have “judgement free thinking” concerning ourselves. </a:t>
            </a:r>
            <a:r>
              <a:rPr lang="en-US" sz="2800" dirty="0">
                <a:solidFill>
                  <a:srgbClr val="FF0000"/>
                </a:solidFill>
              </a:rPr>
              <a:t>(We can judge our actions as being wrong or right, I am talking about labeling ourselves if you will)</a:t>
            </a:r>
          </a:p>
          <a:p>
            <a:r>
              <a:rPr lang="en-US" sz="2800" dirty="0"/>
              <a:t>When it comes to ourselves, we need to strip away our biases concerning ourselves and get to </a:t>
            </a:r>
            <a:r>
              <a:rPr lang="en-US" sz="2800" b="1" u="sng" dirty="0"/>
              <a:t>ONLY FACTS </a:t>
            </a:r>
            <a:r>
              <a:rPr lang="en-US" sz="2800" dirty="0"/>
              <a:t>about ourselves.</a:t>
            </a:r>
          </a:p>
          <a:p>
            <a:r>
              <a:rPr lang="en-US" sz="2800" dirty="0"/>
              <a:t>Back to my basketball analogy.  If a player has made 10 free throws in a row he may say “I am awesome!”.  But what happens if he misses 10 in a row, is he then </a:t>
            </a:r>
            <a:r>
              <a:rPr lang="en-US" sz="2800" b="1" dirty="0">
                <a:solidFill>
                  <a:srgbClr val="7030A0"/>
                </a:solidFill>
              </a:rPr>
              <a:t>HORRIBLE</a:t>
            </a:r>
            <a:r>
              <a:rPr lang="en-US" sz="2800" dirty="0"/>
              <a:t>?  </a:t>
            </a:r>
          </a:p>
          <a:p>
            <a:r>
              <a:rPr lang="en-US" sz="2800" dirty="0"/>
              <a:t>We don’t judge ourselves in this manner.</a:t>
            </a:r>
          </a:p>
          <a:p>
            <a:r>
              <a:rPr lang="en-US" sz="2800" dirty="0"/>
              <a:t>Instead of saying, </a:t>
            </a:r>
            <a:r>
              <a:rPr lang="en-US" sz="2800" b="1" dirty="0">
                <a:solidFill>
                  <a:srgbClr val="7030A0"/>
                </a:solidFill>
              </a:rPr>
              <a:t>“I am awesome” </a:t>
            </a:r>
            <a:r>
              <a:rPr lang="en-US" sz="2800" dirty="0"/>
              <a:t>we need to ask why did I make those 10 free throws?</a:t>
            </a:r>
          </a:p>
        </p:txBody>
      </p:sp>
    </p:spTree>
    <p:extLst>
      <p:ext uri="{BB962C8B-B14F-4D97-AF65-F5344CB8AC3E}">
        <p14:creationId xmlns:p14="http://schemas.microsoft.com/office/powerpoint/2010/main" val="115256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3</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7"/>
            <a:ext cx="11001081" cy="5537399"/>
          </a:xfrm>
        </p:spPr>
        <p:txBody>
          <a:bodyPr>
            <a:normAutofit lnSpcReduction="10000"/>
          </a:bodyPr>
          <a:lstStyle/>
          <a:p>
            <a:r>
              <a:rPr lang="en-US" sz="2800" dirty="0"/>
              <a:t>What am I doing with my form?  My stance at the line? </a:t>
            </a:r>
            <a:r>
              <a:rPr lang="en-US" sz="2800" dirty="0" err="1"/>
              <a:t>Ect</a:t>
            </a:r>
            <a:r>
              <a:rPr lang="en-US" sz="2800" dirty="0"/>
              <a:t>.</a:t>
            </a:r>
          </a:p>
          <a:p>
            <a:r>
              <a:rPr lang="en-US" sz="2800" dirty="0"/>
              <a:t>Instead of saying, “I am terrible” because I missed 10 in a row, we need to be figuring out why we missed 10.</a:t>
            </a:r>
          </a:p>
          <a:p>
            <a:r>
              <a:rPr lang="en-US" sz="2800" dirty="0"/>
              <a:t>Again, my form changed? My stance changed? </a:t>
            </a:r>
            <a:r>
              <a:rPr lang="en-US" sz="2800" dirty="0" err="1"/>
              <a:t>Ect</a:t>
            </a:r>
            <a:r>
              <a:rPr lang="en-US" sz="2800" dirty="0"/>
              <a:t>.</a:t>
            </a:r>
          </a:p>
          <a:p>
            <a:r>
              <a:rPr lang="en-US" sz="2800" dirty="0"/>
              <a:t>Why do this and not judge ourselves?</a:t>
            </a:r>
          </a:p>
          <a:p>
            <a:r>
              <a:rPr lang="en-US" sz="2800" dirty="0"/>
              <a:t>Because we learn from the past to make changes in our present!  The past only matters to help us win the day for God, not beat ourselves up and thus continue the losing.</a:t>
            </a:r>
          </a:p>
          <a:p>
            <a:r>
              <a:rPr lang="en-US" sz="2800" dirty="0"/>
              <a:t>If we do this, our FAITH WILL GROW (1 Peter 3:18) and become stronger and we will become better Christians!</a:t>
            </a:r>
          </a:p>
          <a:p>
            <a:r>
              <a:rPr lang="en-US" sz="2800" dirty="0"/>
              <a:t>I believe this is what Peter did after denying the Lord.  Sure, he was sad, but he learned from it!!  </a:t>
            </a:r>
          </a:p>
        </p:txBody>
      </p:sp>
    </p:spTree>
    <p:extLst>
      <p:ext uri="{BB962C8B-B14F-4D97-AF65-F5344CB8AC3E}">
        <p14:creationId xmlns:p14="http://schemas.microsoft.com/office/powerpoint/2010/main" val="171346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3</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And because he learned from it, he was able to speak first and with clarity and forcefulness, </a:t>
            </a:r>
            <a:r>
              <a:rPr lang="en-US" sz="2800" b="1" dirty="0"/>
              <a:t>“WE MUST OBEY GOD RATHER THAN MAN!”</a:t>
            </a:r>
          </a:p>
          <a:p>
            <a:r>
              <a:rPr lang="en-US" sz="2800" dirty="0"/>
              <a:t>What is that old saying, “If we don’t learn from the past, we will be force to relive it.”</a:t>
            </a:r>
          </a:p>
          <a:p>
            <a:r>
              <a:rPr lang="en-US" sz="2800" dirty="0"/>
              <a:t>This is true spiritually.  If we </a:t>
            </a:r>
            <a:r>
              <a:rPr lang="en-US" sz="2800" b="1" dirty="0">
                <a:solidFill>
                  <a:srgbClr val="7030A0"/>
                </a:solidFill>
              </a:rPr>
              <a:t>LEARN</a:t>
            </a:r>
            <a:r>
              <a:rPr lang="en-US" sz="2800" dirty="0"/>
              <a:t> and </a:t>
            </a:r>
            <a:r>
              <a:rPr lang="en-US" sz="2800" b="1" dirty="0">
                <a:solidFill>
                  <a:srgbClr val="FF0000"/>
                </a:solidFill>
              </a:rPr>
              <a:t>MAKE CHANGES, we then GROW AS GOD’S PEOPLE!!</a:t>
            </a:r>
          </a:p>
        </p:txBody>
      </p:sp>
    </p:spTree>
    <p:extLst>
      <p:ext uri="{BB962C8B-B14F-4D97-AF65-F5344CB8AC3E}">
        <p14:creationId xmlns:p14="http://schemas.microsoft.com/office/powerpoint/2010/main" val="3885899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922F-6D7F-4C07-9B22-D65A1E5545D0}"/>
              </a:ext>
            </a:extLst>
          </p:cNvPr>
          <p:cNvSpPr>
            <a:spLocks noGrp="1"/>
          </p:cNvSpPr>
          <p:nvPr>
            <p:ph type="title"/>
          </p:nvPr>
        </p:nvSpPr>
        <p:spPr>
          <a:xfrm>
            <a:off x="0" y="0"/>
            <a:ext cx="6320766" cy="1004803"/>
          </a:xfrm>
        </p:spPr>
        <p:txBody>
          <a:bodyPr/>
          <a:lstStyle/>
          <a:p>
            <a:r>
              <a:rPr lang="en-US" dirty="0">
                <a:solidFill>
                  <a:srgbClr val="7030A0"/>
                </a:solidFill>
              </a:rPr>
              <a:t>Principles to Thinking</a:t>
            </a:r>
          </a:p>
        </p:txBody>
      </p:sp>
      <p:sp>
        <p:nvSpPr>
          <p:cNvPr id="3" name="Content Placeholder 2">
            <a:extLst>
              <a:ext uri="{FF2B5EF4-FFF2-40B4-BE49-F238E27FC236}">
                <a16:creationId xmlns:a16="http://schemas.microsoft.com/office/drawing/2014/main" id="{6FB93C92-68CF-4F5D-999E-FE35049144FF}"/>
              </a:ext>
            </a:extLst>
          </p:cNvPr>
          <p:cNvSpPr>
            <a:spLocks noGrp="1"/>
          </p:cNvSpPr>
          <p:nvPr>
            <p:ph idx="1"/>
          </p:nvPr>
        </p:nvSpPr>
        <p:spPr>
          <a:xfrm>
            <a:off x="339365" y="1004803"/>
            <a:ext cx="11227324" cy="5167397"/>
          </a:xfrm>
        </p:spPr>
        <p:txBody>
          <a:bodyPr>
            <a:normAutofit/>
          </a:bodyPr>
          <a:lstStyle/>
          <a:p>
            <a:r>
              <a:rPr lang="en-US" sz="3200" b="1" dirty="0">
                <a:solidFill>
                  <a:srgbClr val="C00000"/>
                </a:solidFill>
              </a:rPr>
              <a:t>Forget the past/but learn from the past.</a:t>
            </a:r>
          </a:p>
          <a:p>
            <a:r>
              <a:rPr lang="en-US" sz="3200" b="1" dirty="0">
                <a:solidFill>
                  <a:srgbClr val="C00000"/>
                </a:solidFill>
              </a:rPr>
              <a:t>Don’t worry or fret about tomorrow.</a:t>
            </a:r>
          </a:p>
          <a:p>
            <a:r>
              <a:rPr lang="en-US" sz="3200" b="1" dirty="0">
                <a:solidFill>
                  <a:srgbClr val="C00000"/>
                </a:solidFill>
              </a:rPr>
              <a:t>Learn from the past, but </a:t>
            </a:r>
            <a:r>
              <a:rPr lang="en-US" sz="3200" b="1" u="sng" dirty="0">
                <a:solidFill>
                  <a:srgbClr val="7030A0"/>
                </a:solidFill>
              </a:rPr>
              <a:t>DON’T</a:t>
            </a:r>
            <a:r>
              <a:rPr lang="en-US" sz="3200" b="1" dirty="0">
                <a:solidFill>
                  <a:srgbClr val="C00000"/>
                </a:solidFill>
              </a:rPr>
              <a:t> label yourself </a:t>
            </a:r>
            <a:r>
              <a:rPr lang="en-US" sz="3200" b="1" u="sng" dirty="0">
                <a:solidFill>
                  <a:schemeClr val="accent6"/>
                </a:solidFill>
              </a:rPr>
              <a:t>TODAY</a:t>
            </a:r>
            <a:r>
              <a:rPr lang="en-US" sz="3200" b="1" dirty="0">
                <a:solidFill>
                  <a:srgbClr val="C00000"/>
                </a:solidFill>
              </a:rPr>
              <a:t> for what you did or did not do in the past.</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110304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4</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1 Peter 5:7</a:t>
            </a:r>
          </a:p>
          <a:p>
            <a:endParaRPr lang="en-US" sz="2800" dirty="0"/>
          </a:p>
          <a:p>
            <a:r>
              <a:rPr lang="en-US" sz="2800" dirty="0"/>
              <a:t>Matthew 6:34</a:t>
            </a:r>
          </a:p>
          <a:p>
            <a:endParaRPr lang="en-US" sz="2800" dirty="0"/>
          </a:p>
          <a:p>
            <a:endParaRPr lang="en-US" sz="2800" dirty="0"/>
          </a:p>
          <a:p>
            <a:r>
              <a:rPr lang="en-US" sz="2800" dirty="0"/>
              <a:t>Philippians 4:11</a:t>
            </a:r>
          </a:p>
          <a:p>
            <a:endParaRPr lang="en-US" sz="2800" dirty="0"/>
          </a:p>
          <a:p>
            <a:endParaRPr lang="en-US" sz="2800" dirty="0"/>
          </a:p>
          <a:p>
            <a:r>
              <a:rPr lang="en-US" sz="2800" dirty="0"/>
              <a:t>Let’s put them all together right now.</a:t>
            </a:r>
          </a:p>
        </p:txBody>
      </p:sp>
      <p:sp>
        <p:nvSpPr>
          <p:cNvPr id="4" name="TextBox 3">
            <a:extLst>
              <a:ext uri="{FF2B5EF4-FFF2-40B4-BE49-F238E27FC236}">
                <a16:creationId xmlns:a16="http://schemas.microsoft.com/office/drawing/2014/main" id="{95490FDA-DA5B-418B-99CA-1E96FB0F4451}"/>
              </a:ext>
            </a:extLst>
          </p:cNvPr>
          <p:cNvSpPr txBox="1"/>
          <p:nvPr/>
        </p:nvSpPr>
        <p:spPr>
          <a:xfrm>
            <a:off x="1607580" y="1682194"/>
            <a:ext cx="8804013" cy="461665"/>
          </a:xfrm>
          <a:prstGeom prst="rect">
            <a:avLst/>
          </a:prstGeom>
          <a:solidFill>
            <a:schemeClr val="bg1">
              <a:lumMod val="85000"/>
            </a:schemeClr>
          </a:solidFill>
          <a:ln w="28575">
            <a:solidFill>
              <a:schemeClr val="tx1"/>
            </a:solidFill>
          </a:ln>
        </p:spPr>
        <p:txBody>
          <a:bodyPr wrap="none" rtlCol="0">
            <a:spAutoFit/>
          </a:bodyPr>
          <a:lstStyle/>
          <a:p>
            <a:r>
              <a:rPr lang="en-US" sz="2400" b="1" baseline="30000" dirty="0">
                <a:solidFill>
                  <a:srgbClr val="7030A0"/>
                </a:solidFill>
              </a:rPr>
              <a:t>7 </a:t>
            </a:r>
            <a:r>
              <a:rPr lang="en-US" sz="2400" b="1" dirty="0">
                <a:solidFill>
                  <a:srgbClr val="7030A0"/>
                </a:solidFill>
              </a:rPr>
              <a:t>casting all your care upon Him, for He cares for you.</a:t>
            </a:r>
          </a:p>
        </p:txBody>
      </p:sp>
      <p:sp>
        <p:nvSpPr>
          <p:cNvPr id="5" name="TextBox 4">
            <a:extLst>
              <a:ext uri="{FF2B5EF4-FFF2-40B4-BE49-F238E27FC236}">
                <a16:creationId xmlns:a16="http://schemas.microsoft.com/office/drawing/2014/main" id="{D8C4AD87-E8C0-4375-8FCB-681AFD89020E}"/>
              </a:ext>
            </a:extLst>
          </p:cNvPr>
          <p:cNvSpPr txBox="1"/>
          <p:nvPr/>
        </p:nvSpPr>
        <p:spPr>
          <a:xfrm>
            <a:off x="154309" y="2717555"/>
            <a:ext cx="11883381" cy="830997"/>
          </a:xfrm>
          <a:prstGeom prst="rect">
            <a:avLst/>
          </a:prstGeom>
          <a:solidFill>
            <a:schemeClr val="bg1">
              <a:lumMod val="85000"/>
            </a:schemeClr>
          </a:solidFill>
          <a:ln w="25400">
            <a:solidFill>
              <a:schemeClr val="tx1"/>
            </a:solidFill>
          </a:ln>
        </p:spPr>
        <p:txBody>
          <a:bodyPr wrap="none" rtlCol="0">
            <a:spAutoFit/>
          </a:bodyPr>
          <a:lstStyle/>
          <a:p>
            <a:pPr algn="ctr"/>
            <a:r>
              <a:rPr lang="en-US" sz="2400" b="1" baseline="30000" dirty="0">
                <a:solidFill>
                  <a:srgbClr val="7030A0"/>
                </a:solidFill>
              </a:rPr>
              <a:t>34 </a:t>
            </a:r>
            <a:r>
              <a:rPr lang="en-US" sz="2400" b="1" dirty="0">
                <a:solidFill>
                  <a:srgbClr val="7030A0"/>
                </a:solidFill>
              </a:rPr>
              <a:t>Therefore do not worry about tomorrow, for tomorrow will worry about</a:t>
            </a:r>
          </a:p>
          <a:p>
            <a:pPr algn="ctr"/>
            <a:r>
              <a:rPr lang="en-US" sz="2400" b="1" dirty="0">
                <a:solidFill>
                  <a:srgbClr val="7030A0"/>
                </a:solidFill>
              </a:rPr>
              <a:t> its own things. Sufficient for the day </a:t>
            </a:r>
            <a:r>
              <a:rPr lang="en-US" sz="2400" b="1" i="1" dirty="0">
                <a:solidFill>
                  <a:srgbClr val="7030A0"/>
                </a:solidFill>
              </a:rPr>
              <a:t>is</a:t>
            </a:r>
            <a:r>
              <a:rPr lang="en-US" sz="2400" b="1" dirty="0">
                <a:solidFill>
                  <a:srgbClr val="7030A0"/>
                </a:solidFill>
              </a:rPr>
              <a:t> its own trouble.</a:t>
            </a:r>
          </a:p>
        </p:txBody>
      </p:sp>
      <p:sp>
        <p:nvSpPr>
          <p:cNvPr id="6" name="TextBox 5">
            <a:extLst>
              <a:ext uri="{FF2B5EF4-FFF2-40B4-BE49-F238E27FC236}">
                <a16:creationId xmlns:a16="http://schemas.microsoft.com/office/drawing/2014/main" id="{0D1BFECC-5DE5-4B97-94FF-B719492D6A81}"/>
              </a:ext>
            </a:extLst>
          </p:cNvPr>
          <p:cNvSpPr txBox="1"/>
          <p:nvPr/>
        </p:nvSpPr>
        <p:spPr>
          <a:xfrm>
            <a:off x="471852" y="4370086"/>
            <a:ext cx="11075468"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rPr>
              <a:t>11 </a:t>
            </a:r>
            <a:r>
              <a:rPr lang="en-US" sz="2400" b="1" dirty="0">
                <a:solidFill>
                  <a:srgbClr val="7030A0"/>
                </a:solidFill>
              </a:rPr>
              <a:t>Not that I speak in regard to need, for I have learned in whatever </a:t>
            </a:r>
          </a:p>
          <a:p>
            <a:pPr algn="ctr"/>
            <a:r>
              <a:rPr lang="en-US" sz="2400" b="1" dirty="0">
                <a:solidFill>
                  <a:srgbClr val="7030A0"/>
                </a:solidFill>
              </a:rPr>
              <a:t>state I am, to be content:</a:t>
            </a:r>
          </a:p>
        </p:txBody>
      </p:sp>
    </p:spTree>
    <p:extLst>
      <p:ext uri="{BB962C8B-B14F-4D97-AF65-F5344CB8AC3E}">
        <p14:creationId xmlns:p14="http://schemas.microsoft.com/office/powerpoint/2010/main" val="333202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arn(inVertical)">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0" y="0"/>
            <a:ext cx="6441439" cy="1108498"/>
          </a:xfrm>
        </p:spPr>
        <p:txBody>
          <a:bodyPr/>
          <a:lstStyle/>
          <a:p>
            <a:r>
              <a:rPr lang="en-US" dirty="0"/>
              <a:t>Concluding Thoughts</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863600"/>
            <a:ext cx="11001081" cy="5679440"/>
          </a:xfrm>
        </p:spPr>
        <p:txBody>
          <a:bodyPr>
            <a:normAutofit lnSpcReduction="10000"/>
          </a:bodyPr>
          <a:lstStyle/>
          <a:p>
            <a:r>
              <a:rPr lang="en-US" sz="2800" dirty="0"/>
              <a:t>The thought question is really a summary of all these principles discussed to this moment combined into one way of thinking.</a:t>
            </a:r>
          </a:p>
          <a:p>
            <a:r>
              <a:rPr lang="en-US" sz="2800" dirty="0"/>
              <a:t>So what is your answer?</a:t>
            </a:r>
          </a:p>
          <a:p>
            <a:r>
              <a:rPr lang="en-US" sz="2800" dirty="0"/>
              <a:t>We live in each moment, give each moment its own history, reacting to events as they unfold in the present.  </a:t>
            </a:r>
          </a:p>
          <a:p>
            <a:r>
              <a:rPr lang="en-US" sz="2800" dirty="0"/>
              <a:t>This will take away emotions and replace the emotions with </a:t>
            </a:r>
            <a:r>
              <a:rPr lang="en-US" sz="2800" b="1" u="sng" dirty="0">
                <a:solidFill>
                  <a:srgbClr val="FF0000"/>
                </a:solidFill>
              </a:rPr>
              <a:t>BEHAVIORS</a:t>
            </a:r>
            <a:r>
              <a:rPr lang="en-US" sz="2800" dirty="0"/>
              <a:t>.  </a:t>
            </a:r>
          </a:p>
          <a:p>
            <a:r>
              <a:rPr lang="en-US" sz="2800" dirty="0"/>
              <a:t>I think this is what Paul is talking about after he says he forgot about yesterday, and he </a:t>
            </a:r>
            <a:r>
              <a:rPr lang="en-US" sz="2800" b="1" dirty="0">
                <a:solidFill>
                  <a:srgbClr val="FF0000"/>
                </a:solidFill>
              </a:rPr>
              <a:t>“pressed forward” or he continued to behave in a certain manner/godly manner.</a:t>
            </a:r>
            <a:endParaRPr lang="en-US" sz="2800" dirty="0"/>
          </a:p>
          <a:p>
            <a:r>
              <a:rPr lang="en-US" sz="2800" dirty="0"/>
              <a:t>His actions/behaviors in the present moved him to his future goals.</a:t>
            </a:r>
          </a:p>
        </p:txBody>
      </p:sp>
    </p:spTree>
    <p:extLst>
      <p:ext uri="{BB962C8B-B14F-4D97-AF65-F5344CB8AC3E}">
        <p14:creationId xmlns:p14="http://schemas.microsoft.com/office/powerpoint/2010/main" val="336465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922F-6D7F-4C07-9B22-D65A1E5545D0}"/>
              </a:ext>
            </a:extLst>
          </p:cNvPr>
          <p:cNvSpPr>
            <a:spLocks noGrp="1"/>
          </p:cNvSpPr>
          <p:nvPr>
            <p:ph type="title"/>
          </p:nvPr>
        </p:nvSpPr>
        <p:spPr>
          <a:xfrm>
            <a:off x="0" y="0"/>
            <a:ext cx="6320766" cy="1004803"/>
          </a:xfrm>
        </p:spPr>
        <p:txBody>
          <a:bodyPr/>
          <a:lstStyle/>
          <a:p>
            <a:r>
              <a:rPr lang="en-US" u="sng" dirty="0">
                <a:solidFill>
                  <a:srgbClr val="7030A0"/>
                </a:solidFill>
              </a:rPr>
              <a:t>Principles to Thinking</a:t>
            </a:r>
          </a:p>
        </p:txBody>
      </p:sp>
      <p:sp>
        <p:nvSpPr>
          <p:cNvPr id="3" name="Content Placeholder 2">
            <a:extLst>
              <a:ext uri="{FF2B5EF4-FFF2-40B4-BE49-F238E27FC236}">
                <a16:creationId xmlns:a16="http://schemas.microsoft.com/office/drawing/2014/main" id="{6FB93C92-68CF-4F5D-999E-FE35049144FF}"/>
              </a:ext>
            </a:extLst>
          </p:cNvPr>
          <p:cNvSpPr>
            <a:spLocks noGrp="1"/>
          </p:cNvSpPr>
          <p:nvPr>
            <p:ph idx="1"/>
          </p:nvPr>
        </p:nvSpPr>
        <p:spPr>
          <a:xfrm>
            <a:off x="339365" y="1004803"/>
            <a:ext cx="11227324" cy="5167397"/>
          </a:xfrm>
        </p:spPr>
        <p:txBody>
          <a:bodyPr>
            <a:normAutofit/>
          </a:bodyPr>
          <a:lstStyle/>
          <a:p>
            <a:r>
              <a:rPr lang="en-US" sz="3200" b="1" dirty="0">
                <a:solidFill>
                  <a:srgbClr val="C00000"/>
                </a:solidFill>
              </a:rPr>
              <a:t>Forget the past/but learn from the past.</a:t>
            </a:r>
          </a:p>
          <a:p>
            <a:r>
              <a:rPr lang="en-US" sz="3200" b="1" dirty="0">
                <a:solidFill>
                  <a:srgbClr val="C00000"/>
                </a:solidFill>
              </a:rPr>
              <a:t>Don’t worry or fret about tomorrow.</a:t>
            </a:r>
          </a:p>
          <a:p>
            <a:r>
              <a:rPr lang="en-US" sz="3200" b="1" dirty="0">
                <a:solidFill>
                  <a:srgbClr val="C00000"/>
                </a:solidFill>
              </a:rPr>
              <a:t>Learn from the past, but </a:t>
            </a:r>
            <a:r>
              <a:rPr lang="en-US" sz="3200" b="1" u="sng" dirty="0">
                <a:solidFill>
                  <a:srgbClr val="7030A0"/>
                </a:solidFill>
              </a:rPr>
              <a:t>DON’T</a:t>
            </a:r>
            <a:r>
              <a:rPr lang="en-US" sz="3200" b="1" dirty="0">
                <a:solidFill>
                  <a:srgbClr val="C00000"/>
                </a:solidFill>
              </a:rPr>
              <a:t> label yourself </a:t>
            </a:r>
            <a:r>
              <a:rPr lang="en-US" sz="3200" b="1" u="sng" dirty="0">
                <a:solidFill>
                  <a:schemeClr val="accent6"/>
                </a:solidFill>
              </a:rPr>
              <a:t>TODAY</a:t>
            </a:r>
            <a:r>
              <a:rPr lang="en-US" sz="3200" b="1" dirty="0">
                <a:solidFill>
                  <a:srgbClr val="C00000"/>
                </a:solidFill>
              </a:rPr>
              <a:t> for what you did or did not do in the past.</a:t>
            </a:r>
          </a:p>
          <a:p>
            <a:r>
              <a:rPr lang="en-US" sz="3200" b="1" dirty="0">
                <a:solidFill>
                  <a:srgbClr val="C00000"/>
                </a:solidFill>
              </a:rPr>
              <a:t>We live in each moment, give each moment its own history, reacting to events as they unfold in the present.  </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3465778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C6C7-867E-4804-94E1-80BF4599B10E}"/>
              </a:ext>
            </a:extLst>
          </p:cNvPr>
          <p:cNvSpPr>
            <a:spLocks noGrp="1"/>
          </p:cNvSpPr>
          <p:nvPr>
            <p:ph type="title"/>
          </p:nvPr>
        </p:nvSpPr>
        <p:spPr>
          <a:xfrm>
            <a:off x="0" y="0"/>
            <a:ext cx="3370177" cy="976523"/>
          </a:xfrm>
        </p:spPr>
        <p:txBody>
          <a:bodyPr/>
          <a:lstStyle/>
          <a:p>
            <a:r>
              <a:rPr lang="en-US" dirty="0"/>
              <a:t>Principle 5</a:t>
            </a:r>
          </a:p>
        </p:txBody>
      </p:sp>
      <p:sp>
        <p:nvSpPr>
          <p:cNvPr id="3" name="Content Placeholder 2">
            <a:extLst>
              <a:ext uri="{FF2B5EF4-FFF2-40B4-BE49-F238E27FC236}">
                <a16:creationId xmlns:a16="http://schemas.microsoft.com/office/drawing/2014/main" id="{FF5B90C5-37B0-4CB7-A8EC-553B30655188}"/>
              </a:ext>
            </a:extLst>
          </p:cNvPr>
          <p:cNvSpPr>
            <a:spLocks noGrp="1"/>
          </p:cNvSpPr>
          <p:nvPr>
            <p:ph idx="1"/>
          </p:nvPr>
        </p:nvSpPr>
        <p:spPr>
          <a:xfrm>
            <a:off x="414779" y="976523"/>
            <a:ext cx="11321592" cy="5195677"/>
          </a:xfrm>
        </p:spPr>
        <p:txBody>
          <a:bodyPr>
            <a:normAutofit/>
          </a:bodyPr>
          <a:lstStyle/>
          <a:p>
            <a:r>
              <a:rPr lang="en-US" sz="3200" dirty="0"/>
              <a:t>Philippians 4:8</a:t>
            </a:r>
          </a:p>
          <a:p>
            <a:endParaRPr lang="en-US" sz="3200" dirty="0"/>
          </a:p>
          <a:p>
            <a:endParaRPr lang="en-US" sz="3200" dirty="0"/>
          </a:p>
          <a:p>
            <a:endParaRPr lang="en-US" sz="3200" dirty="0"/>
          </a:p>
          <a:p>
            <a:pPr marL="0" indent="0">
              <a:buNone/>
            </a:pPr>
            <a:endParaRPr lang="en-US" sz="3200" dirty="0"/>
          </a:p>
          <a:p>
            <a:r>
              <a:rPr lang="en-US" sz="3200" dirty="0"/>
              <a:t>What you think about and what you think on has a direct impact on you and your words, and actions.</a:t>
            </a:r>
          </a:p>
          <a:p>
            <a:r>
              <a:rPr lang="en-US" sz="3200" b="1" dirty="0">
                <a:solidFill>
                  <a:srgbClr val="C00000"/>
                </a:solidFill>
              </a:rPr>
              <a:t>Outside influences on YOU have one-tenth the power of your influence on yourself.</a:t>
            </a:r>
          </a:p>
        </p:txBody>
      </p:sp>
      <p:sp>
        <p:nvSpPr>
          <p:cNvPr id="5" name="TextBox 4">
            <a:extLst>
              <a:ext uri="{FF2B5EF4-FFF2-40B4-BE49-F238E27FC236}">
                <a16:creationId xmlns:a16="http://schemas.microsoft.com/office/drawing/2014/main" id="{EA081FC4-AC98-4236-9380-B57626970E8C}"/>
              </a:ext>
            </a:extLst>
          </p:cNvPr>
          <p:cNvSpPr txBox="1"/>
          <p:nvPr/>
        </p:nvSpPr>
        <p:spPr>
          <a:xfrm>
            <a:off x="323652" y="1514050"/>
            <a:ext cx="11503845" cy="2246769"/>
          </a:xfrm>
          <a:prstGeom prst="rect">
            <a:avLst/>
          </a:prstGeom>
          <a:solidFill>
            <a:schemeClr val="bg1">
              <a:lumMod val="85000"/>
            </a:schemeClr>
          </a:solidFill>
          <a:ln w="28575">
            <a:solidFill>
              <a:schemeClr val="tx1"/>
            </a:solidFill>
          </a:ln>
        </p:spPr>
        <p:txBody>
          <a:bodyPr wrap="square" rtlCol="0">
            <a:spAutoFit/>
          </a:bodyPr>
          <a:lstStyle/>
          <a:p>
            <a:r>
              <a:rPr lang="en-US" sz="2800" b="1" baseline="30000" dirty="0">
                <a:solidFill>
                  <a:srgbClr val="7030A0"/>
                </a:solidFill>
              </a:rPr>
              <a:t>8 </a:t>
            </a:r>
            <a:r>
              <a:rPr lang="en-US" sz="2800" b="1" dirty="0">
                <a:solidFill>
                  <a:srgbClr val="7030A0"/>
                </a:solidFill>
              </a:rPr>
              <a:t>Finally, brethren, whatever things are true, whatever things </a:t>
            </a:r>
            <a:r>
              <a:rPr lang="en-US" sz="2800" b="1" i="1" dirty="0">
                <a:solidFill>
                  <a:srgbClr val="7030A0"/>
                </a:solidFill>
              </a:rPr>
              <a:t>are</a:t>
            </a:r>
            <a:r>
              <a:rPr lang="en-US" sz="2800" b="1" dirty="0">
                <a:solidFill>
                  <a:srgbClr val="7030A0"/>
                </a:solidFill>
              </a:rPr>
              <a:t> noble, whatever things </a:t>
            </a:r>
            <a:r>
              <a:rPr lang="en-US" sz="2800" b="1" i="1" dirty="0">
                <a:solidFill>
                  <a:srgbClr val="7030A0"/>
                </a:solidFill>
              </a:rPr>
              <a:t>are</a:t>
            </a:r>
            <a:r>
              <a:rPr lang="en-US" sz="2800" b="1" dirty="0">
                <a:solidFill>
                  <a:srgbClr val="7030A0"/>
                </a:solidFill>
              </a:rPr>
              <a:t> just, whatever things </a:t>
            </a:r>
            <a:r>
              <a:rPr lang="en-US" sz="2800" b="1" i="1" dirty="0">
                <a:solidFill>
                  <a:srgbClr val="7030A0"/>
                </a:solidFill>
              </a:rPr>
              <a:t>are</a:t>
            </a:r>
            <a:r>
              <a:rPr lang="en-US" sz="2800" b="1" dirty="0">
                <a:solidFill>
                  <a:srgbClr val="7030A0"/>
                </a:solidFill>
              </a:rPr>
              <a:t> pure, whatever things </a:t>
            </a:r>
            <a:r>
              <a:rPr lang="en-US" sz="2800" b="1" i="1" dirty="0">
                <a:solidFill>
                  <a:srgbClr val="7030A0"/>
                </a:solidFill>
              </a:rPr>
              <a:t>are</a:t>
            </a:r>
            <a:r>
              <a:rPr lang="en-US" sz="2800" b="1" dirty="0">
                <a:solidFill>
                  <a:srgbClr val="7030A0"/>
                </a:solidFill>
              </a:rPr>
              <a:t> lovely, whatever things </a:t>
            </a:r>
            <a:r>
              <a:rPr lang="en-US" sz="2800" b="1" i="1" dirty="0">
                <a:solidFill>
                  <a:srgbClr val="7030A0"/>
                </a:solidFill>
              </a:rPr>
              <a:t>are</a:t>
            </a:r>
            <a:r>
              <a:rPr lang="en-US" sz="2800" b="1" dirty="0">
                <a:solidFill>
                  <a:srgbClr val="7030A0"/>
                </a:solidFill>
              </a:rPr>
              <a:t> of good report, if </a:t>
            </a:r>
            <a:r>
              <a:rPr lang="en-US" sz="2800" b="1" i="1" dirty="0">
                <a:solidFill>
                  <a:srgbClr val="7030A0"/>
                </a:solidFill>
              </a:rPr>
              <a:t>there is</a:t>
            </a:r>
            <a:r>
              <a:rPr lang="en-US" sz="2800" b="1" dirty="0">
                <a:solidFill>
                  <a:srgbClr val="7030A0"/>
                </a:solidFill>
              </a:rPr>
              <a:t> any virtue and if </a:t>
            </a:r>
            <a:r>
              <a:rPr lang="en-US" sz="2800" b="1" i="1" dirty="0">
                <a:solidFill>
                  <a:srgbClr val="7030A0"/>
                </a:solidFill>
              </a:rPr>
              <a:t>there is</a:t>
            </a:r>
            <a:r>
              <a:rPr lang="en-US" sz="2800" b="1" dirty="0">
                <a:solidFill>
                  <a:srgbClr val="7030A0"/>
                </a:solidFill>
              </a:rPr>
              <a:t> anything praiseworthy—meditate on these things.</a:t>
            </a:r>
          </a:p>
        </p:txBody>
      </p:sp>
    </p:spTree>
    <p:extLst>
      <p:ext uri="{BB962C8B-B14F-4D97-AF65-F5344CB8AC3E}">
        <p14:creationId xmlns:p14="http://schemas.microsoft.com/office/powerpoint/2010/main" val="259024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C6C7-867E-4804-94E1-80BF4599B10E}"/>
              </a:ext>
            </a:extLst>
          </p:cNvPr>
          <p:cNvSpPr>
            <a:spLocks noGrp="1"/>
          </p:cNvSpPr>
          <p:nvPr>
            <p:ph type="title"/>
          </p:nvPr>
        </p:nvSpPr>
        <p:spPr>
          <a:xfrm>
            <a:off x="0" y="0"/>
            <a:ext cx="3370177" cy="976523"/>
          </a:xfrm>
        </p:spPr>
        <p:txBody>
          <a:bodyPr/>
          <a:lstStyle/>
          <a:p>
            <a:r>
              <a:rPr lang="en-US" dirty="0"/>
              <a:t>Principle 5</a:t>
            </a:r>
          </a:p>
        </p:txBody>
      </p:sp>
      <p:sp>
        <p:nvSpPr>
          <p:cNvPr id="3" name="Content Placeholder 2">
            <a:extLst>
              <a:ext uri="{FF2B5EF4-FFF2-40B4-BE49-F238E27FC236}">
                <a16:creationId xmlns:a16="http://schemas.microsoft.com/office/drawing/2014/main" id="{FF5B90C5-37B0-4CB7-A8EC-553B30655188}"/>
              </a:ext>
            </a:extLst>
          </p:cNvPr>
          <p:cNvSpPr>
            <a:spLocks noGrp="1"/>
          </p:cNvSpPr>
          <p:nvPr>
            <p:ph idx="1"/>
          </p:nvPr>
        </p:nvSpPr>
        <p:spPr>
          <a:xfrm>
            <a:off x="414779" y="976523"/>
            <a:ext cx="11321592" cy="5195677"/>
          </a:xfrm>
        </p:spPr>
        <p:txBody>
          <a:bodyPr>
            <a:normAutofit/>
          </a:bodyPr>
          <a:lstStyle/>
          <a:p>
            <a:r>
              <a:rPr lang="en-US" sz="3200" dirty="0"/>
              <a:t>The human mind absorbs negativity seven times more easily than it absorbs positivity.</a:t>
            </a:r>
          </a:p>
          <a:p>
            <a:r>
              <a:rPr lang="en-US" sz="3200" b="1" dirty="0">
                <a:solidFill>
                  <a:srgbClr val="C00000"/>
                </a:solidFill>
              </a:rPr>
              <a:t>Language is the most powerful carrier of negativity.</a:t>
            </a:r>
          </a:p>
          <a:p>
            <a:r>
              <a:rPr lang="en-US" sz="3200" dirty="0"/>
              <a:t>Thinking about my struggles is nowhere near as powerful as verbalizing them!</a:t>
            </a:r>
          </a:p>
          <a:p>
            <a:r>
              <a:rPr lang="en-US" sz="3200" dirty="0"/>
              <a:t>Notice:</a:t>
            </a:r>
          </a:p>
          <a:p>
            <a:pPr lvl="1"/>
            <a:r>
              <a:rPr lang="en-US" sz="3000" dirty="0"/>
              <a:t>A 1990 study published in the Journal of Clinical Psychology showed that worriers struggled more than non-worries at completing basic tasks.</a:t>
            </a:r>
          </a:p>
        </p:txBody>
      </p:sp>
    </p:spTree>
    <p:extLst>
      <p:ext uri="{BB962C8B-B14F-4D97-AF65-F5344CB8AC3E}">
        <p14:creationId xmlns:p14="http://schemas.microsoft.com/office/powerpoint/2010/main" val="125323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922F-6D7F-4C07-9B22-D65A1E5545D0}"/>
              </a:ext>
            </a:extLst>
          </p:cNvPr>
          <p:cNvSpPr>
            <a:spLocks noGrp="1"/>
          </p:cNvSpPr>
          <p:nvPr>
            <p:ph type="title"/>
          </p:nvPr>
        </p:nvSpPr>
        <p:spPr>
          <a:xfrm>
            <a:off x="0" y="0"/>
            <a:ext cx="6320766" cy="1004803"/>
          </a:xfrm>
        </p:spPr>
        <p:txBody>
          <a:bodyPr/>
          <a:lstStyle/>
          <a:p>
            <a:r>
              <a:rPr lang="en-US" dirty="0">
                <a:solidFill>
                  <a:srgbClr val="7030A0"/>
                </a:solidFill>
              </a:rPr>
              <a:t>Principles to Thinking</a:t>
            </a:r>
          </a:p>
        </p:txBody>
      </p:sp>
      <p:sp>
        <p:nvSpPr>
          <p:cNvPr id="3" name="Content Placeholder 2">
            <a:extLst>
              <a:ext uri="{FF2B5EF4-FFF2-40B4-BE49-F238E27FC236}">
                <a16:creationId xmlns:a16="http://schemas.microsoft.com/office/drawing/2014/main" id="{6FB93C92-68CF-4F5D-999E-FE35049144FF}"/>
              </a:ext>
            </a:extLst>
          </p:cNvPr>
          <p:cNvSpPr>
            <a:spLocks noGrp="1"/>
          </p:cNvSpPr>
          <p:nvPr>
            <p:ph idx="1"/>
          </p:nvPr>
        </p:nvSpPr>
        <p:spPr>
          <a:xfrm>
            <a:off x="339365" y="1004803"/>
            <a:ext cx="11227324" cy="5167397"/>
          </a:xfrm>
        </p:spPr>
        <p:txBody>
          <a:bodyPr>
            <a:normAutofit/>
          </a:bodyPr>
          <a:lstStyle/>
          <a:p>
            <a:r>
              <a:rPr lang="en-US" sz="3200" b="1" dirty="0">
                <a:solidFill>
                  <a:srgbClr val="C00000"/>
                </a:solidFill>
              </a:rPr>
              <a:t>Forget the past/but learn from the past.</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2064533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C6C7-867E-4804-94E1-80BF4599B10E}"/>
              </a:ext>
            </a:extLst>
          </p:cNvPr>
          <p:cNvSpPr>
            <a:spLocks noGrp="1"/>
          </p:cNvSpPr>
          <p:nvPr>
            <p:ph type="title"/>
          </p:nvPr>
        </p:nvSpPr>
        <p:spPr>
          <a:xfrm>
            <a:off x="0" y="0"/>
            <a:ext cx="3370177" cy="976523"/>
          </a:xfrm>
        </p:spPr>
        <p:txBody>
          <a:bodyPr/>
          <a:lstStyle/>
          <a:p>
            <a:r>
              <a:rPr lang="en-US" dirty="0"/>
              <a:t>Principle 5</a:t>
            </a:r>
          </a:p>
        </p:txBody>
      </p:sp>
      <p:sp>
        <p:nvSpPr>
          <p:cNvPr id="3" name="Content Placeholder 2">
            <a:extLst>
              <a:ext uri="{FF2B5EF4-FFF2-40B4-BE49-F238E27FC236}">
                <a16:creationId xmlns:a16="http://schemas.microsoft.com/office/drawing/2014/main" id="{FF5B90C5-37B0-4CB7-A8EC-553B30655188}"/>
              </a:ext>
            </a:extLst>
          </p:cNvPr>
          <p:cNvSpPr>
            <a:spLocks noGrp="1"/>
          </p:cNvSpPr>
          <p:nvPr>
            <p:ph idx="1"/>
          </p:nvPr>
        </p:nvSpPr>
        <p:spPr>
          <a:xfrm>
            <a:off x="414779" y="976523"/>
            <a:ext cx="11321592" cy="5195677"/>
          </a:xfrm>
        </p:spPr>
        <p:txBody>
          <a:bodyPr>
            <a:normAutofit/>
          </a:bodyPr>
          <a:lstStyle/>
          <a:p>
            <a:r>
              <a:rPr lang="en-US" sz="3200" dirty="0"/>
              <a:t>A 2018 study published in </a:t>
            </a:r>
            <a:r>
              <a:rPr lang="en-US" sz="3200" i="1" dirty="0"/>
              <a:t>Behavior Research  and Therapy </a:t>
            </a:r>
            <a:r>
              <a:rPr lang="en-US" sz="3200" dirty="0"/>
              <a:t>found “that dampening appraisals” – telling yourself something is too good to last or that you don’t deserve something </a:t>
            </a:r>
            <a:r>
              <a:rPr lang="en-US" sz="3200" b="1" dirty="0">
                <a:solidFill>
                  <a:srgbClr val="FF0000"/>
                </a:solidFill>
              </a:rPr>
              <a:t>decreases</a:t>
            </a:r>
            <a:r>
              <a:rPr lang="en-US" sz="3200" dirty="0"/>
              <a:t> happiness and increased sadness in people.</a:t>
            </a:r>
          </a:p>
          <a:p>
            <a:r>
              <a:rPr lang="en-US" sz="3200" dirty="0"/>
              <a:t>So how do we beat this negative mindset and get to where God wants us in Philippians 4:8?</a:t>
            </a:r>
          </a:p>
          <a:p>
            <a:r>
              <a:rPr lang="en-US" sz="3200" b="1" u="sng" dirty="0"/>
              <a:t>First</a:t>
            </a:r>
            <a:r>
              <a:rPr lang="en-US" sz="3200" dirty="0"/>
              <a:t>, you have to be a better eater! (Metaphor here with dieting).</a:t>
            </a:r>
          </a:p>
          <a:p>
            <a:r>
              <a:rPr lang="en-US" sz="3200" dirty="0"/>
              <a:t>If you want to lose weight, change your eating habits.</a:t>
            </a:r>
          </a:p>
        </p:txBody>
      </p:sp>
    </p:spTree>
    <p:extLst>
      <p:ext uri="{BB962C8B-B14F-4D97-AF65-F5344CB8AC3E}">
        <p14:creationId xmlns:p14="http://schemas.microsoft.com/office/powerpoint/2010/main" val="206431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C6C7-867E-4804-94E1-80BF4599B10E}"/>
              </a:ext>
            </a:extLst>
          </p:cNvPr>
          <p:cNvSpPr>
            <a:spLocks noGrp="1"/>
          </p:cNvSpPr>
          <p:nvPr>
            <p:ph type="title"/>
          </p:nvPr>
        </p:nvSpPr>
        <p:spPr>
          <a:xfrm>
            <a:off x="0" y="0"/>
            <a:ext cx="3370177" cy="976523"/>
          </a:xfrm>
        </p:spPr>
        <p:txBody>
          <a:bodyPr/>
          <a:lstStyle/>
          <a:p>
            <a:r>
              <a:rPr lang="en-US" dirty="0"/>
              <a:t>Principle 5</a:t>
            </a:r>
          </a:p>
        </p:txBody>
      </p:sp>
      <p:sp>
        <p:nvSpPr>
          <p:cNvPr id="3" name="Content Placeholder 2">
            <a:extLst>
              <a:ext uri="{FF2B5EF4-FFF2-40B4-BE49-F238E27FC236}">
                <a16:creationId xmlns:a16="http://schemas.microsoft.com/office/drawing/2014/main" id="{FF5B90C5-37B0-4CB7-A8EC-553B30655188}"/>
              </a:ext>
            </a:extLst>
          </p:cNvPr>
          <p:cNvSpPr>
            <a:spLocks noGrp="1"/>
          </p:cNvSpPr>
          <p:nvPr>
            <p:ph idx="1"/>
          </p:nvPr>
        </p:nvSpPr>
        <p:spPr>
          <a:xfrm>
            <a:off x="414779" y="782424"/>
            <a:ext cx="11321592" cy="5920033"/>
          </a:xfrm>
        </p:spPr>
        <p:txBody>
          <a:bodyPr>
            <a:normAutofit fontScale="92500" lnSpcReduction="10000"/>
          </a:bodyPr>
          <a:lstStyle/>
          <a:p>
            <a:r>
              <a:rPr lang="en-US" sz="3200" dirty="0"/>
              <a:t>Be careful what you put into your brain!</a:t>
            </a:r>
          </a:p>
          <a:p>
            <a:r>
              <a:rPr lang="en-US" sz="3200" dirty="0"/>
              <a:t>Watch what you watch!</a:t>
            </a:r>
          </a:p>
          <a:p>
            <a:r>
              <a:rPr lang="en-US" sz="3200" b="1" u="sng" dirty="0">
                <a:solidFill>
                  <a:srgbClr val="FF0000"/>
                </a:solidFill>
              </a:rPr>
              <a:t>SOCIAL MEDIA!! </a:t>
            </a:r>
            <a:r>
              <a:rPr lang="en-US" sz="3200" dirty="0"/>
              <a:t>(Facebook, Twitter, </a:t>
            </a:r>
            <a:r>
              <a:rPr lang="en-US" sz="3200" dirty="0" err="1"/>
              <a:t>TikTok</a:t>
            </a:r>
            <a:r>
              <a:rPr lang="en-US" sz="3200" dirty="0"/>
              <a:t>, Snapchat, Instagram, etc.)</a:t>
            </a:r>
          </a:p>
          <a:p>
            <a:r>
              <a:rPr lang="en-US" sz="3200" dirty="0"/>
              <a:t>True in terms of television – news today is designed to make you mad, scared, or preferably both.</a:t>
            </a:r>
          </a:p>
          <a:p>
            <a:r>
              <a:rPr lang="en-US" sz="3200" dirty="0"/>
              <a:t>They want you to think the world will end if the person you don’t want to win wins the election.</a:t>
            </a:r>
          </a:p>
          <a:p>
            <a:r>
              <a:rPr lang="en-US" sz="3200" dirty="0"/>
              <a:t>They want you to think kidnappers are around every corner to steal your children.</a:t>
            </a:r>
          </a:p>
          <a:p>
            <a:r>
              <a:rPr lang="en-US" sz="3200" dirty="0"/>
              <a:t>Straight news isn’t bad, but the </a:t>
            </a:r>
            <a:r>
              <a:rPr lang="en-US" sz="3200" b="1" dirty="0">
                <a:solidFill>
                  <a:srgbClr val="7030A0"/>
                </a:solidFill>
              </a:rPr>
              <a:t>news commentary shows are designed to scare you and/or make you mad.  This will encourage you to keep watching!</a:t>
            </a:r>
          </a:p>
        </p:txBody>
      </p:sp>
    </p:spTree>
    <p:extLst>
      <p:ext uri="{BB962C8B-B14F-4D97-AF65-F5344CB8AC3E}">
        <p14:creationId xmlns:p14="http://schemas.microsoft.com/office/powerpoint/2010/main" val="23117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C6C7-867E-4804-94E1-80BF4599B10E}"/>
              </a:ext>
            </a:extLst>
          </p:cNvPr>
          <p:cNvSpPr>
            <a:spLocks noGrp="1"/>
          </p:cNvSpPr>
          <p:nvPr>
            <p:ph type="title"/>
          </p:nvPr>
        </p:nvSpPr>
        <p:spPr>
          <a:xfrm>
            <a:off x="0" y="0"/>
            <a:ext cx="3370177" cy="976523"/>
          </a:xfrm>
        </p:spPr>
        <p:txBody>
          <a:bodyPr/>
          <a:lstStyle/>
          <a:p>
            <a:r>
              <a:rPr lang="en-US" dirty="0"/>
              <a:t>Principle 5</a:t>
            </a:r>
          </a:p>
        </p:txBody>
      </p:sp>
      <p:sp>
        <p:nvSpPr>
          <p:cNvPr id="3" name="Content Placeholder 2">
            <a:extLst>
              <a:ext uri="{FF2B5EF4-FFF2-40B4-BE49-F238E27FC236}">
                <a16:creationId xmlns:a16="http://schemas.microsoft.com/office/drawing/2014/main" id="{FF5B90C5-37B0-4CB7-A8EC-553B30655188}"/>
              </a:ext>
            </a:extLst>
          </p:cNvPr>
          <p:cNvSpPr>
            <a:spLocks noGrp="1"/>
          </p:cNvSpPr>
          <p:nvPr>
            <p:ph idx="1"/>
          </p:nvPr>
        </p:nvSpPr>
        <p:spPr>
          <a:xfrm>
            <a:off x="414779" y="976523"/>
            <a:ext cx="11321592" cy="5195677"/>
          </a:xfrm>
        </p:spPr>
        <p:txBody>
          <a:bodyPr>
            <a:normAutofit/>
          </a:bodyPr>
          <a:lstStyle/>
          <a:p>
            <a:r>
              <a:rPr lang="en-US" sz="3200" dirty="0"/>
              <a:t>What do you listen to?  </a:t>
            </a:r>
          </a:p>
          <a:p>
            <a:r>
              <a:rPr lang="en-US" sz="3200" dirty="0"/>
              <a:t>Heavy metal/hard rock music is used by countries to break prisoners and hostages.</a:t>
            </a:r>
          </a:p>
          <a:p>
            <a:r>
              <a:rPr lang="en-US" sz="3200" dirty="0"/>
              <a:t>That old saying is true, “Play country music backwards and you get your dog back, your girlfriend back and your truck back.”</a:t>
            </a:r>
          </a:p>
        </p:txBody>
      </p:sp>
    </p:spTree>
    <p:extLst>
      <p:ext uri="{BB962C8B-B14F-4D97-AF65-F5344CB8AC3E}">
        <p14:creationId xmlns:p14="http://schemas.microsoft.com/office/powerpoint/2010/main" val="299095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Matthew 6:34</a:t>
            </a:r>
          </a:p>
          <a:p>
            <a:endParaRPr lang="en-US" sz="2800" dirty="0"/>
          </a:p>
          <a:p>
            <a:endParaRPr lang="en-US" sz="2800" dirty="0"/>
          </a:p>
          <a:p>
            <a:r>
              <a:rPr lang="en-US" sz="2800" dirty="0"/>
              <a:t>How can this verse apply to our thinking?</a:t>
            </a:r>
          </a:p>
          <a:p>
            <a:r>
              <a:rPr lang="en-US" sz="2800" dirty="0"/>
              <a:t>Notice the wording Jesus has here, don’t </a:t>
            </a:r>
            <a:r>
              <a:rPr lang="en-US" sz="2800" b="1" dirty="0">
                <a:solidFill>
                  <a:srgbClr val="FF0000"/>
                </a:solidFill>
              </a:rPr>
              <a:t>“WORRY” </a:t>
            </a:r>
            <a:r>
              <a:rPr lang="en-US" sz="2800" dirty="0"/>
              <a:t>about tomorrow.  He doesn’t say we can’t prepare for tomorrow, look towards tomorrow, but He says </a:t>
            </a:r>
            <a:r>
              <a:rPr lang="en-US" sz="2800" b="1" dirty="0">
                <a:solidFill>
                  <a:srgbClr val="FF0000"/>
                </a:solidFill>
              </a:rPr>
              <a:t>“WORRY” </a:t>
            </a:r>
            <a:r>
              <a:rPr lang="en-US" sz="2800" dirty="0"/>
              <a:t>about tomorrow.</a:t>
            </a:r>
          </a:p>
          <a:p>
            <a:r>
              <a:rPr lang="en-US" sz="2800" dirty="0"/>
              <a:t>Why does Jesus say </a:t>
            </a:r>
            <a:r>
              <a:rPr lang="en-US" sz="2800" b="1" dirty="0">
                <a:solidFill>
                  <a:srgbClr val="FF0000"/>
                </a:solidFill>
              </a:rPr>
              <a:t>WORRY</a:t>
            </a:r>
            <a:r>
              <a:rPr lang="en-US" sz="2800" dirty="0"/>
              <a:t>?  What can </a:t>
            </a:r>
            <a:r>
              <a:rPr lang="en-US" sz="2800" b="1" dirty="0">
                <a:solidFill>
                  <a:srgbClr val="FF0000"/>
                </a:solidFill>
              </a:rPr>
              <a:t>worry</a:t>
            </a:r>
            <a:r>
              <a:rPr lang="en-US" sz="2800" dirty="0"/>
              <a:t> do to a person?</a:t>
            </a:r>
          </a:p>
        </p:txBody>
      </p:sp>
      <p:sp>
        <p:nvSpPr>
          <p:cNvPr id="4" name="TextBox 3">
            <a:extLst>
              <a:ext uri="{FF2B5EF4-FFF2-40B4-BE49-F238E27FC236}">
                <a16:creationId xmlns:a16="http://schemas.microsoft.com/office/drawing/2014/main" id="{AC99678F-2634-468C-BB13-7D82D6D4E721}"/>
              </a:ext>
            </a:extLst>
          </p:cNvPr>
          <p:cNvSpPr txBox="1"/>
          <p:nvPr/>
        </p:nvSpPr>
        <p:spPr>
          <a:xfrm>
            <a:off x="154309" y="1696720"/>
            <a:ext cx="11883381" cy="830997"/>
          </a:xfrm>
          <a:prstGeom prst="rect">
            <a:avLst/>
          </a:prstGeom>
          <a:solidFill>
            <a:schemeClr val="bg1">
              <a:lumMod val="85000"/>
            </a:schemeClr>
          </a:solidFill>
          <a:ln w="25400">
            <a:solidFill>
              <a:schemeClr val="tx1"/>
            </a:solidFill>
          </a:ln>
        </p:spPr>
        <p:txBody>
          <a:bodyPr wrap="none" rtlCol="0">
            <a:spAutoFit/>
          </a:bodyPr>
          <a:lstStyle/>
          <a:p>
            <a:pPr algn="ctr"/>
            <a:r>
              <a:rPr lang="en-US" sz="2400" b="1" baseline="30000" dirty="0">
                <a:solidFill>
                  <a:srgbClr val="7030A0"/>
                </a:solidFill>
              </a:rPr>
              <a:t>34 </a:t>
            </a:r>
            <a:r>
              <a:rPr lang="en-US" sz="2400" b="1" dirty="0">
                <a:solidFill>
                  <a:srgbClr val="7030A0"/>
                </a:solidFill>
              </a:rPr>
              <a:t>Therefore do not worry about tomorrow, for tomorrow will worry about</a:t>
            </a:r>
          </a:p>
          <a:p>
            <a:pPr algn="ctr"/>
            <a:r>
              <a:rPr lang="en-US" sz="2400" b="1" dirty="0">
                <a:solidFill>
                  <a:srgbClr val="7030A0"/>
                </a:solidFill>
              </a:rPr>
              <a:t> its own things. Sufficient for the day </a:t>
            </a:r>
            <a:r>
              <a:rPr lang="en-US" sz="2400" b="1" i="1" dirty="0">
                <a:solidFill>
                  <a:srgbClr val="7030A0"/>
                </a:solidFill>
              </a:rPr>
              <a:t>is</a:t>
            </a:r>
            <a:r>
              <a:rPr lang="en-US" sz="2400" b="1" dirty="0">
                <a:solidFill>
                  <a:srgbClr val="7030A0"/>
                </a:solidFill>
              </a:rPr>
              <a:t> its own trouble.</a:t>
            </a:r>
          </a:p>
        </p:txBody>
      </p:sp>
    </p:spTree>
    <p:extLst>
      <p:ext uri="{BB962C8B-B14F-4D97-AF65-F5344CB8AC3E}">
        <p14:creationId xmlns:p14="http://schemas.microsoft.com/office/powerpoint/2010/main" val="74332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So, if we don’t worry about tomorrow, and we forget yesterday, what does this imply about the </a:t>
            </a:r>
            <a:r>
              <a:rPr lang="en-US" sz="2800" b="1" dirty="0">
                <a:solidFill>
                  <a:srgbClr val="C00000"/>
                </a:solidFill>
              </a:rPr>
              <a:t>PRESENT</a:t>
            </a:r>
            <a:r>
              <a:rPr lang="en-US" sz="2800" dirty="0"/>
              <a:t> or today?</a:t>
            </a:r>
          </a:p>
          <a:p>
            <a:r>
              <a:rPr lang="en-US" sz="2800" dirty="0"/>
              <a:t>We can control </a:t>
            </a:r>
            <a:r>
              <a:rPr lang="en-US" sz="2800" b="1" dirty="0">
                <a:solidFill>
                  <a:srgbClr val="FF0000"/>
                </a:solidFill>
              </a:rPr>
              <a:t>TODAY</a:t>
            </a:r>
            <a:r>
              <a:rPr lang="en-US" sz="2800" dirty="0"/>
              <a:t>!  But to what degree can we control today?  </a:t>
            </a:r>
            <a:r>
              <a:rPr lang="en-US" sz="2800" b="1" u="sng" dirty="0">
                <a:solidFill>
                  <a:srgbClr val="7030A0"/>
                </a:solidFill>
              </a:rPr>
              <a:t>What is it we CAN ONLY CONTROL about today?</a:t>
            </a:r>
          </a:p>
          <a:p>
            <a:r>
              <a:rPr lang="en-US" sz="2800" b="1" dirty="0">
                <a:solidFill>
                  <a:srgbClr val="C00000"/>
                </a:solidFill>
              </a:rPr>
              <a:t>Ourselves</a:t>
            </a:r>
            <a:r>
              <a:rPr lang="en-US" sz="2800" dirty="0"/>
              <a:t>, this idea of us having control of anything other than ourselves is self-delusional!  </a:t>
            </a:r>
          </a:p>
          <a:p>
            <a:r>
              <a:rPr lang="en-US" sz="2800" dirty="0"/>
              <a:t>Notice what the Scriptures say we have control over</a:t>
            </a:r>
          </a:p>
          <a:p>
            <a:r>
              <a:rPr lang="en-US" sz="2800" dirty="0"/>
              <a:t>James 3:2</a:t>
            </a:r>
          </a:p>
          <a:p>
            <a:endParaRPr lang="en-US" sz="2800" dirty="0"/>
          </a:p>
        </p:txBody>
      </p:sp>
      <p:sp>
        <p:nvSpPr>
          <p:cNvPr id="4" name="TextBox 3">
            <a:extLst>
              <a:ext uri="{FF2B5EF4-FFF2-40B4-BE49-F238E27FC236}">
                <a16:creationId xmlns:a16="http://schemas.microsoft.com/office/drawing/2014/main" id="{4EAE109E-9907-40E4-AF25-8FA6F8F3DC81}"/>
              </a:ext>
            </a:extLst>
          </p:cNvPr>
          <p:cNvSpPr txBox="1"/>
          <p:nvPr/>
        </p:nvSpPr>
        <p:spPr>
          <a:xfrm>
            <a:off x="182880" y="5287837"/>
            <a:ext cx="11949105"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rPr>
              <a:t>2 </a:t>
            </a:r>
            <a:r>
              <a:rPr lang="en-US" sz="2400" b="1" dirty="0">
                <a:solidFill>
                  <a:srgbClr val="7030A0"/>
                </a:solidFill>
              </a:rPr>
              <a:t>For we all stumble in many things. If anyone does not stumble in word, </a:t>
            </a:r>
          </a:p>
          <a:p>
            <a:pPr algn="ctr"/>
            <a:r>
              <a:rPr lang="en-US" sz="2400" b="1" dirty="0">
                <a:solidFill>
                  <a:srgbClr val="7030A0"/>
                </a:solidFill>
              </a:rPr>
              <a:t>he </a:t>
            </a:r>
            <a:r>
              <a:rPr lang="en-US" sz="2400" b="1" i="1" dirty="0">
                <a:solidFill>
                  <a:srgbClr val="7030A0"/>
                </a:solidFill>
              </a:rPr>
              <a:t>is</a:t>
            </a:r>
            <a:r>
              <a:rPr lang="en-US" sz="2400" b="1" dirty="0">
                <a:solidFill>
                  <a:srgbClr val="7030A0"/>
                </a:solidFill>
              </a:rPr>
              <a:t> a perfect man, able also to bridle the whole body.</a:t>
            </a:r>
          </a:p>
        </p:txBody>
      </p:sp>
    </p:spTree>
    <p:extLst>
      <p:ext uri="{BB962C8B-B14F-4D97-AF65-F5344CB8AC3E}">
        <p14:creationId xmlns:p14="http://schemas.microsoft.com/office/powerpoint/2010/main" val="109740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circle(in)">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95459" y="1108498"/>
            <a:ext cx="11001081" cy="5393902"/>
          </a:xfrm>
        </p:spPr>
        <p:txBody>
          <a:bodyPr>
            <a:normAutofit/>
          </a:bodyPr>
          <a:lstStyle/>
          <a:p>
            <a:r>
              <a:rPr lang="en-US" sz="2800" dirty="0"/>
              <a:t>Our thoughts – Matthew 15:19</a:t>
            </a:r>
          </a:p>
          <a:p>
            <a:endParaRPr lang="en-US" sz="2800" dirty="0"/>
          </a:p>
          <a:p>
            <a:endParaRPr lang="en-US" sz="2800" dirty="0"/>
          </a:p>
          <a:p>
            <a:r>
              <a:rPr lang="en-US" sz="2800" dirty="0"/>
              <a:t>Our actions – Galatians 5:22-24</a:t>
            </a:r>
          </a:p>
          <a:p>
            <a:endParaRPr lang="en-US" sz="2800" dirty="0"/>
          </a:p>
          <a:p>
            <a:r>
              <a:rPr lang="en-US" sz="2800" dirty="0"/>
              <a:t>This is </a:t>
            </a:r>
            <a:r>
              <a:rPr lang="en-US" sz="2800" b="1" u="sng" dirty="0">
                <a:solidFill>
                  <a:srgbClr val="C00000"/>
                </a:solidFill>
              </a:rPr>
              <a:t>ALL</a:t>
            </a:r>
            <a:r>
              <a:rPr lang="en-US" sz="2800" dirty="0"/>
              <a:t> we control!!  Everything else is controlled by our God which is why Peter says what He does in 1 Peter 5:7</a:t>
            </a:r>
          </a:p>
          <a:p>
            <a:endParaRPr lang="en-US" sz="2800" dirty="0"/>
          </a:p>
          <a:p>
            <a:endParaRPr lang="en-US" sz="2800" dirty="0"/>
          </a:p>
          <a:p>
            <a:r>
              <a:rPr lang="en-US" sz="2800" dirty="0"/>
              <a:t>We will talk more of this verse in a minute or two.</a:t>
            </a:r>
          </a:p>
        </p:txBody>
      </p:sp>
      <p:sp>
        <p:nvSpPr>
          <p:cNvPr id="4" name="TextBox 3">
            <a:extLst>
              <a:ext uri="{FF2B5EF4-FFF2-40B4-BE49-F238E27FC236}">
                <a16:creationId xmlns:a16="http://schemas.microsoft.com/office/drawing/2014/main" id="{32C79A2D-A75C-4A0F-9E46-EE4B2DC60CCB}"/>
              </a:ext>
            </a:extLst>
          </p:cNvPr>
          <p:cNvSpPr txBox="1"/>
          <p:nvPr/>
        </p:nvSpPr>
        <p:spPr>
          <a:xfrm>
            <a:off x="581986" y="1676400"/>
            <a:ext cx="11014554"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rPr>
              <a:t>18 </a:t>
            </a:r>
            <a:r>
              <a:rPr lang="en-US" sz="2400" b="1" dirty="0">
                <a:solidFill>
                  <a:srgbClr val="7030A0"/>
                </a:solidFill>
              </a:rPr>
              <a:t>But those things which proceed out of the mouth come from the </a:t>
            </a:r>
          </a:p>
          <a:p>
            <a:pPr algn="ctr"/>
            <a:r>
              <a:rPr lang="en-US" sz="2400" b="1" dirty="0">
                <a:solidFill>
                  <a:srgbClr val="7030A0"/>
                </a:solidFill>
              </a:rPr>
              <a:t>heart, and they defile a man.</a:t>
            </a:r>
            <a:endParaRPr lang="en-US" sz="2400" dirty="0"/>
          </a:p>
        </p:txBody>
      </p:sp>
      <p:sp>
        <p:nvSpPr>
          <p:cNvPr id="5" name="TextBox 4">
            <a:extLst>
              <a:ext uri="{FF2B5EF4-FFF2-40B4-BE49-F238E27FC236}">
                <a16:creationId xmlns:a16="http://schemas.microsoft.com/office/drawing/2014/main" id="{308BFE34-07B3-4A09-BD8C-D797E39FA2C0}"/>
              </a:ext>
            </a:extLst>
          </p:cNvPr>
          <p:cNvSpPr txBox="1"/>
          <p:nvPr/>
        </p:nvSpPr>
        <p:spPr>
          <a:xfrm>
            <a:off x="1599415" y="3296920"/>
            <a:ext cx="8993168" cy="461665"/>
          </a:xfrm>
          <a:prstGeom prst="rect">
            <a:avLst/>
          </a:prstGeom>
          <a:solidFill>
            <a:schemeClr val="bg1">
              <a:lumMod val="85000"/>
            </a:schemeClr>
          </a:solidFill>
          <a:ln w="28575">
            <a:solidFill>
              <a:schemeClr val="tx1"/>
            </a:solidFill>
          </a:ln>
        </p:spPr>
        <p:txBody>
          <a:bodyPr wrap="none" rtlCol="0">
            <a:spAutoFit/>
          </a:bodyPr>
          <a:lstStyle/>
          <a:p>
            <a:r>
              <a:rPr lang="en-US" sz="2400" b="1" baseline="30000" dirty="0">
                <a:solidFill>
                  <a:srgbClr val="7030A0"/>
                </a:solidFill>
              </a:rPr>
              <a:t>25 </a:t>
            </a:r>
            <a:r>
              <a:rPr lang="en-US" sz="2400" b="1" dirty="0">
                <a:solidFill>
                  <a:srgbClr val="7030A0"/>
                </a:solidFill>
              </a:rPr>
              <a:t>If we live in the Spirit, let us also walk in the Spirit. </a:t>
            </a:r>
          </a:p>
        </p:txBody>
      </p:sp>
      <p:sp>
        <p:nvSpPr>
          <p:cNvPr id="6" name="TextBox 5">
            <a:extLst>
              <a:ext uri="{FF2B5EF4-FFF2-40B4-BE49-F238E27FC236}">
                <a16:creationId xmlns:a16="http://schemas.microsoft.com/office/drawing/2014/main" id="{E6CA99A1-9BCF-4927-A838-8DE9756A1869}"/>
              </a:ext>
            </a:extLst>
          </p:cNvPr>
          <p:cNvSpPr txBox="1"/>
          <p:nvPr/>
        </p:nvSpPr>
        <p:spPr>
          <a:xfrm>
            <a:off x="1693992" y="4862274"/>
            <a:ext cx="8804013" cy="461665"/>
          </a:xfrm>
          <a:prstGeom prst="rect">
            <a:avLst/>
          </a:prstGeom>
          <a:solidFill>
            <a:schemeClr val="bg1">
              <a:lumMod val="85000"/>
            </a:schemeClr>
          </a:solidFill>
          <a:ln w="28575">
            <a:solidFill>
              <a:schemeClr val="tx1"/>
            </a:solidFill>
          </a:ln>
        </p:spPr>
        <p:txBody>
          <a:bodyPr wrap="none" rtlCol="0">
            <a:spAutoFit/>
          </a:bodyPr>
          <a:lstStyle/>
          <a:p>
            <a:r>
              <a:rPr lang="en-US" sz="2400" b="1" baseline="30000" dirty="0">
                <a:solidFill>
                  <a:srgbClr val="7030A0"/>
                </a:solidFill>
              </a:rPr>
              <a:t>7 </a:t>
            </a:r>
            <a:r>
              <a:rPr lang="en-US" sz="2400" b="1" dirty="0">
                <a:solidFill>
                  <a:srgbClr val="7030A0"/>
                </a:solidFill>
              </a:rPr>
              <a:t>casting all your care upon Him, for He cares for you.</a:t>
            </a:r>
          </a:p>
        </p:txBody>
      </p:sp>
    </p:spTree>
    <p:extLst>
      <p:ext uri="{BB962C8B-B14F-4D97-AF65-F5344CB8AC3E}">
        <p14:creationId xmlns:p14="http://schemas.microsoft.com/office/powerpoint/2010/main" val="108121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arn(inVertic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So, we forget yesterday, and we don’t worry about tomorrow. </a:t>
            </a:r>
          </a:p>
          <a:p>
            <a:r>
              <a:rPr lang="en-US" sz="2800" dirty="0"/>
              <a:t>You remember the three states I talked about last time we had class:</a:t>
            </a:r>
          </a:p>
          <a:p>
            <a:pPr lvl="1"/>
            <a:r>
              <a:rPr lang="en-US" sz="2600" b="1" dirty="0">
                <a:solidFill>
                  <a:srgbClr val="C00000"/>
                </a:solidFill>
              </a:rPr>
              <a:t>What has happened. </a:t>
            </a:r>
            <a:r>
              <a:rPr lang="en-US" sz="2600" b="1" dirty="0">
                <a:solidFill>
                  <a:srgbClr val="7030A0"/>
                </a:solidFill>
              </a:rPr>
              <a:t>(We forget)</a:t>
            </a:r>
          </a:p>
          <a:p>
            <a:pPr lvl="1"/>
            <a:r>
              <a:rPr lang="en-US" sz="2600" b="1" dirty="0">
                <a:solidFill>
                  <a:srgbClr val="C00000"/>
                </a:solidFill>
              </a:rPr>
              <a:t>What is happening. </a:t>
            </a:r>
            <a:r>
              <a:rPr lang="en-US" sz="2600" b="1" dirty="0">
                <a:solidFill>
                  <a:srgbClr val="FF0000"/>
                </a:solidFill>
              </a:rPr>
              <a:t>(What we can control!)</a:t>
            </a:r>
          </a:p>
          <a:p>
            <a:pPr lvl="1"/>
            <a:r>
              <a:rPr lang="en-US" sz="2600" b="1" dirty="0">
                <a:solidFill>
                  <a:srgbClr val="C00000"/>
                </a:solidFill>
              </a:rPr>
              <a:t>What will happen. </a:t>
            </a:r>
            <a:r>
              <a:rPr lang="en-US" sz="2600" b="1" dirty="0">
                <a:solidFill>
                  <a:srgbClr val="7030A0"/>
                </a:solidFill>
              </a:rPr>
              <a:t>(We don’t worry about)</a:t>
            </a:r>
          </a:p>
          <a:p>
            <a:r>
              <a:rPr lang="en-US" sz="2800" dirty="0"/>
              <a:t>We cannot pretend like good and bad don’t happen, we </a:t>
            </a:r>
            <a:r>
              <a:rPr lang="en-US" sz="2800" b="1" dirty="0">
                <a:solidFill>
                  <a:srgbClr val="7030A0"/>
                </a:solidFill>
              </a:rPr>
              <a:t>LEARN FROM IT</a:t>
            </a:r>
            <a:r>
              <a:rPr lang="en-US" sz="2800" dirty="0"/>
              <a:t>.</a:t>
            </a:r>
          </a:p>
          <a:p>
            <a:r>
              <a:rPr lang="en-US" sz="2800" dirty="0"/>
              <a:t>We cannot worry about tomorrow because we </a:t>
            </a:r>
            <a:r>
              <a:rPr lang="en-US" sz="2800" b="1" dirty="0">
                <a:solidFill>
                  <a:srgbClr val="FF0000"/>
                </a:solidFill>
              </a:rPr>
              <a:t>DON’T CONTROL TOMORROW</a:t>
            </a:r>
            <a:r>
              <a:rPr lang="en-US" sz="2800" dirty="0"/>
              <a:t>, God does and we leave that to Him!!</a:t>
            </a:r>
          </a:p>
        </p:txBody>
      </p:sp>
    </p:spTree>
    <p:extLst>
      <p:ext uri="{BB962C8B-B14F-4D97-AF65-F5344CB8AC3E}">
        <p14:creationId xmlns:p14="http://schemas.microsoft.com/office/powerpoint/2010/main" val="17769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All we are concerned about, is </a:t>
            </a:r>
            <a:r>
              <a:rPr lang="en-US" sz="2800" b="1" dirty="0">
                <a:solidFill>
                  <a:srgbClr val="7030A0"/>
                </a:solidFill>
              </a:rPr>
              <a:t>TODAY</a:t>
            </a:r>
            <a:r>
              <a:rPr lang="en-US" sz="2800" dirty="0"/>
              <a:t>.</a:t>
            </a:r>
          </a:p>
          <a:p>
            <a:r>
              <a:rPr lang="en-US" sz="2800" dirty="0"/>
              <a:t>What does this teach?  I believe it teaches what the Bible teaches:</a:t>
            </a:r>
          </a:p>
          <a:p>
            <a:pPr marL="0" indent="0" algn="ctr">
              <a:buNone/>
            </a:pPr>
            <a:r>
              <a:rPr lang="en-US" sz="2800" b="1" dirty="0">
                <a:solidFill>
                  <a:srgbClr val="FF0000"/>
                </a:solidFill>
              </a:rPr>
              <a:t>WE ARE DEFINED IN THE PRESENT</a:t>
            </a:r>
          </a:p>
          <a:p>
            <a:r>
              <a:rPr lang="en-US" sz="2800" dirty="0"/>
              <a:t>I sinned yesterday, I go to God and ask for forgiveness and He forgets about the sin and so should I.</a:t>
            </a:r>
          </a:p>
          <a:p>
            <a:r>
              <a:rPr lang="en-US" sz="2800" dirty="0"/>
              <a:t>I have problems in my life, but if I cannot control them, then I leave them in God’s hands (1 Peter 5:6,7).</a:t>
            </a:r>
          </a:p>
          <a:p>
            <a:pPr marL="0" indent="0" algn="ctr">
              <a:buNone/>
            </a:pPr>
            <a:r>
              <a:rPr lang="en-US" sz="2800" b="1" dirty="0">
                <a:solidFill>
                  <a:srgbClr val="C00000"/>
                </a:solidFill>
              </a:rPr>
              <a:t>I AM ONLY CONCERNED ABOUT THE NEXT SECOND AND I WORK ON THAT SECOND TO BE GODLY!</a:t>
            </a:r>
          </a:p>
        </p:txBody>
      </p:sp>
    </p:spTree>
    <p:extLst>
      <p:ext uri="{BB962C8B-B14F-4D97-AF65-F5344CB8AC3E}">
        <p14:creationId xmlns:p14="http://schemas.microsoft.com/office/powerpoint/2010/main" val="269305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E62-EC21-4E86-A39A-BFA8F66E9C31}"/>
              </a:ext>
            </a:extLst>
          </p:cNvPr>
          <p:cNvSpPr>
            <a:spLocks noGrp="1"/>
          </p:cNvSpPr>
          <p:nvPr>
            <p:ph type="title"/>
          </p:nvPr>
        </p:nvSpPr>
        <p:spPr>
          <a:xfrm>
            <a:off x="1" y="0"/>
            <a:ext cx="3535052" cy="1108498"/>
          </a:xfrm>
        </p:spPr>
        <p:txBody>
          <a:bodyPr/>
          <a:lstStyle/>
          <a:p>
            <a:r>
              <a:rPr lang="en-US" dirty="0"/>
              <a:t>Principle 2</a:t>
            </a:r>
          </a:p>
        </p:txBody>
      </p:sp>
      <p:sp>
        <p:nvSpPr>
          <p:cNvPr id="3" name="Content Placeholder 2">
            <a:extLst>
              <a:ext uri="{FF2B5EF4-FFF2-40B4-BE49-F238E27FC236}">
                <a16:creationId xmlns:a16="http://schemas.microsoft.com/office/drawing/2014/main" id="{415F7E91-E16E-41F6-B959-23F3AFE0267B}"/>
              </a:ext>
            </a:extLst>
          </p:cNvPr>
          <p:cNvSpPr>
            <a:spLocks noGrp="1"/>
          </p:cNvSpPr>
          <p:nvPr>
            <p:ph idx="1"/>
          </p:nvPr>
        </p:nvSpPr>
        <p:spPr>
          <a:xfrm>
            <a:off x="509047" y="1108498"/>
            <a:ext cx="11001081" cy="5063702"/>
          </a:xfrm>
        </p:spPr>
        <p:txBody>
          <a:bodyPr>
            <a:normAutofit/>
          </a:bodyPr>
          <a:lstStyle/>
          <a:p>
            <a:r>
              <a:rPr lang="en-US" sz="2800" dirty="0"/>
              <a:t>This all teaches that the next word, thought, or action I TAKE is completely in </a:t>
            </a:r>
            <a:r>
              <a:rPr lang="en-US" sz="2800" b="1" dirty="0">
                <a:solidFill>
                  <a:srgbClr val="C00000"/>
                </a:solidFill>
              </a:rPr>
              <a:t>MY CONTROL </a:t>
            </a:r>
            <a:r>
              <a:rPr lang="en-US" sz="2800" dirty="0"/>
              <a:t>right now.  I cannot blame anyone else or anything else.  I control myself </a:t>
            </a:r>
            <a:r>
              <a:rPr lang="en-US" sz="2800" b="1" dirty="0">
                <a:solidFill>
                  <a:srgbClr val="FF0000"/>
                </a:solidFill>
              </a:rPr>
              <a:t>RIGHT NOW</a:t>
            </a:r>
            <a:r>
              <a:rPr lang="en-US" sz="2800" dirty="0"/>
              <a:t> and each </a:t>
            </a:r>
            <a:r>
              <a:rPr lang="en-US" sz="2800" b="1" dirty="0">
                <a:solidFill>
                  <a:srgbClr val="FF0000"/>
                </a:solidFill>
              </a:rPr>
              <a:t>RIGHT NOW </a:t>
            </a:r>
            <a:r>
              <a:rPr lang="en-US" sz="2800" dirty="0"/>
              <a:t>I live on this earth.</a:t>
            </a:r>
          </a:p>
          <a:p>
            <a:r>
              <a:rPr lang="en-US" sz="2800" dirty="0"/>
              <a:t>If we can accept the fact that the future isn’t determined by the events of the past, we can dig deeper and understand fully as God’s people that </a:t>
            </a:r>
            <a:r>
              <a:rPr lang="en-US" sz="2800" b="1" dirty="0"/>
              <a:t>WE CAN </a:t>
            </a:r>
            <a:r>
              <a:rPr lang="en-US" sz="2800" dirty="0"/>
              <a:t>influence what happens </a:t>
            </a:r>
            <a:r>
              <a:rPr lang="en-US" sz="2800" b="1" u="sng" dirty="0">
                <a:solidFill>
                  <a:srgbClr val="FF0000"/>
                </a:solidFill>
              </a:rPr>
              <a:t>TODAY</a:t>
            </a:r>
            <a:r>
              <a:rPr lang="en-US" sz="2800" dirty="0"/>
              <a:t> with our behaviors, thoughts and words.</a:t>
            </a:r>
          </a:p>
          <a:p>
            <a:endParaRPr lang="en-US" sz="2800" dirty="0"/>
          </a:p>
          <a:p>
            <a:r>
              <a:rPr lang="en-US" sz="2800" dirty="0"/>
              <a:t>Wow, is this a lot to think about???</a:t>
            </a:r>
          </a:p>
        </p:txBody>
      </p:sp>
    </p:spTree>
    <p:extLst>
      <p:ext uri="{BB962C8B-B14F-4D97-AF65-F5344CB8AC3E}">
        <p14:creationId xmlns:p14="http://schemas.microsoft.com/office/powerpoint/2010/main" val="362748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8922F-6D7F-4C07-9B22-D65A1E5545D0}"/>
              </a:ext>
            </a:extLst>
          </p:cNvPr>
          <p:cNvSpPr>
            <a:spLocks noGrp="1"/>
          </p:cNvSpPr>
          <p:nvPr>
            <p:ph type="title"/>
          </p:nvPr>
        </p:nvSpPr>
        <p:spPr>
          <a:xfrm>
            <a:off x="0" y="0"/>
            <a:ext cx="6320766" cy="1004803"/>
          </a:xfrm>
        </p:spPr>
        <p:txBody>
          <a:bodyPr/>
          <a:lstStyle/>
          <a:p>
            <a:r>
              <a:rPr lang="en-US" dirty="0">
                <a:solidFill>
                  <a:srgbClr val="7030A0"/>
                </a:solidFill>
              </a:rPr>
              <a:t>Principles to Thinking</a:t>
            </a:r>
          </a:p>
        </p:txBody>
      </p:sp>
      <p:sp>
        <p:nvSpPr>
          <p:cNvPr id="3" name="Content Placeholder 2">
            <a:extLst>
              <a:ext uri="{FF2B5EF4-FFF2-40B4-BE49-F238E27FC236}">
                <a16:creationId xmlns:a16="http://schemas.microsoft.com/office/drawing/2014/main" id="{6FB93C92-68CF-4F5D-999E-FE35049144FF}"/>
              </a:ext>
            </a:extLst>
          </p:cNvPr>
          <p:cNvSpPr>
            <a:spLocks noGrp="1"/>
          </p:cNvSpPr>
          <p:nvPr>
            <p:ph idx="1"/>
          </p:nvPr>
        </p:nvSpPr>
        <p:spPr>
          <a:xfrm>
            <a:off x="339365" y="1004803"/>
            <a:ext cx="11227324" cy="5167397"/>
          </a:xfrm>
        </p:spPr>
        <p:txBody>
          <a:bodyPr>
            <a:normAutofit/>
          </a:bodyPr>
          <a:lstStyle/>
          <a:p>
            <a:r>
              <a:rPr lang="en-US" sz="3200" b="1" dirty="0">
                <a:solidFill>
                  <a:srgbClr val="C00000"/>
                </a:solidFill>
              </a:rPr>
              <a:t>Forget the past/but learn from the past.</a:t>
            </a:r>
          </a:p>
          <a:p>
            <a:r>
              <a:rPr lang="en-US" sz="3200" b="1" dirty="0">
                <a:solidFill>
                  <a:srgbClr val="C00000"/>
                </a:solidFill>
              </a:rPr>
              <a:t>Don’t worry or fret about tomorrow.</a:t>
            </a:r>
          </a:p>
          <a:p>
            <a:pPr marL="0" indent="0">
              <a:buNone/>
            </a:pPr>
            <a:endParaRPr lang="en-US" sz="2800" b="1" dirty="0">
              <a:solidFill>
                <a:srgbClr val="C00000"/>
              </a:solidFill>
            </a:endParaRPr>
          </a:p>
        </p:txBody>
      </p:sp>
    </p:spTree>
    <p:extLst>
      <p:ext uri="{BB962C8B-B14F-4D97-AF65-F5344CB8AC3E}">
        <p14:creationId xmlns:p14="http://schemas.microsoft.com/office/powerpoint/2010/main" val="4202079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429</TotalTime>
  <Words>1828</Words>
  <Application>Microsoft Office PowerPoint</Application>
  <PresentationFormat>Widescreen</PresentationFormat>
  <Paragraphs>149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Bookman Old Style</vt:lpstr>
      <vt:lpstr>Century Gothic</vt:lpstr>
      <vt:lpstr>Wingdings</vt:lpstr>
      <vt:lpstr>Wood Type</vt:lpstr>
      <vt:lpstr>Thinking Like a Christian</vt:lpstr>
      <vt:lpstr>Principles to Thinking</vt:lpstr>
      <vt:lpstr>Principle 2</vt:lpstr>
      <vt:lpstr>Principle 2</vt:lpstr>
      <vt:lpstr>Principle 2</vt:lpstr>
      <vt:lpstr>Principle 2</vt:lpstr>
      <vt:lpstr>Principle 2</vt:lpstr>
      <vt:lpstr>Principle 2</vt:lpstr>
      <vt:lpstr>Principles to Thinking</vt:lpstr>
      <vt:lpstr>Principle 3</vt:lpstr>
      <vt:lpstr>Principle 3</vt:lpstr>
      <vt:lpstr>Principle 3</vt:lpstr>
      <vt:lpstr>Principle 3</vt:lpstr>
      <vt:lpstr>Principles to Thinking</vt:lpstr>
      <vt:lpstr>Principle 4</vt:lpstr>
      <vt:lpstr>Concluding Thoughts</vt:lpstr>
      <vt:lpstr>Principles to Thinking</vt:lpstr>
      <vt:lpstr>Principle 5</vt:lpstr>
      <vt:lpstr>Principle 5</vt:lpstr>
      <vt:lpstr>Principle 5</vt:lpstr>
      <vt:lpstr>Principle 5</vt:lpstr>
      <vt:lpstr>Principle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Like a Christian</dc:title>
  <dc:creator>Paden, Eddie - LCMS Lang. Arts</dc:creator>
  <cp:lastModifiedBy>Kevin Stilts</cp:lastModifiedBy>
  <cp:revision>42</cp:revision>
  <cp:lastPrinted>2022-07-27T20:36:06Z</cp:lastPrinted>
  <dcterms:created xsi:type="dcterms:W3CDTF">2022-07-09T13:10:29Z</dcterms:created>
  <dcterms:modified xsi:type="dcterms:W3CDTF">2022-07-30T20:07:52Z</dcterms:modified>
</cp:coreProperties>
</file>