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69" r:id="rId4"/>
    <p:sldId id="268" r:id="rId5"/>
    <p:sldId id="267" r:id="rId6"/>
    <p:sldId id="266" r:id="rId7"/>
    <p:sldId id="271" r:id="rId8"/>
    <p:sldId id="270" r:id="rId9"/>
    <p:sldId id="285" r:id="rId10"/>
    <p:sldId id="275" r:id="rId11"/>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69" y="10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A54643C9-0995-4AE7-913D-C8FAFF7D6F09}"/>
    <pc:docChg chg="delSld">
      <pc:chgData name="Kevin Stilts" userId="99c6032548666723" providerId="LiveId" clId="{A54643C9-0995-4AE7-913D-C8FAFF7D6F09}" dt="2022-07-21T01:27:44.309" v="0" actId="47"/>
      <pc:docMkLst>
        <pc:docMk/>
      </pc:docMkLst>
      <pc:sldChg chg="del">
        <pc:chgData name="Kevin Stilts" userId="99c6032548666723" providerId="LiveId" clId="{A54643C9-0995-4AE7-913D-C8FAFF7D6F09}" dt="2022-07-21T01:27:44.309" v="0" actId="47"/>
        <pc:sldMkLst>
          <pc:docMk/>
          <pc:sldMk cId="1776948637" sldId="272"/>
        </pc:sldMkLst>
      </pc:sldChg>
      <pc:sldChg chg="del">
        <pc:chgData name="Kevin Stilts" userId="99c6032548666723" providerId="LiveId" clId="{A54643C9-0995-4AE7-913D-C8FAFF7D6F09}" dt="2022-07-21T01:27:44.309" v="0" actId="47"/>
        <pc:sldMkLst>
          <pc:docMk/>
          <pc:sldMk cId="1081219721" sldId="273"/>
        </pc:sldMkLst>
      </pc:sldChg>
      <pc:sldChg chg="del">
        <pc:chgData name="Kevin Stilts" userId="99c6032548666723" providerId="LiveId" clId="{A54643C9-0995-4AE7-913D-C8FAFF7D6F09}" dt="2022-07-21T01:27:44.309" v="0" actId="47"/>
        <pc:sldMkLst>
          <pc:docMk/>
          <pc:sldMk cId="1097402029" sldId="274"/>
        </pc:sldMkLst>
      </pc:sldChg>
      <pc:sldChg chg="del">
        <pc:chgData name="Kevin Stilts" userId="99c6032548666723" providerId="LiveId" clId="{A54643C9-0995-4AE7-913D-C8FAFF7D6F09}" dt="2022-07-21T01:27:44.309" v="0" actId="47"/>
        <pc:sldMkLst>
          <pc:docMk/>
          <pc:sldMk cId="2693059352" sldId="276"/>
        </pc:sldMkLst>
      </pc:sldChg>
      <pc:sldChg chg="del">
        <pc:chgData name="Kevin Stilts" userId="99c6032548666723" providerId="LiveId" clId="{A54643C9-0995-4AE7-913D-C8FAFF7D6F09}" dt="2022-07-21T01:27:44.309" v="0" actId="47"/>
        <pc:sldMkLst>
          <pc:docMk/>
          <pc:sldMk cId="3627486437" sldId="277"/>
        </pc:sldMkLst>
      </pc:sldChg>
      <pc:sldChg chg="del">
        <pc:chgData name="Kevin Stilts" userId="99c6032548666723" providerId="LiveId" clId="{A54643C9-0995-4AE7-913D-C8FAFF7D6F09}" dt="2022-07-21T01:27:44.309" v="0" actId="47"/>
        <pc:sldMkLst>
          <pc:docMk/>
          <pc:sldMk cId="3885899169" sldId="278"/>
        </pc:sldMkLst>
      </pc:sldChg>
      <pc:sldChg chg="del">
        <pc:chgData name="Kevin Stilts" userId="99c6032548666723" providerId="LiveId" clId="{A54643C9-0995-4AE7-913D-C8FAFF7D6F09}" dt="2022-07-21T01:27:44.309" v="0" actId="47"/>
        <pc:sldMkLst>
          <pc:docMk/>
          <pc:sldMk cId="1713468029" sldId="279"/>
        </pc:sldMkLst>
      </pc:sldChg>
      <pc:sldChg chg="del">
        <pc:chgData name="Kevin Stilts" userId="99c6032548666723" providerId="LiveId" clId="{A54643C9-0995-4AE7-913D-C8FAFF7D6F09}" dt="2022-07-21T01:27:44.309" v="0" actId="47"/>
        <pc:sldMkLst>
          <pc:docMk/>
          <pc:sldMk cId="1152568465" sldId="280"/>
        </pc:sldMkLst>
      </pc:sldChg>
      <pc:sldChg chg="del">
        <pc:chgData name="Kevin Stilts" userId="99c6032548666723" providerId="LiveId" clId="{A54643C9-0995-4AE7-913D-C8FAFF7D6F09}" dt="2022-07-21T01:27:44.309" v="0" actId="47"/>
        <pc:sldMkLst>
          <pc:docMk/>
          <pc:sldMk cId="2746663278" sldId="281"/>
        </pc:sldMkLst>
      </pc:sldChg>
      <pc:sldChg chg="del">
        <pc:chgData name="Kevin Stilts" userId="99c6032548666723" providerId="LiveId" clId="{A54643C9-0995-4AE7-913D-C8FAFF7D6F09}" dt="2022-07-21T01:27:44.309" v="0" actId="47"/>
        <pc:sldMkLst>
          <pc:docMk/>
          <pc:sldMk cId="2736711825" sldId="282"/>
        </pc:sldMkLst>
      </pc:sldChg>
      <pc:sldChg chg="del">
        <pc:chgData name="Kevin Stilts" userId="99c6032548666723" providerId="LiveId" clId="{A54643C9-0995-4AE7-913D-C8FAFF7D6F09}" dt="2022-07-21T01:27:44.309" v="0" actId="47"/>
        <pc:sldMkLst>
          <pc:docMk/>
          <pc:sldMk cId="3364651933" sldId="283"/>
        </pc:sldMkLst>
      </pc:sldChg>
      <pc:sldChg chg="del">
        <pc:chgData name="Kevin Stilts" userId="99c6032548666723" providerId="LiveId" clId="{A54643C9-0995-4AE7-913D-C8FAFF7D6F09}" dt="2022-07-21T01:27:44.309" v="0" actId="47"/>
        <pc:sldMkLst>
          <pc:docMk/>
          <pc:sldMk cId="3332021899" sldId="284"/>
        </pc:sldMkLst>
      </pc:sldChg>
      <pc:sldChg chg="del">
        <pc:chgData name="Kevin Stilts" userId="99c6032548666723" providerId="LiveId" clId="{A54643C9-0995-4AE7-913D-C8FAFF7D6F09}" dt="2022-07-21T01:27:44.309" v="0" actId="47"/>
        <pc:sldMkLst>
          <pc:docMk/>
          <pc:sldMk cId="4202079379" sldId="286"/>
        </pc:sldMkLst>
      </pc:sldChg>
      <pc:sldChg chg="del">
        <pc:chgData name="Kevin Stilts" userId="99c6032548666723" providerId="LiveId" clId="{A54643C9-0995-4AE7-913D-C8FAFF7D6F09}" dt="2022-07-21T01:27:44.309" v="0" actId="47"/>
        <pc:sldMkLst>
          <pc:docMk/>
          <pc:sldMk cId="1103044288" sldId="287"/>
        </pc:sldMkLst>
      </pc:sldChg>
      <pc:sldChg chg="del">
        <pc:chgData name="Kevin Stilts" userId="99c6032548666723" providerId="LiveId" clId="{A54643C9-0995-4AE7-913D-C8FAFF7D6F09}" dt="2022-07-21T01:27:44.309" v="0" actId="47"/>
        <pc:sldMkLst>
          <pc:docMk/>
          <pc:sldMk cId="3465778357" sldId="288"/>
        </pc:sldMkLst>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7/20/2022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7/20/2022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7/20/2022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7/20/2022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7/20/2022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7/20/2022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7/20/2022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7/20/2022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7/20/2022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7/20/2022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7/20/2022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7/20/2022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4829B-2A1E-4B33-A7CB-012E9F03840D}"/>
              </a:ext>
            </a:extLst>
          </p:cNvPr>
          <p:cNvSpPr>
            <a:spLocks noGrp="1"/>
          </p:cNvSpPr>
          <p:nvPr>
            <p:ph type="ctrTitle"/>
          </p:nvPr>
        </p:nvSpPr>
        <p:spPr/>
        <p:txBody>
          <a:bodyPr/>
          <a:lstStyle/>
          <a:p>
            <a:r>
              <a:rPr lang="en-US" dirty="0"/>
              <a:t>Thinking Like a Christian</a:t>
            </a:r>
          </a:p>
        </p:txBody>
      </p:sp>
      <p:sp>
        <p:nvSpPr>
          <p:cNvPr id="3" name="Subtitle 2">
            <a:extLst>
              <a:ext uri="{FF2B5EF4-FFF2-40B4-BE49-F238E27FC236}">
                <a16:creationId xmlns:a16="http://schemas.microsoft.com/office/drawing/2014/main" id="{31EF4446-41D1-4E64-B2FA-700903C623A4}"/>
              </a:ext>
            </a:extLst>
          </p:cNvPr>
          <p:cNvSpPr>
            <a:spLocks noGrp="1"/>
          </p:cNvSpPr>
          <p:nvPr>
            <p:ph type="subTitle" idx="1"/>
          </p:nvPr>
        </p:nvSpPr>
        <p:spPr/>
        <p:txBody>
          <a:bodyPr/>
          <a:lstStyle/>
          <a:p>
            <a:r>
              <a:rPr lang="en-US" dirty="0"/>
              <a:t>Lesson 2 and 3 – Principles of the way we need to think</a:t>
            </a:r>
          </a:p>
        </p:txBody>
      </p:sp>
    </p:spTree>
    <p:extLst>
      <p:ext uri="{BB962C8B-B14F-4D97-AF65-F5344CB8AC3E}">
        <p14:creationId xmlns:p14="http://schemas.microsoft.com/office/powerpoint/2010/main" val="1667137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2</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063702"/>
          </a:xfrm>
        </p:spPr>
        <p:txBody>
          <a:bodyPr>
            <a:normAutofit/>
          </a:bodyPr>
          <a:lstStyle/>
          <a:p>
            <a:r>
              <a:rPr lang="en-US" sz="2800" dirty="0"/>
              <a:t>Matthew 6:34</a:t>
            </a:r>
          </a:p>
          <a:p>
            <a:endParaRPr lang="en-US" sz="2800" dirty="0"/>
          </a:p>
          <a:p>
            <a:endParaRPr lang="en-US" sz="2800" dirty="0"/>
          </a:p>
          <a:p>
            <a:r>
              <a:rPr lang="en-US" sz="2800" dirty="0"/>
              <a:t>How can this verse apply to our thinking?</a:t>
            </a:r>
          </a:p>
          <a:p>
            <a:r>
              <a:rPr lang="en-US" sz="2800" dirty="0"/>
              <a:t>Notice the wording Jesus has here, don’t </a:t>
            </a:r>
            <a:r>
              <a:rPr lang="en-US" sz="2800" b="1" dirty="0">
                <a:solidFill>
                  <a:srgbClr val="FF0000"/>
                </a:solidFill>
              </a:rPr>
              <a:t>“WORRY” </a:t>
            </a:r>
            <a:r>
              <a:rPr lang="en-US" sz="2800" dirty="0"/>
              <a:t>about tomorrow.  He doesn’t say we can’t prepare for tomorrow, look towards tomorrow, but He says </a:t>
            </a:r>
            <a:r>
              <a:rPr lang="en-US" sz="2800" b="1" dirty="0">
                <a:solidFill>
                  <a:srgbClr val="FF0000"/>
                </a:solidFill>
              </a:rPr>
              <a:t>“WORRY” </a:t>
            </a:r>
            <a:r>
              <a:rPr lang="en-US" sz="2800" dirty="0"/>
              <a:t>about tomorrow.</a:t>
            </a:r>
          </a:p>
          <a:p>
            <a:r>
              <a:rPr lang="en-US" sz="2800" dirty="0"/>
              <a:t>Why does Jesus say </a:t>
            </a:r>
            <a:r>
              <a:rPr lang="en-US" sz="2800" b="1" dirty="0">
                <a:solidFill>
                  <a:srgbClr val="FF0000"/>
                </a:solidFill>
              </a:rPr>
              <a:t>WORRY</a:t>
            </a:r>
            <a:r>
              <a:rPr lang="en-US" sz="2800" dirty="0"/>
              <a:t>?  What can </a:t>
            </a:r>
            <a:r>
              <a:rPr lang="en-US" sz="2800" b="1" dirty="0">
                <a:solidFill>
                  <a:srgbClr val="FF0000"/>
                </a:solidFill>
              </a:rPr>
              <a:t>worry</a:t>
            </a:r>
            <a:r>
              <a:rPr lang="en-US" sz="2800" dirty="0"/>
              <a:t> do to a person?</a:t>
            </a:r>
          </a:p>
        </p:txBody>
      </p:sp>
      <p:sp>
        <p:nvSpPr>
          <p:cNvPr id="4" name="TextBox 3">
            <a:extLst>
              <a:ext uri="{FF2B5EF4-FFF2-40B4-BE49-F238E27FC236}">
                <a16:creationId xmlns:a16="http://schemas.microsoft.com/office/drawing/2014/main" id="{AC99678F-2634-468C-BB13-7D82D6D4E721}"/>
              </a:ext>
            </a:extLst>
          </p:cNvPr>
          <p:cNvSpPr txBox="1"/>
          <p:nvPr/>
        </p:nvSpPr>
        <p:spPr>
          <a:xfrm>
            <a:off x="154309" y="1696720"/>
            <a:ext cx="11883381" cy="830997"/>
          </a:xfrm>
          <a:prstGeom prst="rect">
            <a:avLst/>
          </a:prstGeom>
          <a:solidFill>
            <a:schemeClr val="bg1">
              <a:lumMod val="85000"/>
            </a:schemeClr>
          </a:solidFill>
          <a:ln w="25400">
            <a:solidFill>
              <a:schemeClr val="tx1"/>
            </a:solidFill>
          </a:ln>
        </p:spPr>
        <p:txBody>
          <a:bodyPr wrap="none" rtlCol="0">
            <a:spAutoFit/>
          </a:bodyPr>
          <a:lstStyle/>
          <a:p>
            <a:pPr algn="ctr"/>
            <a:r>
              <a:rPr lang="en-US" sz="2400" b="1" baseline="30000" dirty="0">
                <a:solidFill>
                  <a:srgbClr val="7030A0"/>
                </a:solidFill>
              </a:rPr>
              <a:t>34 </a:t>
            </a:r>
            <a:r>
              <a:rPr lang="en-US" sz="2400" b="1" dirty="0">
                <a:solidFill>
                  <a:srgbClr val="7030A0"/>
                </a:solidFill>
              </a:rPr>
              <a:t>Therefore do not worry about tomorrow, for tomorrow will worry about</a:t>
            </a:r>
          </a:p>
          <a:p>
            <a:pPr algn="ctr"/>
            <a:r>
              <a:rPr lang="en-US" sz="2400" b="1" dirty="0">
                <a:solidFill>
                  <a:srgbClr val="7030A0"/>
                </a:solidFill>
              </a:rPr>
              <a:t> its own things. Sufficient for the day </a:t>
            </a:r>
            <a:r>
              <a:rPr lang="en-US" sz="2400" b="1" i="1" dirty="0">
                <a:solidFill>
                  <a:srgbClr val="7030A0"/>
                </a:solidFill>
              </a:rPr>
              <a:t>is</a:t>
            </a:r>
            <a:r>
              <a:rPr lang="en-US" sz="2400" b="1" dirty="0">
                <a:solidFill>
                  <a:srgbClr val="7030A0"/>
                </a:solidFill>
              </a:rPr>
              <a:t> its own trouble.</a:t>
            </a:r>
          </a:p>
        </p:txBody>
      </p:sp>
    </p:spTree>
    <p:extLst>
      <p:ext uri="{BB962C8B-B14F-4D97-AF65-F5344CB8AC3E}">
        <p14:creationId xmlns:p14="http://schemas.microsoft.com/office/powerpoint/2010/main" val="74332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0" y="0"/>
            <a:ext cx="4331711" cy="1108498"/>
          </a:xfrm>
        </p:spPr>
        <p:txBody>
          <a:bodyPr/>
          <a:lstStyle/>
          <a:p>
            <a:r>
              <a:rPr lang="en-US" dirty="0"/>
              <a:t>Introduction</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063702"/>
          </a:xfrm>
        </p:spPr>
        <p:txBody>
          <a:bodyPr>
            <a:normAutofit/>
          </a:bodyPr>
          <a:lstStyle/>
          <a:p>
            <a:r>
              <a:rPr lang="en-US" sz="2800" dirty="0"/>
              <a:t>Now we will start our lessons on basic principles we can and should apply to the way we think.  </a:t>
            </a:r>
          </a:p>
          <a:p>
            <a:r>
              <a:rPr lang="en-US" sz="2800" dirty="0"/>
              <a:t>We will look at principles taught in the New Testament and see what they are saying, generally, and how we can make the application to our lives.  </a:t>
            </a:r>
          </a:p>
          <a:p>
            <a:r>
              <a:rPr lang="en-US" sz="2800" dirty="0"/>
              <a:t>The way I may make the application may be a bit different to the way you may.  </a:t>
            </a:r>
          </a:p>
          <a:p>
            <a:r>
              <a:rPr lang="en-US" sz="2800" dirty="0"/>
              <a:t>I just want us to see the principles and challenge us to think about them in the way we think so we can “transform” our thinking.</a:t>
            </a:r>
          </a:p>
        </p:txBody>
      </p:sp>
    </p:spTree>
    <p:extLst>
      <p:ext uri="{BB962C8B-B14F-4D97-AF65-F5344CB8AC3E}">
        <p14:creationId xmlns:p14="http://schemas.microsoft.com/office/powerpoint/2010/main" val="304618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1</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063702"/>
          </a:xfrm>
        </p:spPr>
        <p:txBody>
          <a:bodyPr>
            <a:normAutofit/>
          </a:bodyPr>
          <a:lstStyle/>
          <a:p>
            <a:r>
              <a:rPr lang="en-US" sz="2800" dirty="0"/>
              <a:t>Philippians 3:13-14</a:t>
            </a:r>
          </a:p>
          <a:p>
            <a:endParaRPr lang="en-US" sz="2800" dirty="0"/>
          </a:p>
          <a:p>
            <a:endParaRPr lang="en-US" sz="2800" dirty="0"/>
          </a:p>
          <a:p>
            <a:endParaRPr lang="en-US" sz="2800" dirty="0"/>
          </a:p>
          <a:p>
            <a:r>
              <a:rPr lang="en-US" sz="2800" dirty="0"/>
              <a:t>How can we apply this to our thinking process?</a:t>
            </a:r>
          </a:p>
          <a:p>
            <a:r>
              <a:rPr lang="en-US" sz="2800" dirty="0"/>
              <a:t>The past can have a </a:t>
            </a:r>
            <a:r>
              <a:rPr lang="en-US" sz="2800" b="1" u="sng" dirty="0">
                <a:solidFill>
                  <a:srgbClr val="FF0000"/>
                </a:solidFill>
              </a:rPr>
              <a:t>HUGE</a:t>
            </a:r>
            <a:r>
              <a:rPr lang="en-US" sz="2800" dirty="0"/>
              <a:t> impact on our present and we need to understand how to use it for good.</a:t>
            </a:r>
          </a:p>
          <a:p>
            <a:r>
              <a:rPr lang="en-US" sz="2800" dirty="0"/>
              <a:t>How can the past impact our present?</a:t>
            </a:r>
          </a:p>
          <a:p>
            <a:pPr marL="0" indent="0">
              <a:buNone/>
            </a:pPr>
            <a:endParaRPr lang="en-US" sz="2800" dirty="0"/>
          </a:p>
        </p:txBody>
      </p:sp>
      <p:sp>
        <p:nvSpPr>
          <p:cNvPr id="4" name="TextBox 3">
            <a:extLst>
              <a:ext uri="{FF2B5EF4-FFF2-40B4-BE49-F238E27FC236}">
                <a16:creationId xmlns:a16="http://schemas.microsoft.com/office/drawing/2014/main" id="{5E1DB32A-319F-433D-B89E-B04F6EF63159}"/>
              </a:ext>
            </a:extLst>
          </p:cNvPr>
          <p:cNvSpPr txBox="1"/>
          <p:nvPr/>
        </p:nvSpPr>
        <p:spPr>
          <a:xfrm>
            <a:off x="248886" y="1597620"/>
            <a:ext cx="11694227" cy="1569660"/>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rPr>
              <a:t>13 </a:t>
            </a:r>
            <a:r>
              <a:rPr lang="en-US" sz="2400" b="1" dirty="0">
                <a:solidFill>
                  <a:srgbClr val="7030A0"/>
                </a:solidFill>
              </a:rPr>
              <a:t>Brethren, I do not count myself to have apprehended; but one thing </a:t>
            </a:r>
          </a:p>
          <a:p>
            <a:pPr algn="ctr"/>
            <a:r>
              <a:rPr lang="en-US" sz="2400" b="1" i="1" dirty="0">
                <a:solidFill>
                  <a:srgbClr val="7030A0"/>
                </a:solidFill>
              </a:rPr>
              <a:t>I do, </a:t>
            </a:r>
            <a:r>
              <a:rPr lang="en-US" sz="2400" b="1" dirty="0">
                <a:solidFill>
                  <a:srgbClr val="7030A0"/>
                </a:solidFill>
              </a:rPr>
              <a:t>forgetting those things which are behind and reaching forward to </a:t>
            </a:r>
          </a:p>
          <a:p>
            <a:pPr algn="ctr"/>
            <a:r>
              <a:rPr lang="en-US" sz="2400" b="1" dirty="0">
                <a:solidFill>
                  <a:srgbClr val="7030A0"/>
                </a:solidFill>
              </a:rPr>
              <a:t>those things which are ahead, </a:t>
            </a:r>
            <a:r>
              <a:rPr lang="en-US" sz="2400" b="1" baseline="30000" dirty="0">
                <a:solidFill>
                  <a:srgbClr val="7030A0"/>
                </a:solidFill>
              </a:rPr>
              <a:t>14 </a:t>
            </a:r>
            <a:r>
              <a:rPr lang="en-US" sz="2400" b="1" dirty="0">
                <a:solidFill>
                  <a:srgbClr val="7030A0"/>
                </a:solidFill>
              </a:rPr>
              <a:t>I press toward the goal for the prize of </a:t>
            </a:r>
          </a:p>
          <a:p>
            <a:pPr algn="ctr"/>
            <a:r>
              <a:rPr lang="en-US" sz="2400" b="1" dirty="0">
                <a:solidFill>
                  <a:srgbClr val="7030A0"/>
                </a:solidFill>
              </a:rPr>
              <a:t>the upward call of God in Christ Jesus.</a:t>
            </a:r>
          </a:p>
        </p:txBody>
      </p:sp>
    </p:spTree>
    <p:extLst>
      <p:ext uri="{BB962C8B-B14F-4D97-AF65-F5344CB8AC3E}">
        <p14:creationId xmlns:p14="http://schemas.microsoft.com/office/powerpoint/2010/main" val="163540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down)">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1</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444702"/>
          </a:xfrm>
        </p:spPr>
        <p:txBody>
          <a:bodyPr>
            <a:normAutofit lnSpcReduction="10000"/>
          </a:bodyPr>
          <a:lstStyle/>
          <a:p>
            <a:r>
              <a:rPr lang="en-US" sz="2800" dirty="0"/>
              <a:t>First, the past did happen.  It is real; I did whatever I did in the past and there is </a:t>
            </a:r>
            <a:r>
              <a:rPr lang="en-US" sz="2800" b="1" u="sng" dirty="0">
                <a:solidFill>
                  <a:srgbClr val="7030A0"/>
                </a:solidFill>
              </a:rPr>
              <a:t>NO CHANGING THE PAST</a:t>
            </a:r>
            <a:r>
              <a:rPr lang="en-US" sz="2800" dirty="0"/>
              <a:t>.</a:t>
            </a:r>
          </a:p>
          <a:p>
            <a:r>
              <a:rPr lang="en-US" sz="2800" dirty="0"/>
              <a:t>But we need not enlarge the past, viewing it as the end of the world, which is what we do so many times with bad events that happen to us or we did.</a:t>
            </a:r>
          </a:p>
          <a:p>
            <a:pPr algn="ctr"/>
            <a:r>
              <a:rPr lang="en-US" sz="2800" b="1" dirty="0">
                <a:solidFill>
                  <a:srgbClr val="FF0000"/>
                </a:solidFill>
              </a:rPr>
              <a:t>THE PAST IS NOT PREDICTIVE OF MY PRESENT OR THE FUTURE!</a:t>
            </a:r>
          </a:p>
          <a:p>
            <a:r>
              <a:rPr lang="en-US" sz="2800" dirty="0"/>
              <a:t>A basketball player misses ten free throws in a row, it does </a:t>
            </a:r>
            <a:r>
              <a:rPr lang="en-US" sz="2800" b="1" dirty="0"/>
              <a:t>NOT</a:t>
            </a:r>
            <a:r>
              <a:rPr lang="en-US" sz="2800" dirty="0"/>
              <a:t> mean he will miss his 11</a:t>
            </a:r>
            <a:r>
              <a:rPr lang="en-US" sz="2800" baseline="30000" dirty="0"/>
              <a:t>th</a:t>
            </a:r>
            <a:r>
              <a:rPr lang="en-US" sz="2800" dirty="0"/>
              <a:t>.</a:t>
            </a:r>
          </a:p>
          <a:p>
            <a:r>
              <a:rPr lang="en-US" sz="2800" dirty="0"/>
              <a:t>BUT, just because a basketball player makes 10 free throws in a row, it does </a:t>
            </a:r>
            <a:r>
              <a:rPr lang="en-US" sz="2800" b="1" dirty="0"/>
              <a:t>NOT </a:t>
            </a:r>
            <a:r>
              <a:rPr lang="en-US" sz="2800" dirty="0"/>
              <a:t>mean he will automatically make the 11</a:t>
            </a:r>
            <a:r>
              <a:rPr lang="en-US" sz="2800" baseline="30000" dirty="0"/>
              <a:t>th</a:t>
            </a:r>
            <a:r>
              <a:rPr lang="en-US" sz="2800" dirty="0"/>
              <a:t>.</a:t>
            </a:r>
          </a:p>
          <a:p>
            <a:r>
              <a:rPr lang="en-US" sz="2800" dirty="0"/>
              <a:t>I think we all can agree on that?  Can we not?</a:t>
            </a:r>
          </a:p>
        </p:txBody>
      </p:sp>
    </p:spTree>
    <p:extLst>
      <p:ext uri="{BB962C8B-B14F-4D97-AF65-F5344CB8AC3E}">
        <p14:creationId xmlns:p14="http://schemas.microsoft.com/office/powerpoint/2010/main" val="341455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1</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802640"/>
            <a:ext cx="11001081" cy="5923280"/>
          </a:xfrm>
        </p:spPr>
        <p:txBody>
          <a:bodyPr>
            <a:normAutofit/>
          </a:bodyPr>
          <a:lstStyle/>
          <a:p>
            <a:r>
              <a:rPr lang="en-US" sz="2800" dirty="0"/>
              <a:t>We many times give way too much importance to the past and inflate the past for good and bad.</a:t>
            </a:r>
          </a:p>
          <a:p>
            <a:r>
              <a:rPr lang="en-US" sz="2800" dirty="0"/>
              <a:t>The past is irrevocable, and we can never change it.  This is a fact.</a:t>
            </a:r>
          </a:p>
          <a:p>
            <a:r>
              <a:rPr lang="en-US" sz="2800" dirty="0"/>
              <a:t>When we forget the past and when we understand even after doing bad things in our past (like persecuting Christians) we can still press towards our high calling of heaven.</a:t>
            </a:r>
          </a:p>
          <a:p>
            <a:r>
              <a:rPr lang="en-US" sz="2800" dirty="0"/>
              <a:t>We can then choose the right actions, words and thoughts to win </a:t>
            </a:r>
            <a:r>
              <a:rPr lang="en-US" sz="2800" b="1" u="sng" dirty="0"/>
              <a:t>TODAY</a:t>
            </a:r>
            <a:r>
              <a:rPr lang="en-US" sz="2800" dirty="0"/>
              <a:t>.</a:t>
            </a:r>
          </a:p>
          <a:p>
            <a:r>
              <a:rPr lang="en-US" sz="2800" dirty="0"/>
              <a:t>Story of Jim Lovell, Jack Swigert, and Fred </a:t>
            </a:r>
            <a:r>
              <a:rPr lang="en-US" sz="2800" dirty="0" err="1"/>
              <a:t>Haise</a:t>
            </a:r>
            <a:r>
              <a:rPr lang="en-US" sz="2800" dirty="0"/>
              <a:t> </a:t>
            </a:r>
          </a:p>
          <a:p>
            <a:r>
              <a:rPr lang="en-US" sz="2800" dirty="0"/>
              <a:t>These men could </a:t>
            </a:r>
            <a:r>
              <a:rPr lang="en-US" sz="2800" b="1" dirty="0">
                <a:solidFill>
                  <a:srgbClr val="FF0000"/>
                </a:solidFill>
              </a:rPr>
              <a:t>NOT</a:t>
            </a:r>
            <a:r>
              <a:rPr lang="en-US" sz="2800" dirty="0"/>
              <a:t> worry about the past, focus on the odds.  They could </a:t>
            </a:r>
            <a:r>
              <a:rPr lang="en-US" sz="2800" b="1" u="sng" dirty="0">
                <a:solidFill>
                  <a:srgbClr val="FF0000"/>
                </a:solidFill>
              </a:rPr>
              <a:t>ONLY</a:t>
            </a:r>
            <a:r>
              <a:rPr lang="en-US" sz="2800" dirty="0"/>
              <a:t> focus on the next step (TODAY) if they were to stay alive and get back to earth.</a:t>
            </a:r>
          </a:p>
        </p:txBody>
      </p:sp>
    </p:spTree>
    <p:extLst>
      <p:ext uri="{BB962C8B-B14F-4D97-AF65-F5344CB8AC3E}">
        <p14:creationId xmlns:p14="http://schemas.microsoft.com/office/powerpoint/2010/main" val="138870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1</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063702"/>
          </a:xfrm>
        </p:spPr>
        <p:txBody>
          <a:bodyPr>
            <a:normAutofit/>
          </a:bodyPr>
          <a:lstStyle/>
          <a:p>
            <a:r>
              <a:rPr lang="en-US" sz="2800" dirty="0"/>
              <a:t>Second, what happens next will be determined solely by what you do </a:t>
            </a:r>
            <a:r>
              <a:rPr lang="en-US" sz="2800" b="1" dirty="0">
                <a:solidFill>
                  <a:srgbClr val="7030A0"/>
                </a:solidFill>
              </a:rPr>
              <a:t>NEXT</a:t>
            </a:r>
            <a:r>
              <a:rPr lang="en-US" sz="2800" dirty="0"/>
              <a:t>.</a:t>
            </a:r>
          </a:p>
          <a:p>
            <a:r>
              <a:rPr lang="en-US" sz="2800" dirty="0"/>
              <a:t>By accepting that today and tomorrow are NOT being </a:t>
            </a:r>
            <a:r>
              <a:rPr lang="en-US" sz="2800" b="1" dirty="0"/>
              <a:t>PREDETERMINED </a:t>
            </a:r>
            <a:r>
              <a:rPr lang="en-US" sz="2800" dirty="0"/>
              <a:t>by what happened yesterday, you can more readily focus on </a:t>
            </a:r>
            <a:r>
              <a:rPr lang="en-US" sz="2800" b="1" dirty="0">
                <a:solidFill>
                  <a:srgbClr val="7030A0"/>
                </a:solidFill>
              </a:rPr>
              <a:t>TODAY</a:t>
            </a:r>
            <a:r>
              <a:rPr lang="en-US" sz="2800" dirty="0"/>
              <a:t>.</a:t>
            </a:r>
          </a:p>
          <a:p>
            <a:r>
              <a:rPr lang="en-US" sz="2800" dirty="0"/>
              <a:t>We can more readily influence what happens next with our behaviors </a:t>
            </a:r>
            <a:r>
              <a:rPr lang="en-US" sz="2800" b="1" dirty="0">
                <a:solidFill>
                  <a:srgbClr val="7030A0"/>
                </a:solidFill>
              </a:rPr>
              <a:t>TODAY</a:t>
            </a:r>
            <a:r>
              <a:rPr lang="en-US" sz="2800" dirty="0"/>
              <a:t>.</a:t>
            </a:r>
          </a:p>
          <a:p>
            <a:r>
              <a:rPr lang="en-US" sz="2800" dirty="0"/>
              <a:t>So does all of this mean that we simply forget yesterday?  Or are we supposed to use yesterday to help us today?</a:t>
            </a:r>
          </a:p>
          <a:p>
            <a:r>
              <a:rPr lang="en-US" sz="2800" dirty="0"/>
              <a:t>Let’s look at the life of Peter for a moment and examine what he did with yesterday and if it influenced him in the today?</a:t>
            </a:r>
          </a:p>
          <a:p>
            <a:endParaRPr lang="en-US" sz="2800" dirty="0"/>
          </a:p>
        </p:txBody>
      </p:sp>
    </p:spTree>
    <p:extLst>
      <p:ext uri="{BB962C8B-B14F-4D97-AF65-F5344CB8AC3E}">
        <p14:creationId xmlns:p14="http://schemas.microsoft.com/office/powerpoint/2010/main" val="100213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1</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485342"/>
          </a:xfrm>
        </p:spPr>
        <p:txBody>
          <a:bodyPr>
            <a:normAutofit/>
          </a:bodyPr>
          <a:lstStyle/>
          <a:p>
            <a:pPr marL="0" indent="0">
              <a:buNone/>
            </a:pPr>
            <a:r>
              <a:rPr lang="en-US" sz="2800" dirty="0"/>
              <a:t>Matthew 26:69ff</a:t>
            </a:r>
          </a:p>
          <a:p>
            <a:pPr marL="0" indent="0">
              <a:buNone/>
            </a:pPr>
            <a:endParaRPr lang="en-US" sz="2800" dirty="0"/>
          </a:p>
          <a:p>
            <a:pPr marL="0" indent="0">
              <a:buNone/>
            </a:pPr>
            <a:endParaRPr lang="en-US" sz="2800" dirty="0"/>
          </a:p>
          <a:p>
            <a:pPr marL="0" indent="0">
              <a:buNone/>
            </a:pPr>
            <a:endParaRPr lang="en-US" sz="2800" dirty="0"/>
          </a:p>
          <a:p>
            <a:pPr marL="0" indent="0">
              <a:buNone/>
            </a:pPr>
            <a:r>
              <a:rPr lang="en-US" sz="2800" dirty="0"/>
              <a:t>Now Acts 5:29</a:t>
            </a:r>
          </a:p>
          <a:p>
            <a:pPr marL="0" indent="0">
              <a:buNone/>
            </a:pPr>
            <a:endParaRPr lang="en-US" sz="2800" dirty="0"/>
          </a:p>
          <a:p>
            <a:pPr marL="0" indent="0">
              <a:buNone/>
            </a:pPr>
            <a:endParaRPr lang="en-US" sz="2800" dirty="0"/>
          </a:p>
          <a:p>
            <a:r>
              <a:rPr lang="en-US" sz="2800" dirty="0"/>
              <a:t>Peter had a past, but what did Peter do with his past?  He could have said in this situation, I denied the Lord the last time and I am worthless and in this situation of Acts 5 let someone else speak.  But he didn’t.</a:t>
            </a:r>
          </a:p>
        </p:txBody>
      </p:sp>
      <p:sp>
        <p:nvSpPr>
          <p:cNvPr id="4" name="TextBox 3">
            <a:extLst>
              <a:ext uri="{FF2B5EF4-FFF2-40B4-BE49-F238E27FC236}">
                <a16:creationId xmlns:a16="http://schemas.microsoft.com/office/drawing/2014/main" id="{9A8547F3-766C-4D0D-B398-6741DC24F497}"/>
              </a:ext>
            </a:extLst>
          </p:cNvPr>
          <p:cNvSpPr txBox="1"/>
          <p:nvPr/>
        </p:nvSpPr>
        <p:spPr>
          <a:xfrm>
            <a:off x="242623" y="1584960"/>
            <a:ext cx="11533927" cy="1569660"/>
          </a:xfrm>
          <a:prstGeom prst="rect">
            <a:avLst/>
          </a:prstGeom>
          <a:solidFill>
            <a:schemeClr val="bg1">
              <a:lumMod val="85000"/>
            </a:schemeClr>
          </a:solidFill>
          <a:ln w="31750">
            <a:solidFill>
              <a:schemeClr val="tx1"/>
            </a:solidFill>
          </a:ln>
        </p:spPr>
        <p:txBody>
          <a:bodyPr wrap="none" rtlCol="0">
            <a:spAutoFit/>
          </a:bodyPr>
          <a:lstStyle/>
          <a:p>
            <a:pPr algn="ctr"/>
            <a:r>
              <a:rPr lang="en-US" sz="2400" b="1" baseline="30000" dirty="0">
                <a:solidFill>
                  <a:srgbClr val="7030A0"/>
                </a:solidFill>
              </a:rPr>
              <a:t>74 </a:t>
            </a:r>
            <a:r>
              <a:rPr lang="en-US" sz="2400" b="1" dirty="0">
                <a:solidFill>
                  <a:srgbClr val="7030A0"/>
                </a:solidFill>
              </a:rPr>
              <a:t>Then he began to curse and swear, </a:t>
            </a:r>
            <a:r>
              <a:rPr lang="en-US" sz="2400" b="1" i="1" dirty="0">
                <a:solidFill>
                  <a:srgbClr val="7030A0"/>
                </a:solidFill>
              </a:rPr>
              <a:t>saying,</a:t>
            </a:r>
            <a:r>
              <a:rPr lang="en-US" sz="2400" b="1" dirty="0">
                <a:solidFill>
                  <a:srgbClr val="7030A0"/>
                </a:solidFill>
              </a:rPr>
              <a:t> “I do not know the Man!”</a:t>
            </a:r>
          </a:p>
          <a:p>
            <a:pPr algn="ctr"/>
            <a:r>
              <a:rPr lang="en-US" sz="2400" b="1" dirty="0">
                <a:solidFill>
                  <a:srgbClr val="7030A0"/>
                </a:solidFill>
              </a:rPr>
              <a:t>Immediately a rooster crowed. </a:t>
            </a:r>
            <a:r>
              <a:rPr lang="en-US" sz="2400" b="1" baseline="30000" dirty="0">
                <a:solidFill>
                  <a:srgbClr val="7030A0"/>
                </a:solidFill>
              </a:rPr>
              <a:t>75 </a:t>
            </a:r>
            <a:r>
              <a:rPr lang="en-US" sz="2400" b="1" dirty="0">
                <a:solidFill>
                  <a:srgbClr val="7030A0"/>
                </a:solidFill>
              </a:rPr>
              <a:t>And Peter remembered the word of </a:t>
            </a:r>
          </a:p>
          <a:p>
            <a:pPr algn="ctr"/>
            <a:r>
              <a:rPr lang="en-US" sz="2400" b="1" dirty="0">
                <a:solidFill>
                  <a:srgbClr val="7030A0"/>
                </a:solidFill>
              </a:rPr>
              <a:t>Jesus who had said to him, “Before the rooster crows, you will deny </a:t>
            </a:r>
          </a:p>
          <a:p>
            <a:pPr algn="ctr"/>
            <a:r>
              <a:rPr lang="en-US" sz="2400" b="1" dirty="0">
                <a:solidFill>
                  <a:srgbClr val="7030A0"/>
                </a:solidFill>
              </a:rPr>
              <a:t>Me three times.” So he went out and wept bitterly</a:t>
            </a:r>
            <a:r>
              <a:rPr lang="en-US" dirty="0"/>
              <a:t>.</a:t>
            </a:r>
          </a:p>
        </p:txBody>
      </p:sp>
      <p:sp>
        <p:nvSpPr>
          <p:cNvPr id="5" name="TextBox 4">
            <a:extLst>
              <a:ext uri="{FF2B5EF4-FFF2-40B4-BE49-F238E27FC236}">
                <a16:creationId xmlns:a16="http://schemas.microsoft.com/office/drawing/2014/main" id="{B8ADC4D1-589E-4DF6-817E-3C022FBCF52D}"/>
              </a:ext>
            </a:extLst>
          </p:cNvPr>
          <p:cNvSpPr txBox="1"/>
          <p:nvPr/>
        </p:nvSpPr>
        <p:spPr>
          <a:xfrm>
            <a:off x="418151" y="3832412"/>
            <a:ext cx="11182870" cy="830997"/>
          </a:xfrm>
          <a:prstGeom prst="rect">
            <a:avLst/>
          </a:prstGeom>
          <a:solidFill>
            <a:schemeClr val="bg1">
              <a:lumMod val="85000"/>
            </a:schemeClr>
          </a:solidFill>
          <a:ln w="34925">
            <a:solidFill>
              <a:schemeClr val="tx1"/>
            </a:solidFill>
          </a:ln>
        </p:spPr>
        <p:txBody>
          <a:bodyPr wrap="none" rtlCol="0">
            <a:spAutoFit/>
          </a:bodyPr>
          <a:lstStyle/>
          <a:p>
            <a:pPr algn="ctr"/>
            <a:r>
              <a:rPr lang="en-US" sz="2400" b="1" baseline="30000" dirty="0">
                <a:solidFill>
                  <a:srgbClr val="7030A0"/>
                </a:solidFill>
              </a:rPr>
              <a:t>29 </a:t>
            </a:r>
            <a:r>
              <a:rPr lang="en-US" sz="2400" b="1" dirty="0">
                <a:solidFill>
                  <a:srgbClr val="7030A0"/>
                </a:solidFill>
              </a:rPr>
              <a:t>But Peter and the </a:t>
            </a:r>
            <a:r>
              <a:rPr lang="en-US" sz="2400" b="1" i="1" dirty="0">
                <a:solidFill>
                  <a:srgbClr val="7030A0"/>
                </a:solidFill>
              </a:rPr>
              <a:t>other</a:t>
            </a:r>
            <a:r>
              <a:rPr lang="en-US" sz="2400" b="1" dirty="0">
                <a:solidFill>
                  <a:srgbClr val="7030A0"/>
                </a:solidFill>
              </a:rPr>
              <a:t> apostles answered and said: “We ought to </a:t>
            </a:r>
          </a:p>
          <a:p>
            <a:pPr algn="ctr"/>
            <a:r>
              <a:rPr lang="en-US" sz="2400" b="1" dirty="0">
                <a:solidFill>
                  <a:srgbClr val="7030A0"/>
                </a:solidFill>
              </a:rPr>
              <a:t>obey God rather than men</a:t>
            </a:r>
            <a:r>
              <a:rPr lang="en-US" dirty="0"/>
              <a:t>.</a:t>
            </a:r>
          </a:p>
        </p:txBody>
      </p:sp>
    </p:spTree>
    <p:extLst>
      <p:ext uri="{BB962C8B-B14F-4D97-AF65-F5344CB8AC3E}">
        <p14:creationId xmlns:p14="http://schemas.microsoft.com/office/powerpoint/2010/main" val="363747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arn(inVertical)">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1</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063702"/>
          </a:xfrm>
        </p:spPr>
        <p:txBody>
          <a:bodyPr>
            <a:normAutofit/>
          </a:bodyPr>
          <a:lstStyle/>
          <a:p>
            <a:r>
              <a:rPr lang="en-US" sz="2800" dirty="0"/>
              <a:t>What does this teach about our past?</a:t>
            </a:r>
          </a:p>
          <a:p>
            <a:r>
              <a:rPr lang="en-US" sz="2800" dirty="0"/>
              <a:t>We learn from it and then forget it!!  We don’t keep it around us and pull out past negative actions, words, or thoughts to beat ourselves up with and cause us to grow weaker.  </a:t>
            </a:r>
          </a:p>
          <a:p>
            <a:r>
              <a:rPr lang="en-US" sz="2800" dirty="0"/>
              <a:t>By learning from the past, we get to the </a:t>
            </a:r>
            <a:r>
              <a:rPr lang="en-US" sz="2800" b="1" dirty="0">
                <a:solidFill>
                  <a:srgbClr val="FF0000"/>
                </a:solidFill>
              </a:rPr>
              <a:t>TRUTH</a:t>
            </a:r>
            <a:r>
              <a:rPr lang="en-US" sz="2800" dirty="0"/>
              <a:t>.  We learn from the </a:t>
            </a:r>
            <a:r>
              <a:rPr lang="en-US" sz="2800" b="1" dirty="0">
                <a:solidFill>
                  <a:srgbClr val="FF0000"/>
                </a:solidFill>
              </a:rPr>
              <a:t>TRUTH</a:t>
            </a:r>
            <a:r>
              <a:rPr lang="en-US" sz="2800" dirty="0"/>
              <a:t> but then we forget the events surrounding the truth we have learned!</a:t>
            </a:r>
          </a:p>
          <a:p>
            <a:r>
              <a:rPr lang="en-US" sz="2800" dirty="0"/>
              <a:t>So, we forget the past (as did Paul) but we retain the </a:t>
            </a:r>
            <a:r>
              <a:rPr lang="en-US" sz="2800" b="1" u="sng" dirty="0">
                <a:solidFill>
                  <a:srgbClr val="7030A0"/>
                </a:solidFill>
              </a:rPr>
              <a:t>“LESSON LEARNED/THE TRUTH”.</a:t>
            </a:r>
          </a:p>
        </p:txBody>
      </p:sp>
    </p:spTree>
    <p:extLst>
      <p:ext uri="{BB962C8B-B14F-4D97-AF65-F5344CB8AC3E}">
        <p14:creationId xmlns:p14="http://schemas.microsoft.com/office/powerpoint/2010/main" val="113411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922F-6D7F-4C07-9B22-D65A1E5545D0}"/>
              </a:ext>
            </a:extLst>
          </p:cNvPr>
          <p:cNvSpPr>
            <a:spLocks noGrp="1"/>
          </p:cNvSpPr>
          <p:nvPr>
            <p:ph type="title"/>
          </p:nvPr>
        </p:nvSpPr>
        <p:spPr>
          <a:xfrm>
            <a:off x="0" y="0"/>
            <a:ext cx="6320766" cy="1004803"/>
          </a:xfrm>
        </p:spPr>
        <p:txBody>
          <a:bodyPr/>
          <a:lstStyle/>
          <a:p>
            <a:r>
              <a:rPr lang="en-US" dirty="0">
                <a:solidFill>
                  <a:srgbClr val="7030A0"/>
                </a:solidFill>
              </a:rPr>
              <a:t>Principles to Thinking</a:t>
            </a:r>
          </a:p>
        </p:txBody>
      </p:sp>
      <p:sp>
        <p:nvSpPr>
          <p:cNvPr id="3" name="Content Placeholder 2">
            <a:extLst>
              <a:ext uri="{FF2B5EF4-FFF2-40B4-BE49-F238E27FC236}">
                <a16:creationId xmlns:a16="http://schemas.microsoft.com/office/drawing/2014/main" id="{6FB93C92-68CF-4F5D-999E-FE35049144FF}"/>
              </a:ext>
            </a:extLst>
          </p:cNvPr>
          <p:cNvSpPr>
            <a:spLocks noGrp="1"/>
          </p:cNvSpPr>
          <p:nvPr>
            <p:ph idx="1"/>
          </p:nvPr>
        </p:nvSpPr>
        <p:spPr>
          <a:xfrm>
            <a:off x="339365" y="1004803"/>
            <a:ext cx="11227324" cy="5167397"/>
          </a:xfrm>
        </p:spPr>
        <p:txBody>
          <a:bodyPr>
            <a:normAutofit/>
          </a:bodyPr>
          <a:lstStyle/>
          <a:p>
            <a:r>
              <a:rPr lang="en-US" sz="3200" b="1" dirty="0">
                <a:solidFill>
                  <a:srgbClr val="C00000"/>
                </a:solidFill>
              </a:rPr>
              <a:t>Forget the past.</a:t>
            </a:r>
          </a:p>
          <a:p>
            <a:pPr marL="0" indent="0">
              <a:buNone/>
            </a:pPr>
            <a:endParaRPr lang="en-US" sz="2800" b="1" dirty="0">
              <a:solidFill>
                <a:srgbClr val="C00000"/>
              </a:solidFill>
            </a:endParaRPr>
          </a:p>
        </p:txBody>
      </p:sp>
    </p:spTree>
    <p:extLst>
      <p:ext uri="{BB962C8B-B14F-4D97-AF65-F5344CB8AC3E}">
        <p14:creationId xmlns:p14="http://schemas.microsoft.com/office/powerpoint/2010/main" val="20645330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TM03090434[[fn=Wood Type]]</Template>
  <TotalTime>374</TotalTime>
  <Words>920</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Bookman Old Style</vt:lpstr>
      <vt:lpstr>Century Gothic</vt:lpstr>
      <vt:lpstr>Wingdings</vt:lpstr>
      <vt:lpstr>Wood Type</vt:lpstr>
      <vt:lpstr>Thinking Like a Christian</vt:lpstr>
      <vt:lpstr>Introduction</vt:lpstr>
      <vt:lpstr>Principle 1</vt:lpstr>
      <vt:lpstr>Principle 1</vt:lpstr>
      <vt:lpstr>Principle 1</vt:lpstr>
      <vt:lpstr>Principle 1</vt:lpstr>
      <vt:lpstr>Principle 1</vt:lpstr>
      <vt:lpstr>Principle 1</vt:lpstr>
      <vt:lpstr>Principles to Thinking</vt:lpstr>
      <vt:lpstr>Principle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Like a Christian</dc:title>
  <dc:creator>Paden, Eddie - LCMS Lang. Arts</dc:creator>
  <cp:lastModifiedBy>Kevin Stilts</cp:lastModifiedBy>
  <cp:revision>26</cp:revision>
  <cp:lastPrinted>2022-07-20T18:35:47Z</cp:lastPrinted>
  <dcterms:created xsi:type="dcterms:W3CDTF">2022-07-09T13:10:29Z</dcterms:created>
  <dcterms:modified xsi:type="dcterms:W3CDTF">2022-07-21T01:27:44Z</dcterms:modified>
</cp:coreProperties>
</file>