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4" r:id="rId5"/>
    <p:sldId id="259" r:id="rId6"/>
    <p:sldId id="260" r:id="rId7"/>
    <p:sldId id="261" r:id="rId8"/>
    <p:sldId id="263" r:id="rId9"/>
    <p:sldId id="262" r:id="rId10"/>
    <p:sldId id="265" r:id="rId11"/>
    <p:sldId id="266" r:id="rId12"/>
    <p:sldId id="267" r:id="rId13"/>
    <p:sldId id="270" r:id="rId14"/>
    <p:sldId id="269" r:id="rId15"/>
    <p:sldId id="271" r:id="rId16"/>
    <p:sldId id="268"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7/5/2022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7/5/2022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7/5/2022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7/5/2022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7/5/2022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7/5/2022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7/5/2022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7/5/2022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7/5/2022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480828-6983-48AD-9E27-CBD3696F837E}" type="datetimeFigureOut">
              <a:rPr lang="en-US" dirty="0"/>
              <a:t>7/5/2022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C5EFB91-0324-450E-B17F-36DC0ECCE413}" type="datetimeFigureOut">
              <a:rPr lang="en-US" dirty="0"/>
              <a:t>7/5/2022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7/5/2022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AB22F-AF22-44DC-824D-D1F8AB0194B2}"/>
              </a:ext>
            </a:extLst>
          </p:cNvPr>
          <p:cNvSpPr>
            <a:spLocks noGrp="1"/>
          </p:cNvSpPr>
          <p:nvPr>
            <p:ph type="ctrTitle"/>
          </p:nvPr>
        </p:nvSpPr>
        <p:spPr/>
        <p:txBody>
          <a:bodyPr/>
          <a:lstStyle/>
          <a:p>
            <a:r>
              <a:rPr lang="en-US" dirty="0"/>
              <a:t>Thinking Like a Christian</a:t>
            </a:r>
          </a:p>
        </p:txBody>
      </p:sp>
      <p:sp>
        <p:nvSpPr>
          <p:cNvPr id="3" name="Subtitle 2">
            <a:extLst>
              <a:ext uri="{FF2B5EF4-FFF2-40B4-BE49-F238E27FC236}">
                <a16:creationId xmlns:a16="http://schemas.microsoft.com/office/drawing/2014/main" id="{8497DC9F-D1CC-4256-AADF-6F52A871C707}"/>
              </a:ext>
            </a:extLst>
          </p:cNvPr>
          <p:cNvSpPr>
            <a:spLocks noGrp="1"/>
          </p:cNvSpPr>
          <p:nvPr>
            <p:ph type="subTitle" idx="1"/>
          </p:nvPr>
        </p:nvSpPr>
        <p:spPr/>
        <p:txBody>
          <a:bodyPr>
            <a:normAutofit/>
          </a:bodyPr>
          <a:lstStyle/>
          <a:p>
            <a:r>
              <a:rPr lang="en-US" sz="2800" dirty="0"/>
              <a:t>Introduction</a:t>
            </a:r>
          </a:p>
        </p:txBody>
      </p:sp>
    </p:spTree>
    <p:extLst>
      <p:ext uri="{BB962C8B-B14F-4D97-AF65-F5344CB8AC3E}">
        <p14:creationId xmlns:p14="http://schemas.microsoft.com/office/powerpoint/2010/main" val="1085388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FC04E-26A2-42DC-87BF-C3D6FDAC6B4B}"/>
              </a:ext>
            </a:extLst>
          </p:cNvPr>
          <p:cNvSpPr>
            <a:spLocks noGrp="1"/>
          </p:cNvSpPr>
          <p:nvPr>
            <p:ph type="title"/>
          </p:nvPr>
        </p:nvSpPr>
        <p:spPr>
          <a:xfrm>
            <a:off x="1066800" y="0"/>
            <a:ext cx="10058400" cy="882255"/>
          </a:xfrm>
        </p:spPr>
        <p:txBody>
          <a:bodyPr/>
          <a:lstStyle/>
          <a:p>
            <a:r>
              <a:rPr lang="en-US" dirty="0"/>
              <a:t>Question 3</a:t>
            </a:r>
          </a:p>
        </p:txBody>
      </p:sp>
      <p:sp>
        <p:nvSpPr>
          <p:cNvPr id="3" name="Content Placeholder 2">
            <a:extLst>
              <a:ext uri="{FF2B5EF4-FFF2-40B4-BE49-F238E27FC236}">
                <a16:creationId xmlns:a16="http://schemas.microsoft.com/office/drawing/2014/main" id="{62A3322C-E9D6-4B4C-B8B4-27FC24B58A9F}"/>
              </a:ext>
            </a:extLst>
          </p:cNvPr>
          <p:cNvSpPr>
            <a:spLocks noGrp="1"/>
          </p:cNvSpPr>
          <p:nvPr>
            <p:ph idx="1"/>
          </p:nvPr>
        </p:nvSpPr>
        <p:spPr>
          <a:xfrm>
            <a:off x="245097" y="782425"/>
            <a:ext cx="11679810" cy="5599521"/>
          </a:xfrm>
        </p:spPr>
        <p:txBody>
          <a:bodyPr>
            <a:normAutofit/>
          </a:bodyPr>
          <a:lstStyle/>
          <a:p>
            <a:pPr marL="0" indent="0" algn="ctr">
              <a:buNone/>
            </a:pPr>
            <a:r>
              <a:rPr lang="en-US" sz="3200" b="1" u="sng" dirty="0">
                <a:solidFill>
                  <a:srgbClr val="0070C0"/>
                </a:solidFill>
              </a:rPr>
              <a:t>Read Matthew 15:19 and Mark 7:21.  How important are our thoughts according to these two passages?</a:t>
            </a:r>
          </a:p>
          <a:p>
            <a:pPr marL="0" indent="0" algn="ctr">
              <a:buNone/>
            </a:pPr>
            <a:r>
              <a:rPr lang="en-US" sz="2400" b="1" baseline="30000" dirty="0">
                <a:solidFill>
                  <a:srgbClr val="7030A0"/>
                </a:solidFill>
              </a:rPr>
              <a:t>18 </a:t>
            </a:r>
            <a:r>
              <a:rPr lang="en-US" sz="2400" b="1" dirty="0">
                <a:solidFill>
                  <a:srgbClr val="7030A0"/>
                </a:solidFill>
              </a:rPr>
              <a:t>But those things which proceed out of the mouth come from the heart, and they defile a man. </a:t>
            </a:r>
            <a:r>
              <a:rPr lang="en-US" sz="2400" b="1" baseline="30000" dirty="0">
                <a:solidFill>
                  <a:srgbClr val="7030A0"/>
                </a:solidFill>
              </a:rPr>
              <a:t>19 </a:t>
            </a:r>
            <a:r>
              <a:rPr lang="en-US" sz="2400" b="1" dirty="0">
                <a:solidFill>
                  <a:srgbClr val="7030A0"/>
                </a:solidFill>
              </a:rPr>
              <a:t>For out of the heart proceed evil thoughts, murders, adulteries, fornications, thefts, false witness, blasphemies.</a:t>
            </a:r>
          </a:p>
          <a:p>
            <a:pPr marL="0" indent="0" algn="ctr">
              <a:buNone/>
            </a:pPr>
            <a:endParaRPr lang="en-US" sz="2400" dirty="0">
              <a:solidFill>
                <a:srgbClr val="7030A0"/>
              </a:solidFill>
            </a:endParaRPr>
          </a:p>
          <a:p>
            <a:pPr marL="0" indent="0" algn="ctr">
              <a:buNone/>
            </a:pPr>
            <a:r>
              <a:rPr lang="en-US" sz="2400" b="1" baseline="30000" dirty="0">
                <a:solidFill>
                  <a:srgbClr val="7030A0"/>
                </a:solidFill>
              </a:rPr>
              <a:t>21 </a:t>
            </a:r>
            <a:r>
              <a:rPr lang="en-US" sz="2400" b="1" dirty="0">
                <a:solidFill>
                  <a:srgbClr val="7030A0"/>
                </a:solidFill>
              </a:rPr>
              <a:t>For from within, out of the heart of men, proceed evil thoughts, adulteries, fornications, murders, . . .</a:t>
            </a:r>
          </a:p>
          <a:p>
            <a:pPr marL="0" indent="0" algn="ctr">
              <a:buNone/>
            </a:pPr>
            <a:endParaRPr lang="en-US" sz="2400" b="1" dirty="0">
              <a:solidFill>
                <a:srgbClr val="7030A0"/>
              </a:solidFill>
            </a:endParaRPr>
          </a:p>
          <a:p>
            <a:r>
              <a:rPr lang="en-US" sz="3200" dirty="0"/>
              <a:t>Our thoughts produce our actions.</a:t>
            </a:r>
          </a:p>
          <a:p>
            <a:r>
              <a:rPr lang="en-US" sz="3200" dirty="0"/>
              <a:t>If we think a certain way, then our actions in EVERY situation we find ourselves in, will be what God wants from us.</a:t>
            </a:r>
          </a:p>
        </p:txBody>
      </p:sp>
    </p:spTree>
    <p:extLst>
      <p:ext uri="{BB962C8B-B14F-4D97-AF65-F5344CB8AC3E}">
        <p14:creationId xmlns:p14="http://schemas.microsoft.com/office/powerpoint/2010/main" val="296786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6855-ECC3-4A4A-8501-F047367C4D4F}"/>
              </a:ext>
            </a:extLst>
          </p:cNvPr>
          <p:cNvSpPr>
            <a:spLocks noGrp="1"/>
          </p:cNvSpPr>
          <p:nvPr>
            <p:ph type="title"/>
          </p:nvPr>
        </p:nvSpPr>
        <p:spPr>
          <a:xfrm>
            <a:off x="113121" y="0"/>
            <a:ext cx="11972041" cy="2083324"/>
          </a:xfrm>
        </p:spPr>
        <p:txBody>
          <a:bodyPr>
            <a:normAutofit fontScale="90000"/>
          </a:bodyPr>
          <a:lstStyle/>
          <a:p>
            <a:r>
              <a:rPr lang="en-US" dirty="0"/>
              <a:t>Question 4</a:t>
            </a:r>
            <a:br>
              <a:rPr lang="en-US" dirty="0"/>
            </a:br>
            <a:br>
              <a:rPr lang="en-US" dirty="0"/>
            </a:br>
            <a:r>
              <a:rPr lang="en-US" sz="2800" u="sng" dirty="0">
                <a:solidFill>
                  <a:srgbClr val="0070C0"/>
                </a:solidFill>
              </a:rPr>
              <a:t>Read Philippians 4:8, Colossians 3:2, Romans 8:5,6.  How can a person think on these things when the world around them is falling apart? (Give practice ways)</a:t>
            </a:r>
          </a:p>
        </p:txBody>
      </p:sp>
      <p:sp>
        <p:nvSpPr>
          <p:cNvPr id="4" name="Content Placeholder 3">
            <a:extLst>
              <a:ext uri="{FF2B5EF4-FFF2-40B4-BE49-F238E27FC236}">
                <a16:creationId xmlns:a16="http://schemas.microsoft.com/office/drawing/2014/main" id="{9E7A947C-781B-44A6-99F6-ECCF51D84CB6}"/>
              </a:ext>
            </a:extLst>
          </p:cNvPr>
          <p:cNvSpPr>
            <a:spLocks noGrp="1"/>
          </p:cNvSpPr>
          <p:nvPr>
            <p:ph sz="half" idx="1"/>
          </p:nvPr>
        </p:nvSpPr>
        <p:spPr>
          <a:xfrm>
            <a:off x="113121" y="2291342"/>
            <a:ext cx="4053526" cy="4444738"/>
          </a:xfrm>
          <a:solidFill>
            <a:schemeClr val="bg1"/>
          </a:solidFill>
          <a:ln w="47625">
            <a:solidFill>
              <a:schemeClr val="tx1"/>
            </a:solidFill>
          </a:ln>
        </p:spPr>
        <p:txBody>
          <a:bodyPr>
            <a:normAutofit/>
          </a:bodyPr>
          <a:lstStyle/>
          <a:p>
            <a:pPr marL="0" indent="0" algn="ctr">
              <a:buNone/>
            </a:pPr>
            <a:r>
              <a:rPr lang="en-US" sz="2400" b="1" baseline="30000" dirty="0">
                <a:solidFill>
                  <a:srgbClr val="7030A0"/>
                </a:solidFill>
              </a:rPr>
              <a:t>8 </a:t>
            </a:r>
            <a:r>
              <a:rPr lang="en-US" sz="2400" b="1" dirty="0">
                <a:solidFill>
                  <a:srgbClr val="7030A0"/>
                </a:solidFill>
              </a:rPr>
              <a:t>Finally, brethren, whatever things are true, whatever things </a:t>
            </a:r>
            <a:r>
              <a:rPr lang="en-US" sz="2400" b="1" i="1" dirty="0">
                <a:solidFill>
                  <a:srgbClr val="7030A0"/>
                </a:solidFill>
              </a:rPr>
              <a:t>are</a:t>
            </a:r>
            <a:r>
              <a:rPr lang="en-US" sz="2400" b="1" dirty="0">
                <a:solidFill>
                  <a:srgbClr val="7030A0"/>
                </a:solidFill>
              </a:rPr>
              <a:t> noble, whatever things </a:t>
            </a:r>
            <a:r>
              <a:rPr lang="en-US" sz="2400" b="1" i="1" dirty="0">
                <a:solidFill>
                  <a:srgbClr val="7030A0"/>
                </a:solidFill>
              </a:rPr>
              <a:t>are</a:t>
            </a:r>
            <a:r>
              <a:rPr lang="en-US" sz="2400" b="1" dirty="0">
                <a:solidFill>
                  <a:srgbClr val="7030A0"/>
                </a:solidFill>
              </a:rPr>
              <a:t> just, whatever things </a:t>
            </a:r>
            <a:r>
              <a:rPr lang="en-US" sz="2400" b="1" i="1" dirty="0">
                <a:solidFill>
                  <a:srgbClr val="7030A0"/>
                </a:solidFill>
              </a:rPr>
              <a:t>are</a:t>
            </a:r>
            <a:r>
              <a:rPr lang="en-US" sz="2400" b="1" dirty="0">
                <a:solidFill>
                  <a:srgbClr val="7030A0"/>
                </a:solidFill>
              </a:rPr>
              <a:t> pure, whatever things </a:t>
            </a:r>
            <a:r>
              <a:rPr lang="en-US" sz="2400" b="1" i="1" dirty="0">
                <a:solidFill>
                  <a:srgbClr val="7030A0"/>
                </a:solidFill>
              </a:rPr>
              <a:t>are</a:t>
            </a:r>
            <a:r>
              <a:rPr lang="en-US" sz="2400" b="1" dirty="0">
                <a:solidFill>
                  <a:srgbClr val="7030A0"/>
                </a:solidFill>
              </a:rPr>
              <a:t> lovely, whatever things </a:t>
            </a:r>
            <a:r>
              <a:rPr lang="en-US" sz="2400" b="1" i="1" dirty="0">
                <a:solidFill>
                  <a:srgbClr val="7030A0"/>
                </a:solidFill>
              </a:rPr>
              <a:t>are</a:t>
            </a:r>
            <a:r>
              <a:rPr lang="en-US" sz="2400" b="1" dirty="0">
                <a:solidFill>
                  <a:srgbClr val="7030A0"/>
                </a:solidFill>
              </a:rPr>
              <a:t> of good report, if </a:t>
            </a:r>
            <a:r>
              <a:rPr lang="en-US" sz="2400" b="1" i="1" dirty="0">
                <a:solidFill>
                  <a:srgbClr val="7030A0"/>
                </a:solidFill>
              </a:rPr>
              <a:t>there is</a:t>
            </a:r>
            <a:r>
              <a:rPr lang="en-US" sz="2400" b="1" dirty="0">
                <a:solidFill>
                  <a:srgbClr val="7030A0"/>
                </a:solidFill>
              </a:rPr>
              <a:t> any virtue and if </a:t>
            </a:r>
            <a:r>
              <a:rPr lang="en-US" sz="2400" b="1" i="1" dirty="0">
                <a:solidFill>
                  <a:srgbClr val="7030A0"/>
                </a:solidFill>
              </a:rPr>
              <a:t>there is</a:t>
            </a:r>
            <a:r>
              <a:rPr lang="en-US" sz="2400" b="1" dirty="0">
                <a:solidFill>
                  <a:srgbClr val="7030A0"/>
                </a:solidFill>
              </a:rPr>
              <a:t> anything praiseworthy—meditate on these things.</a:t>
            </a:r>
          </a:p>
        </p:txBody>
      </p:sp>
      <p:sp>
        <p:nvSpPr>
          <p:cNvPr id="5" name="Content Placeholder 4">
            <a:extLst>
              <a:ext uri="{FF2B5EF4-FFF2-40B4-BE49-F238E27FC236}">
                <a16:creationId xmlns:a16="http://schemas.microsoft.com/office/drawing/2014/main" id="{F78F7A2F-53F6-4759-973E-66AA50C34DB5}"/>
              </a:ext>
            </a:extLst>
          </p:cNvPr>
          <p:cNvSpPr>
            <a:spLocks noGrp="1"/>
          </p:cNvSpPr>
          <p:nvPr>
            <p:ph sz="half" idx="2"/>
          </p:nvPr>
        </p:nvSpPr>
        <p:spPr>
          <a:xfrm>
            <a:off x="4367315" y="2413262"/>
            <a:ext cx="3637615" cy="3977640"/>
          </a:xfrm>
          <a:ln w="38100">
            <a:solidFill>
              <a:schemeClr val="tx1"/>
            </a:solidFill>
          </a:ln>
        </p:spPr>
        <p:txBody>
          <a:bodyPr>
            <a:normAutofit/>
          </a:bodyPr>
          <a:lstStyle/>
          <a:p>
            <a:pPr marL="0" indent="0" algn="ctr">
              <a:buNone/>
            </a:pPr>
            <a:r>
              <a:rPr lang="en-US" sz="2400" b="1" baseline="30000" dirty="0">
                <a:solidFill>
                  <a:srgbClr val="7030A0"/>
                </a:solidFill>
              </a:rPr>
              <a:t>2 </a:t>
            </a:r>
            <a:r>
              <a:rPr lang="en-US" sz="2400" b="1" dirty="0">
                <a:solidFill>
                  <a:srgbClr val="7030A0"/>
                </a:solidFill>
              </a:rPr>
              <a:t>that their hearts may be encouraged, being knit together in love, and </a:t>
            </a:r>
            <a:r>
              <a:rPr lang="en-US" sz="2400" b="1" i="1" dirty="0">
                <a:solidFill>
                  <a:srgbClr val="7030A0"/>
                </a:solidFill>
              </a:rPr>
              <a:t>attaining</a:t>
            </a:r>
            <a:r>
              <a:rPr lang="en-US" sz="2400" b="1" dirty="0">
                <a:solidFill>
                  <a:srgbClr val="7030A0"/>
                </a:solidFill>
              </a:rPr>
              <a:t> to all riches of the full assurance of understanding, to the knowledge of the mystery of God, both of the Father and of Christ,</a:t>
            </a:r>
          </a:p>
        </p:txBody>
      </p:sp>
      <p:sp>
        <p:nvSpPr>
          <p:cNvPr id="7" name="TextBox 6">
            <a:extLst>
              <a:ext uri="{FF2B5EF4-FFF2-40B4-BE49-F238E27FC236}">
                <a16:creationId xmlns:a16="http://schemas.microsoft.com/office/drawing/2014/main" id="{EA981BA9-79EB-4CC8-98B1-26533CA22C5A}"/>
              </a:ext>
            </a:extLst>
          </p:cNvPr>
          <p:cNvSpPr txBox="1"/>
          <p:nvPr/>
        </p:nvSpPr>
        <p:spPr>
          <a:xfrm>
            <a:off x="8131965" y="2509256"/>
            <a:ext cx="3946914" cy="3785652"/>
          </a:xfrm>
          <a:prstGeom prst="rect">
            <a:avLst/>
          </a:prstGeom>
          <a:noFill/>
          <a:ln w="38100">
            <a:solidFill>
              <a:schemeClr val="tx1"/>
            </a:solidFill>
          </a:ln>
        </p:spPr>
        <p:txBody>
          <a:bodyPr wrap="none" rtlCol="0">
            <a:spAutoFit/>
          </a:bodyPr>
          <a:lstStyle/>
          <a:p>
            <a:r>
              <a:rPr lang="en-US" sz="2400" b="1" baseline="30000" dirty="0">
                <a:solidFill>
                  <a:srgbClr val="7030A0"/>
                </a:solidFill>
              </a:rPr>
              <a:t>5 </a:t>
            </a:r>
            <a:r>
              <a:rPr lang="en-US" sz="2400" b="1" dirty="0">
                <a:solidFill>
                  <a:srgbClr val="7030A0"/>
                </a:solidFill>
              </a:rPr>
              <a:t>For those who live </a:t>
            </a:r>
          </a:p>
          <a:p>
            <a:r>
              <a:rPr lang="en-US" sz="2400" b="1" dirty="0">
                <a:solidFill>
                  <a:srgbClr val="7030A0"/>
                </a:solidFill>
              </a:rPr>
              <a:t>according to the flesh </a:t>
            </a:r>
          </a:p>
          <a:p>
            <a:r>
              <a:rPr lang="en-US" sz="2400" b="1" dirty="0">
                <a:solidFill>
                  <a:srgbClr val="7030A0"/>
                </a:solidFill>
              </a:rPr>
              <a:t>set their minds on the </a:t>
            </a:r>
          </a:p>
          <a:p>
            <a:r>
              <a:rPr lang="en-US" sz="2400" b="1" dirty="0">
                <a:solidFill>
                  <a:srgbClr val="7030A0"/>
                </a:solidFill>
              </a:rPr>
              <a:t>things of the flesh, but </a:t>
            </a:r>
          </a:p>
          <a:p>
            <a:r>
              <a:rPr lang="en-US" sz="2400" b="1" dirty="0">
                <a:solidFill>
                  <a:srgbClr val="7030A0"/>
                </a:solidFill>
              </a:rPr>
              <a:t>those </a:t>
            </a:r>
            <a:r>
              <a:rPr lang="en-US" sz="2400" b="1" i="1" dirty="0">
                <a:solidFill>
                  <a:srgbClr val="7030A0"/>
                </a:solidFill>
              </a:rPr>
              <a:t>who live</a:t>
            </a:r>
            <a:r>
              <a:rPr lang="en-US" sz="2400" b="1" dirty="0">
                <a:solidFill>
                  <a:srgbClr val="7030A0"/>
                </a:solidFill>
              </a:rPr>
              <a:t> according </a:t>
            </a:r>
          </a:p>
          <a:p>
            <a:r>
              <a:rPr lang="en-US" sz="2400" b="1" dirty="0">
                <a:solidFill>
                  <a:srgbClr val="7030A0"/>
                </a:solidFill>
              </a:rPr>
              <a:t>to the Spirit, the things </a:t>
            </a:r>
          </a:p>
          <a:p>
            <a:r>
              <a:rPr lang="en-US" sz="2400" b="1" dirty="0">
                <a:solidFill>
                  <a:srgbClr val="7030A0"/>
                </a:solidFill>
              </a:rPr>
              <a:t>of the Spirit. </a:t>
            </a:r>
            <a:r>
              <a:rPr lang="en-US" sz="2400" b="1" baseline="30000" dirty="0">
                <a:solidFill>
                  <a:srgbClr val="7030A0"/>
                </a:solidFill>
              </a:rPr>
              <a:t>6 </a:t>
            </a:r>
            <a:r>
              <a:rPr lang="en-US" sz="2400" b="1" dirty="0">
                <a:solidFill>
                  <a:srgbClr val="7030A0"/>
                </a:solidFill>
              </a:rPr>
              <a:t>For to be </a:t>
            </a:r>
          </a:p>
          <a:p>
            <a:r>
              <a:rPr lang="en-US" sz="2400" b="1" dirty="0">
                <a:solidFill>
                  <a:srgbClr val="7030A0"/>
                </a:solidFill>
              </a:rPr>
              <a:t>carnally minded </a:t>
            </a:r>
            <a:r>
              <a:rPr lang="en-US" sz="2400" b="1" i="1" dirty="0">
                <a:solidFill>
                  <a:srgbClr val="7030A0"/>
                </a:solidFill>
              </a:rPr>
              <a:t>is</a:t>
            </a:r>
            <a:r>
              <a:rPr lang="en-US" sz="2400" b="1" dirty="0">
                <a:solidFill>
                  <a:srgbClr val="7030A0"/>
                </a:solidFill>
              </a:rPr>
              <a:t> death, </a:t>
            </a:r>
          </a:p>
          <a:p>
            <a:r>
              <a:rPr lang="en-US" sz="2400" b="1" dirty="0">
                <a:solidFill>
                  <a:srgbClr val="7030A0"/>
                </a:solidFill>
              </a:rPr>
              <a:t>but to be spiritually </a:t>
            </a:r>
          </a:p>
          <a:p>
            <a:r>
              <a:rPr lang="en-US" sz="2400" b="1" dirty="0">
                <a:solidFill>
                  <a:srgbClr val="7030A0"/>
                </a:solidFill>
              </a:rPr>
              <a:t>minded </a:t>
            </a:r>
            <a:r>
              <a:rPr lang="en-US" sz="2400" b="1" i="1" dirty="0">
                <a:solidFill>
                  <a:srgbClr val="7030A0"/>
                </a:solidFill>
              </a:rPr>
              <a:t>is</a:t>
            </a:r>
            <a:r>
              <a:rPr lang="en-US" sz="2400" b="1" dirty="0">
                <a:solidFill>
                  <a:srgbClr val="7030A0"/>
                </a:solidFill>
              </a:rPr>
              <a:t> life and peace.</a:t>
            </a:r>
          </a:p>
        </p:txBody>
      </p:sp>
    </p:spTree>
    <p:extLst>
      <p:ext uri="{BB962C8B-B14F-4D97-AF65-F5344CB8AC3E}">
        <p14:creationId xmlns:p14="http://schemas.microsoft.com/office/powerpoint/2010/main" val="175084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down)">
                                      <p:cBhvr>
                                        <p:cTn id="15" dur="500"/>
                                        <p:tgtEl>
                                          <p:spTgt spid="5">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uiExpand="1" build="p"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67BC-7283-46B3-9525-2571569A56CF}"/>
              </a:ext>
            </a:extLst>
          </p:cNvPr>
          <p:cNvSpPr>
            <a:spLocks noGrp="1"/>
          </p:cNvSpPr>
          <p:nvPr>
            <p:ph type="title"/>
          </p:nvPr>
        </p:nvSpPr>
        <p:spPr>
          <a:xfrm>
            <a:off x="1069848" y="0"/>
            <a:ext cx="10058400" cy="968248"/>
          </a:xfrm>
        </p:spPr>
        <p:txBody>
          <a:bodyPr/>
          <a:lstStyle/>
          <a:p>
            <a:r>
              <a:rPr lang="en-US" dirty="0"/>
              <a:t>Question 4</a:t>
            </a:r>
          </a:p>
        </p:txBody>
      </p:sp>
      <p:sp>
        <p:nvSpPr>
          <p:cNvPr id="5" name="Content Placeholder 4">
            <a:extLst>
              <a:ext uri="{FF2B5EF4-FFF2-40B4-BE49-F238E27FC236}">
                <a16:creationId xmlns:a16="http://schemas.microsoft.com/office/drawing/2014/main" id="{F59B8181-58FC-42E9-A1DC-03C5078D7725}"/>
              </a:ext>
            </a:extLst>
          </p:cNvPr>
          <p:cNvSpPr>
            <a:spLocks noGrp="1"/>
          </p:cNvSpPr>
          <p:nvPr>
            <p:ph idx="1"/>
          </p:nvPr>
        </p:nvSpPr>
        <p:spPr>
          <a:xfrm>
            <a:off x="497840" y="968248"/>
            <a:ext cx="11216640" cy="5523992"/>
          </a:xfrm>
        </p:spPr>
        <p:txBody>
          <a:bodyPr>
            <a:normAutofit/>
          </a:bodyPr>
          <a:lstStyle/>
          <a:p>
            <a:r>
              <a:rPr lang="en-US" sz="3200" dirty="0"/>
              <a:t>How was Job able to think on these things when his children died?</a:t>
            </a:r>
          </a:p>
          <a:p>
            <a:r>
              <a:rPr lang="en-US" sz="3200" dirty="0"/>
              <a:t>How was Paul able to think on these things when he was being scourged, stoned, and left for dead?</a:t>
            </a:r>
          </a:p>
          <a:p>
            <a:r>
              <a:rPr lang="en-US" sz="3200" b="1" dirty="0">
                <a:solidFill>
                  <a:srgbClr val="7030A0"/>
                </a:solidFill>
              </a:rPr>
              <a:t>First, God does not expect us to be emotionless – Jesus wept.</a:t>
            </a:r>
          </a:p>
          <a:p>
            <a:r>
              <a:rPr lang="en-US" sz="3200" b="1" dirty="0">
                <a:solidFill>
                  <a:srgbClr val="7030A0"/>
                </a:solidFill>
              </a:rPr>
              <a:t>Second, as God’s children we have to be aware that </a:t>
            </a:r>
            <a:r>
              <a:rPr lang="en-US" sz="3200" b="1" dirty="0">
                <a:solidFill>
                  <a:srgbClr val="FF0000"/>
                </a:solidFill>
              </a:rPr>
              <a:t>THE MOST IMPORTANT MOMENT IN OUR LIVES IS THE PRESENT ONE</a:t>
            </a:r>
            <a:r>
              <a:rPr lang="en-US" sz="3200" b="1" dirty="0">
                <a:solidFill>
                  <a:srgbClr val="7030A0"/>
                </a:solidFill>
              </a:rPr>
              <a:t> we are in.</a:t>
            </a:r>
          </a:p>
          <a:p>
            <a:r>
              <a:rPr lang="en-US" sz="3200" dirty="0"/>
              <a:t>What does this mean?</a:t>
            </a:r>
          </a:p>
        </p:txBody>
      </p:sp>
    </p:spTree>
    <p:extLst>
      <p:ext uri="{BB962C8B-B14F-4D97-AF65-F5344CB8AC3E}">
        <p14:creationId xmlns:p14="http://schemas.microsoft.com/office/powerpoint/2010/main" val="165185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C58EA-922F-4C0E-AE0F-1E883166F460}"/>
              </a:ext>
            </a:extLst>
          </p:cNvPr>
          <p:cNvSpPr>
            <a:spLocks noGrp="1"/>
          </p:cNvSpPr>
          <p:nvPr>
            <p:ph type="title"/>
          </p:nvPr>
        </p:nvSpPr>
        <p:spPr>
          <a:xfrm>
            <a:off x="1069848" y="0"/>
            <a:ext cx="10058400" cy="1029208"/>
          </a:xfrm>
        </p:spPr>
        <p:txBody>
          <a:bodyPr/>
          <a:lstStyle/>
          <a:p>
            <a:r>
              <a:rPr lang="en-US" dirty="0"/>
              <a:t>Question 4</a:t>
            </a:r>
          </a:p>
        </p:txBody>
      </p:sp>
      <p:sp>
        <p:nvSpPr>
          <p:cNvPr id="3" name="Content Placeholder 2">
            <a:extLst>
              <a:ext uri="{FF2B5EF4-FFF2-40B4-BE49-F238E27FC236}">
                <a16:creationId xmlns:a16="http://schemas.microsoft.com/office/drawing/2014/main" id="{4B1B0A5D-AF1D-4DE0-9308-90B0C846DAD2}"/>
              </a:ext>
            </a:extLst>
          </p:cNvPr>
          <p:cNvSpPr>
            <a:spLocks noGrp="1"/>
          </p:cNvSpPr>
          <p:nvPr>
            <p:ph idx="1"/>
          </p:nvPr>
        </p:nvSpPr>
        <p:spPr>
          <a:xfrm>
            <a:off x="406400" y="1029208"/>
            <a:ext cx="11501120" cy="5142992"/>
          </a:xfrm>
        </p:spPr>
        <p:txBody>
          <a:bodyPr>
            <a:normAutofit/>
          </a:bodyPr>
          <a:lstStyle/>
          <a:p>
            <a:r>
              <a:rPr lang="en-US" sz="3200" dirty="0"/>
              <a:t>There are three states to life</a:t>
            </a:r>
          </a:p>
          <a:p>
            <a:pPr lvl="1"/>
            <a:r>
              <a:rPr lang="en-US" sz="3000" dirty="0"/>
              <a:t>What has happened</a:t>
            </a:r>
          </a:p>
          <a:p>
            <a:pPr lvl="1"/>
            <a:r>
              <a:rPr lang="en-US" sz="3000" dirty="0"/>
              <a:t>What is happening</a:t>
            </a:r>
          </a:p>
          <a:p>
            <a:pPr lvl="1"/>
            <a:r>
              <a:rPr lang="en-US" sz="3000" dirty="0"/>
              <a:t>What will happen</a:t>
            </a:r>
          </a:p>
          <a:p>
            <a:r>
              <a:rPr lang="en-US" sz="3200" dirty="0"/>
              <a:t>As the children of God we understand that we forget those things that are behind us (Paul), and we don’t worry about tomorrow.  Today is the most important day for us because today is the day that will determine our eternal destiny.</a:t>
            </a:r>
          </a:p>
          <a:p>
            <a:r>
              <a:rPr lang="en-US" sz="3200" b="1" i="1" u="sng" dirty="0">
                <a:solidFill>
                  <a:srgbClr val="FF0000"/>
                </a:solidFill>
              </a:rPr>
              <a:t>We are defined by the present.</a:t>
            </a:r>
          </a:p>
        </p:txBody>
      </p:sp>
    </p:spTree>
    <p:extLst>
      <p:ext uri="{BB962C8B-B14F-4D97-AF65-F5344CB8AC3E}">
        <p14:creationId xmlns:p14="http://schemas.microsoft.com/office/powerpoint/2010/main" val="219329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C58EA-922F-4C0E-AE0F-1E883166F460}"/>
              </a:ext>
            </a:extLst>
          </p:cNvPr>
          <p:cNvSpPr>
            <a:spLocks noGrp="1"/>
          </p:cNvSpPr>
          <p:nvPr>
            <p:ph type="title"/>
          </p:nvPr>
        </p:nvSpPr>
        <p:spPr>
          <a:xfrm>
            <a:off x="1069848" y="0"/>
            <a:ext cx="10058400" cy="1029208"/>
          </a:xfrm>
        </p:spPr>
        <p:txBody>
          <a:bodyPr/>
          <a:lstStyle/>
          <a:p>
            <a:r>
              <a:rPr lang="en-US" dirty="0"/>
              <a:t>Question 4</a:t>
            </a:r>
          </a:p>
        </p:txBody>
      </p:sp>
      <p:sp>
        <p:nvSpPr>
          <p:cNvPr id="3" name="Content Placeholder 2">
            <a:extLst>
              <a:ext uri="{FF2B5EF4-FFF2-40B4-BE49-F238E27FC236}">
                <a16:creationId xmlns:a16="http://schemas.microsoft.com/office/drawing/2014/main" id="{4B1B0A5D-AF1D-4DE0-9308-90B0C846DAD2}"/>
              </a:ext>
            </a:extLst>
          </p:cNvPr>
          <p:cNvSpPr>
            <a:spLocks noGrp="1"/>
          </p:cNvSpPr>
          <p:nvPr>
            <p:ph idx="1"/>
          </p:nvPr>
        </p:nvSpPr>
        <p:spPr>
          <a:xfrm>
            <a:off x="406400" y="1029208"/>
            <a:ext cx="11501120" cy="5142992"/>
          </a:xfrm>
        </p:spPr>
        <p:txBody>
          <a:bodyPr>
            <a:normAutofit/>
          </a:bodyPr>
          <a:lstStyle/>
          <a:p>
            <a:r>
              <a:rPr lang="en-US" sz="3200" dirty="0"/>
              <a:t>The two greatest dangers to a Christian’s way of thinking are:</a:t>
            </a:r>
          </a:p>
          <a:p>
            <a:r>
              <a:rPr lang="en-US" sz="3200" b="1" u="sng" dirty="0">
                <a:solidFill>
                  <a:srgbClr val="FF0000"/>
                </a:solidFill>
              </a:rPr>
              <a:t>To elevate the past.  </a:t>
            </a:r>
            <a:r>
              <a:rPr lang="en-US" sz="3200" dirty="0"/>
              <a:t>We give it too much importance sometimes in our lives.  We serve the past often instead of giving it a wide birth.</a:t>
            </a:r>
          </a:p>
          <a:p>
            <a:r>
              <a:rPr lang="en-US" sz="3200" b="1" u="sng" dirty="0">
                <a:solidFill>
                  <a:srgbClr val="FF0000"/>
                </a:solidFill>
              </a:rPr>
              <a:t>The second is to worry about the future.  </a:t>
            </a:r>
            <a:r>
              <a:rPr lang="en-US" sz="3200" dirty="0"/>
              <a:t>Too often than not, we worry way to much about what </a:t>
            </a:r>
            <a:r>
              <a:rPr lang="en-US" sz="3200" b="1" dirty="0">
                <a:solidFill>
                  <a:srgbClr val="7030A0"/>
                </a:solidFill>
              </a:rPr>
              <a:t>MIGHT</a:t>
            </a:r>
            <a:r>
              <a:rPr lang="en-US" sz="3200" dirty="0"/>
              <a:t> occur.  It has </a:t>
            </a:r>
            <a:r>
              <a:rPr lang="en-US" sz="3200" b="1" dirty="0">
                <a:solidFill>
                  <a:srgbClr val="7030A0"/>
                </a:solidFill>
              </a:rPr>
              <a:t>NOT </a:t>
            </a:r>
            <a:r>
              <a:rPr lang="en-US" sz="3200" dirty="0"/>
              <a:t>occurred and we need to focus on the here and now.</a:t>
            </a:r>
          </a:p>
          <a:p>
            <a:r>
              <a:rPr lang="en-US" sz="3200" b="1" u="sng" dirty="0">
                <a:solidFill>
                  <a:srgbClr val="7030A0"/>
                </a:solidFill>
              </a:rPr>
              <a:t>We are defined in the </a:t>
            </a:r>
            <a:r>
              <a:rPr lang="en-US" sz="3200" b="1" u="sng" dirty="0">
                <a:solidFill>
                  <a:srgbClr val="FF0000"/>
                </a:solidFill>
              </a:rPr>
              <a:t>PRESENT</a:t>
            </a:r>
            <a:r>
              <a:rPr lang="en-US" sz="3200" b="1" u="sng" dirty="0">
                <a:solidFill>
                  <a:srgbClr val="7030A0"/>
                </a:solidFill>
              </a:rPr>
              <a:t>.  </a:t>
            </a:r>
          </a:p>
        </p:txBody>
      </p:sp>
    </p:spTree>
    <p:extLst>
      <p:ext uri="{BB962C8B-B14F-4D97-AF65-F5344CB8AC3E}">
        <p14:creationId xmlns:p14="http://schemas.microsoft.com/office/powerpoint/2010/main" val="196053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6855-ECC3-4A4A-8501-F047367C4D4F}"/>
              </a:ext>
            </a:extLst>
          </p:cNvPr>
          <p:cNvSpPr>
            <a:spLocks noGrp="1"/>
          </p:cNvSpPr>
          <p:nvPr>
            <p:ph type="title"/>
          </p:nvPr>
        </p:nvSpPr>
        <p:spPr>
          <a:xfrm>
            <a:off x="109979" y="121920"/>
            <a:ext cx="11972041" cy="2083324"/>
          </a:xfrm>
        </p:spPr>
        <p:txBody>
          <a:bodyPr>
            <a:normAutofit fontScale="90000"/>
          </a:bodyPr>
          <a:lstStyle/>
          <a:p>
            <a:r>
              <a:rPr lang="en-US" sz="4000" dirty="0"/>
              <a:t>Question 4</a:t>
            </a:r>
            <a:br>
              <a:rPr lang="en-US" dirty="0"/>
            </a:br>
            <a:br>
              <a:rPr lang="en-US" dirty="0"/>
            </a:br>
            <a:r>
              <a:rPr lang="en-US" sz="2800" dirty="0"/>
              <a:t>As Christians, when going through difficult times in our lives, we concentrate on the now, the next second, minute of our lives.  We win that time, we go to the next second, minute and so on and  so on.  We will be defined by what we do during those seconds and minutes.</a:t>
            </a:r>
          </a:p>
        </p:txBody>
      </p:sp>
      <p:sp>
        <p:nvSpPr>
          <p:cNvPr id="4" name="Content Placeholder 3">
            <a:extLst>
              <a:ext uri="{FF2B5EF4-FFF2-40B4-BE49-F238E27FC236}">
                <a16:creationId xmlns:a16="http://schemas.microsoft.com/office/drawing/2014/main" id="{9E7A947C-781B-44A6-99F6-ECCF51D84CB6}"/>
              </a:ext>
            </a:extLst>
          </p:cNvPr>
          <p:cNvSpPr>
            <a:spLocks noGrp="1"/>
          </p:cNvSpPr>
          <p:nvPr>
            <p:ph sz="half" idx="1"/>
          </p:nvPr>
        </p:nvSpPr>
        <p:spPr>
          <a:xfrm>
            <a:off x="113121" y="2382518"/>
            <a:ext cx="4053526" cy="4444738"/>
          </a:xfrm>
          <a:solidFill>
            <a:schemeClr val="bg1"/>
          </a:solidFill>
          <a:ln w="47625">
            <a:solidFill>
              <a:schemeClr val="tx1"/>
            </a:solidFill>
          </a:ln>
        </p:spPr>
        <p:txBody>
          <a:bodyPr>
            <a:normAutofit/>
          </a:bodyPr>
          <a:lstStyle/>
          <a:p>
            <a:pPr marL="0" indent="0" algn="ctr">
              <a:buNone/>
            </a:pPr>
            <a:r>
              <a:rPr lang="en-US" sz="2400" b="1" baseline="30000" dirty="0">
                <a:solidFill>
                  <a:srgbClr val="7030A0"/>
                </a:solidFill>
              </a:rPr>
              <a:t>8 </a:t>
            </a:r>
            <a:r>
              <a:rPr lang="en-US" sz="2400" b="1" dirty="0">
                <a:solidFill>
                  <a:srgbClr val="7030A0"/>
                </a:solidFill>
              </a:rPr>
              <a:t>Finally, brethren, whatever things are true, whatever things </a:t>
            </a:r>
            <a:r>
              <a:rPr lang="en-US" sz="2400" b="1" i="1" dirty="0">
                <a:solidFill>
                  <a:srgbClr val="7030A0"/>
                </a:solidFill>
              </a:rPr>
              <a:t>are</a:t>
            </a:r>
            <a:r>
              <a:rPr lang="en-US" sz="2400" b="1" dirty="0">
                <a:solidFill>
                  <a:srgbClr val="7030A0"/>
                </a:solidFill>
              </a:rPr>
              <a:t> noble, whatever things </a:t>
            </a:r>
            <a:r>
              <a:rPr lang="en-US" sz="2400" b="1" i="1" dirty="0">
                <a:solidFill>
                  <a:srgbClr val="7030A0"/>
                </a:solidFill>
              </a:rPr>
              <a:t>are</a:t>
            </a:r>
            <a:r>
              <a:rPr lang="en-US" sz="2400" b="1" dirty="0">
                <a:solidFill>
                  <a:srgbClr val="7030A0"/>
                </a:solidFill>
              </a:rPr>
              <a:t> just, whatever things </a:t>
            </a:r>
            <a:r>
              <a:rPr lang="en-US" sz="2400" b="1" i="1" dirty="0">
                <a:solidFill>
                  <a:srgbClr val="7030A0"/>
                </a:solidFill>
              </a:rPr>
              <a:t>are</a:t>
            </a:r>
            <a:r>
              <a:rPr lang="en-US" sz="2400" b="1" dirty="0">
                <a:solidFill>
                  <a:srgbClr val="7030A0"/>
                </a:solidFill>
              </a:rPr>
              <a:t> pure, whatever things </a:t>
            </a:r>
            <a:r>
              <a:rPr lang="en-US" sz="2400" b="1" i="1" dirty="0">
                <a:solidFill>
                  <a:srgbClr val="7030A0"/>
                </a:solidFill>
              </a:rPr>
              <a:t>are</a:t>
            </a:r>
            <a:r>
              <a:rPr lang="en-US" sz="2400" b="1" dirty="0">
                <a:solidFill>
                  <a:srgbClr val="7030A0"/>
                </a:solidFill>
              </a:rPr>
              <a:t> lovely, whatever things </a:t>
            </a:r>
            <a:r>
              <a:rPr lang="en-US" sz="2400" b="1" i="1" dirty="0">
                <a:solidFill>
                  <a:srgbClr val="7030A0"/>
                </a:solidFill>
              </a:rPr>
              <a:t>are</a:t>
            </a:r>
            <a:r>
              <a:rPr lang="en-US" sz="2400" b="1" dirty="0">
                <a:solidFill>
                  <a:srgbClr val="7030A0"/>
                </a:solidFill>
              </a:rPr>
              <a:t> of good report, if </a:t>
            </a:r>
            <a:r>
              <a:rPr lang="en-US" sz="2400" b="1" i="1" dirty="0">
                <a:solidFill>
                  <a:srgbClr val="7030A0"/>
                </a:solidFill>
              </a:rPr>
              <a:t>there is</a:t>
            </a:r>
            <a:r>
              <a:rPr lang="en-US" sz="2400" b="1" dirty="0">
                <a:solidFill>
                  <a:srgbClr val="7030A0"/>
                </a:solidFill>
              </a:rPr>
              <a:t> any virtue and if </a:t>
            </a:r>
            <a:r>
              <a:rPr lang="en-US" sz="2400" b="1" i="1" dirty="0">
                <a:solidFill>
                  <a:srgbClr val="7030A0"/>
                </a:solidFill>
              </a:rPr>
              <a:t>there is</a:t>
            </a:r>
            <a:r>
              <a:rPr lang="en-US" sz="2400" b="1" dirty="0">
                <a:solidFill>
                  <a:srgbClr val="7030A0"/>
                </a:solidFill>
              </a:rPr>
              <a:t> anything praiseworthy—meditate on these things.</a:t>
            </a:r>
          </a:p>
        </p:txBody>
      </p:sp>
      <p:sp>
        <p:nvSpPr>
          <p:cNvPr id="5" name="Content Placeholder 4">
            <a:extLst>
              <a:ext uri="{FF2B5EF4-FFF2-40B4-BE49-F238E27FC236}">
                <a16:creationId xmlns:a16="http://schemas.microsoft.com/office/drawing/2014/main" id="{F78F7A2F-53F6-4759-973E-66AA50C34DB5}"/>
              </a:ext>
            </a:extLst>
          </p:cNvPr>
          <p:cNvSpPr>
            <a:spLocks noGrp="1"/>
          </p:cNvSpPr>
          <p:nvPr>
            <p:ph sz="half" idx="2"/>
          </p:nvPr>
        </p:nvSpPr>
        <p:spPr>
          <a:xfrm>
            <a:off x="4330498" y="2616067"/>
            <a:ext cx="3637615" cy="3977640"/>
          </a:xfrm>
          <a:ln w="38100">
            <a:solidFill>
              <a:schemeClr val="tx1"/>
            </a:solidFill>
          </a:ln>
        </p:spPr>
        <p:txBody>
          <a:bodyPr>
            <a:normAutofit/>
          </a:bodyPr>
          <a:lstStyle/>
          <a:p>
            <a:pPr marL="0" indent="0" algn="ctr">
              <a:buNone/>
            </a:pPr>
            <a:r>
              <a:rPr lang="en-US" sz="2400" b="1" baseline="30000" dirty="0">
                <a:solidFill>
                  <a:srgbClr val="7030A0"/>
                </a:solidFill>
              </a:rPr>
              <a:t>2 </a:t>
            </a:r>
            <a:r>
              <a:rPr lang="en-US" sz="2400" b="1" dirty="0">
                <a:solidFill>
                  <a:srgbClr val="7030A0"/>
                </a:solidFill>
              </a:rPr>
              <a:t>that their hearts may be encouraged, being knit together in love, and </a:t>
            </a:r>
            <a:r>
              <a:rPr lang="en-US" sz="2400" b="1" i="1" dirty="0">
                <a:solidFill>
                  <a:srgbClr val="7030A0"/>
                </a:solidFill>
              </a:rPr>
              <a:t>attaining</a:t>
            </a:r>
            <a:r>
              <a:rPr lang="en-US" sz="2400" b="1" dirty="0">
                <a:solidFill>
                  <a:srgbClr val="7030A0"/>
                </a:solidFill>
              </a:rPr>
              <a:t> to all riches of the full assurance of understanding, to the knowledge of the mystery of God, both of the Father and of Christ,</a:t>
            </a:r>
          </a:p>
        </p:txBody>
      </p:sp>
      <p:sp>
        <p:nvSpPr>
          <p:cNvPr id="7" name="TextBox 6">
            <a:extLst>
              <a:ext uri="{FF2B5EF4-FFF2-40B4-BE49-F238E27FC236}">
                <a16:creationId xmlns:a16="http://schemas.microsoft.com/office/drawing/2014/main" id="{EA981BA9-79EB-4CC8-98B1-26533CA22C5A}"/>
              </a:ext>
            </a:extLst>
          </p:cNvPr>
          <p:cNvSpPr txBox="1"/>
          <p:nvPr/>
        </p:nvSpPr>
        <p:spPr>
          <a:xfrm>
            <a:off x="8025355" y="2632095"/>
            <a:ext cx="3946914" cy="3785652"/>
          </a:xfrm>
          <a:prstGeom prst="rect">
            <a:avLst/>
          </a:prstGeom>
          <a:noFill/>
          <a:ln w="38100">
            <a:solidFill>
              <a:schemeClr val="tx1"/>
            </a:solidFill>
          </a:ln>
        </p:spPr>
        <p:txBody>
          <a:bodyPr wrap="none" rtlCol="0">
            <a:spAutoFit/>
          </a:bodyPr>
          <a:lstStyle/>
          <a:p>
            <a:r>
              <a:rPr lang="en-US" sz="2400" b="1" baseline="30000" dirty="0">
                <a:solidFill>
                  <a:srgbClr val="7030A0"/>
                </a:solidFill>
              </a:rPr>
              <a:t>5 </a:t>
            </a:r>
            <a:r>
              <a:rPr lang="en-US" sz="2400" b="1" dirty="0">
                <a:solidFill>
                  <a:srgbClr val="7030A0"/>
                </a:solidFill>
              </a:rPr>
              <a:t>For those who live </a:t>
            </a:r>
          </a:p>
          <a:p>
            <a:r>
              <a:rPr lang="en-US" sz="2400" b="1" dirty="0">
                <a:solidFill>
                  <a:srgbClr val="7030A0"/>
                </a:solidFill>
              </a:rPr>
              <a:t>according to the flesh </a:t>
            </a:r>
          </a:p>
          <a:p>
            <a:r>
              <a:rPr lang="en-US" sz="2400" b="1" dirty="0">
                <a:solidFill>
                  <a:srgbClr val="7030A0"/>
                </a:solidFill>
              </a:rPr>
              <a:t>set their minds on the </a:t>
            </a:r>
          </a:p>
          <a:p>
            <a:r>
              <a:rPr lang="en-US" sz="2400" b="1" dirty="0">
                <a:solidFill>
                  <a:srgbClr val="7030A0"/>
                </a:solidFill>
              </a:rPr>
              <a:t>things of the flesh, but </a:t>
            </a:r>
          </a:p>
          <a:p>
            <a:r>
              <a:rPr lang="en-US" sz="2400" b="1" dirty="0">
                <a:solidFill>
                  <a:srgbClr val="7030A0"/>
                </a:solidFill>
              </a:rPr>
              <a:t>those </a:t>
            </a:r>
            <a:r>
              <a:rPr lang="en-US" sz="2400" b="1" i="1" dirty="0">
                <a:solidFill>
                  <a:srgbClr val="7030A0"/>
                </a:solidFill>
              </a:rPr>
              <a:t>who live</a:t>
            </a:r>
            <a:r>
              <a:rPr lang="en-US" sz="2400" b="1" dirty="0">
                <a:solidFill>
                  <a:srgbClr val="7030A0"/>
                </a:solidFill>
              </a:rPr>
              <a:t> according </a:t>
            </a:r>
          </a:p>
          <a:p>
            <a:r>
              <a:rPr lang="en-US" sz="2400" b="1" dirty="0">
                <a:solidFill>
                  <a:srgbClr val="7030A0"/>
                </a:solidFill>
              </a:rPr>
              <a:t>to the Spirit, the things </a:t>
            </a:r>
          </a:p>
          <a:p>
            <a:r>
              <a:rPr lang="en-US" sz="2400" b="1" dirty="0">
                <a:solidFill>
                  <a:srgbClr val="7030A0"/>
                </a:solidFill>
              </a:rPr>
              <a:t>of the Spirit. </a:t>
            </a:r>
            <a:r>
              <a:rPr lang="en-US" sz="2400" b="1" baseline="30000" dirty="0">
                <a:solidFill>
                  <a:srgbClr val="7030A0"/>
                </a:solidFill>
              </a:rPr>
              <a:t>6 </a:t>
            </a:r>
            <a:r>
              <a:rPr lang="en-US" sz="2400" b="1" dirty="0">
                <a:solidFill>
                  <a:srgbClr val="7030A0"/>
                </a:solidFill>
              </a:rPr>
              <a:t>For to be </a:t>
            </a:r>
          </a:p>
          <a:p>
            <a:r>
              <a:rPr lang="en-US" sz="2400" b="1" dirty="0">
                <a:solidFill>
                  <a:srgbClr val="7030A0"/>
                </a:solidFill>
              </a:rPr>
              <a:t>carnally minded </a:t>
            </a:r>
            <a:r>
              <a:rPr lang="en-US" sz="2400" b="1" i="1" dirty="0">
                <a:solidFill>
                  <a:srgbClr val="7030A0"/>
                </a:solidFill>
              </a:rPr>
              <a:t>is</a:t>
            </a:r>
            <a:r>
              <a:rPr lang="en-US" sz="2400" b="1" dirty="0">
                <a:solidFill>
                  <a:srgbClr val="7030A0"/>
                </a:solidFill>
              </a:rPr>
              <a:t> death, </a:t>
            </a:r>
          </a:p>
          <a:p>
            <a:r>
              <a:rPr lang="en-US" sz="2400" b="1" dirty="0">
                <a:solidFill>
                  <a:srgbClr val="7030A0"/>
                </a:solidFill>
              </a:rPr>
              <a:t>but to be spiritually </a:t>
            </a:r>
          </a:p>
          <a:p>
            <a:r>
              <a:rPr lang="en-US" sz="2400" b="1" dirty="0">
                <a:solidFill>
                  <a:srgbClr val="7030A0"/>
                </a:solidFill>
              </a:rPr>
              <a:t>minded </a:t>
            </a:r>
            <a:r>
              <a:rPr lang="en-US" sz="2400" b="1" i="1" dirty="0">
                <a:solidFill>
                  <a:srgbClr val="7030A0"/>
                </a:solidFill>
              </a:rPr>
              <a:t>is</a:t>
            </a:r>
            <a:r>
              <a:rPr lang="en-US" sz="2400" b="1" dirty="0">
                <a:solidFill>
                  <a:srgbClr val="7030A0"/>
                </a:solidFill>
              </a:rPr>
              <a:t> life and peace.</a:t>
            </a:r>
          </a:p>
        </p:txBody>
      </p:sp>
    </p:spTree>
    <p:extLst>
      <p:ext uri="{BB962C8B-B14F-4D97-AF65-F5344CB8AC3E}">
        <p14:creationId xmlns:p14="http://schemas.microsoft.com/office/powerpoint/2010/main" val="2440762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C58EA-922F-4C0E-AE0F-1E883166F460}"/>
              </a:ext>
            </a:extLst>
          </p:cNvPr>
          <p:cNvSpPr>
            <a:spLocks noGrp="1"/>
          </p:cNvSpPr>
          <p:nvPr>
            <p:ph type="title"/>
          </p:nvPr>
        </p:nvSpPr>
        <p:spPr>
          <a:xfrm>
            <a:off x="1069848" y="0"/>
            <a:ext cx="10058400" cy="1029208"/>
          </a:xfrm>
        </p:spPr>
        <p:txBody>
          <a:bodyPr/>
          <a:lstStyle/>
          <a:p>
            <a:r>
              <a:rPr lang="en-US" dirty="0"/>
              <a:t>Conclusion</a:t>
            </a:r>
          </a:p>
        </p:txBody>
      </p:sp>
      <p:sp>
        <p:nvSpPr>
          <p:cNvPr id="3" name="Content Placeholder 2">
            <a:extLst>
              <a:ext uri="{FF2B5EF4-FFF2-40B4-BE49-F238E27FC236}">
                <a16:creationId xmlns:a16="http://schemas.microsoft.com/office/drawing/2014/main" id="{4B1B0A5D-AF1D-4DE0-9308-90B0C846DAD2}"/>
              </a:ext>
            </a:extLst>
          </p:cNvPr>
          <p:cNvSpPr>
            <a:spLocks noGrp="1"/>
          </p:cNvSpPr>
          <p:nvPr>
            <p:ph idx="1"/>
          </p:nvPr>
        </p:nvSpPr>
        <p:spPr>
          <a:xfrm>
            <a:off x="406400" y="1029208"/>
            <a:ext cx="11501120" cy="5142992"/>
          </a:xfrm>
        </p:spPr>
        <p:txBody>
          <a:bodyPr>
            <a:normAutofit/>
          </a:bodyPr>
          <a:lstStyle/>
          <a:p>
            <a:r>
              <a:rPr lang="en-US" sz="3200" dirty="0"/>
              <a:t>Our thoughts are the beginning of shaping our eternal destiny.</a:t>
            </a:r>
          </a:p>
          <a:p>
            <a:r>
              <a:rPr lang="en-US" sz="3200" dirty="0"/>
              <a:t>If we will think like God wants us to think, then getting through the good and bad in life will be easier.</a:t>
            </a:r>
          </a:p>
          <a:p>
            <a:r>
              <a:rPr lang="en-US" sz="3200" dirty="0"/>
              <a:t>Man does not always to be all positive (happy, upbeat, seeing the good in all around us) to be thinking like God wants.</a:t>
            </a:r>
          </a:p>
          <a:p>
            <a:r>
              <a:rPr lang="en-US" sz="3200" dirty="0"/>
              <a:t>But a Christian also does not need to be negative, always seeing the worst in every situation.</a:t>
            </a:r>
          </a:p>
        </p:txBody>
      </p:sp>
    </p:spTree>
    <p:extLst>
      <p:ext uri="{BB962C8B-B14F-4D97-AF65-F5344CB8AC3E}">
        <p14:creationId xmlns:p14="http://schemas.microsoft.com/office/powerpoint/2010/main" val="133695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C58EA-922F-4C0E-AE0F-1E883166F460}"/>
              </a:ext>
            </a:extLst>
          </p:cNvPr>
          <p:cNvSpPr>
            <a:spLocks noGrp="1"/>
          </p:cNvSpPr>
          <p:nvPr>
            <p:ph type="title"/>
          </p:nvPr>
        </p:nvSpPr>
        <p:spPr>
          <a:xfrm>
            <a:off x="1069848" y="0"/>
            <a:ext cx="10058400" cy="1029208"/>
          </a:xfrm>
        </p:spPr>
        <p:txBody>
          <a:bodyPr/>
          <a:lstStyle/>
          <a:p>
            <a:r>
              <a:rPr lang="en-US" dirty="0"/>
              <a:t>Conclusion</a:t>
            </a:r>
          </a:p>
        </p:txBody>
      </p:sp>
      <p:sp>
        <p:nvSpPr>
          <p:cNvPr id="3" name="Content Placeholder 2">
            <a:extLst>
              <a:ext uri="{FF2B5EF4-FFF2-40B4-BE49-F238E27FC236}">
                <a16:creationId xmlns:a16="http://schemas.microsoft.com/office/drawing/2014/main" id="{4B1B0A5D-AF1D-4DE0-9308-90B0C846DAD2}"/>
              </a:ext>
            </a:extLst>
          </p:cNvPr>
          <p:cNvSpPr>
            <a:spLocks noGrp="1"/>
          </p:cNvSpPr>
          <p:nvPr>
            <p:ph idx="1"/>
          </p:nvPr>
        </p:nvSpPr>
        <p:spPr>
          <a:xfrm>
            <a:off x="406400" y="1029208"/>
            <a:ext cx="11501120" cy="5142992"/>
          </a:xfrm>
        </p:spPr>
        <p:txBody>
          <a:bodyPr>
            <a:normAutofit/>
          </a:bodyPr>
          <a:lstStyle/>
          <a:p>
            <a:r>
              <a:rPr lang="en-US" sz="3200" dirty="0"/>
              <a:t>So what I want this class to be is a class that helps define principles in the way we think about yesterday, today and tomorrow.</a:t>
            </a:r>
          </a:p>
          <a:p>
            <a:r>
              <a:rPr lang="en-US" sz="3200" dirty="0"/>
              <a:t>In other words, we will be looking at the “thinking process” a Christian should have in this present world.</a:t>
            </a:r>
          </a:p>
          <a:p>
            <a:r>
              <a:rPr lang="en-US" sz="3200" dirty="0"/>
              <a:t>If we have the correct thinking process, then our thoughts will be what God wants.  </a:t>
            </a:r>
          </a:p>
          <a:p>
            <a:r>
              <a:rPr lang="en-US" sz="3200" dirty="0"/>
              <a:t>It won’t be easy to “transform” our thinking process, but if we are able to transform our way of thinking, then it will be easier to be the type of person our God wants us to be.</a:t>
            </a:r>
          </a:p>
        </p:txBody>
      </p:sp>
    </p:spTree>
    <p:extLst>
      <p:ext uri="{BB962C8B-B14F-4D97-AF65-F5344CB8AC3E}">
        <p14:creationId xmlns:p14="http://schemas.microsoft.com/office/powerpoint/2010/main" val="102239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7119B-33BC-41DB-9B49-6D3E075B9F0D}"/>
              </a:ext>
            </a:extLst>
          </p:cNvPr>
          <p:cNvSpPr>
            <a:spLocks noGrp="1"/>
          </p:cNvSpPr>
          <p:nvPr>
            <p:ph type="title"/>
          </p:nvPr>
        </p:nvSpPr>
        <p:spPr>
          <a:xfrm>
            <a:off x="1069848" y="0"/>
            <a:ext cx="10058400" cy="1089644"/>
          </a:xfrm>
        </p:spPr>
        <p:txBody>
          <a:bodyPr/>
          <a:lstStyle/>
          <a:p>
            <a:r>
              <a:rPr lang="en-US" dirty="0"/>
              <a:t>Introduction</a:t>
            </a:r>
          </a:p>
        </p:txBody>
      </p:sp>
      <p:sp>
        <p:nvSpPr>
          <p:cNvPr id="3" name="Content Placeholder 2">
            <a:extLst>
              <a:ext uri="{FF2B5EF4-FFF2-40B4-BE49-F238E27FC236}">
                <a16:creationId xmlns:a16="http://schemas.microsoft.com/office/drawing/2014/main" id="{6C1E9276-EEF4-4AEA-9531-6F64FFAB48AD}"/>
              </a:ext>
            </a:extLst>
          </p:cNvPr>
          <p:cNvSpPr>
            <a:spLocks noGrp="1"/>
          </p:cNvSpPr>
          <p:nvPr>
            <p:ph idx="1"/>
          </p:nvPr>
        </p:nvSpPr>
        <p:spPr>
          <a:xfrm>
            <a:off x="1069848" y="989814"/>
            <a:ext cx="10440280" cy="5182386"/>
          </a:xfrm>
        </p:spPr>
        <p:txBody>
          <a:bodyPr>
            <a:normAutofit/>
          </a:bodyPr>
          <a:lstStyle/>
          <a:p>
            <a:r>
              <a:rPr lang="en-US" sz="3200" dirty="0"/>
              <a:t>Thousands and thousands of books have be written on how to control your thoughts.</a:t>
            </a:r>
          </a:p>
          <a:p>
            <a:r>
              <a:rPr lang="en-US" sz="3200" dirty="0"/>
              <a:t>The world will tell us we have two ways of thinking – Positively and negatively.</a:t>
            </a:r>
          </a:p>
          <a:p>
            <a:r>
              <a:rPr lang="en-US" sz="3200" dirty="0"/>
              <a:t>How many of you have heard well-meaning people/preachers/elders/</a:t>
            </a:r>
            <a:r>
              <a:rPr lang="en-US" sz="3200" dirty="0" err="1"/>
              <a:t>ect</a:t>
            </a:r>
            <a:r>
              <a:rPr lang="en-US" sz="3200" dirty="0"/>
              <a:t> say Christians need to have a positive way of thinking?</a:t>
            </a:r>
          </a:p>
          <a:p>
            <a:r>
              <a:rPr lang="en-US" sz="3200" dirty="0"/>
              <a:t>What does this phrase mean anyway?  </a:t>
            </a:r>
          </a:p>
          <a:p>
            <a:r>
              <a:rPr lang="en-US" sz="3200" dirty="0"/>
              <a:t>What does positive thinking mean anyway?</a:t>
            </a:r>
          </a:p>
        </p:txBody>
      </p:sp>
    </p:spTree>
    <p:extLst>
      <p:ext uri="{BB962C8B-B14F-4D97-AF65-F5344CB8AC3E}">
        <p14:creationId xmlns:p14="http://schemas.microsoft.com/office/powerpoint/2010/main" val="390425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7119B-33BC-41DB-9B49-6D3E075B9F0D}"/>
              </a:ext>
            </a:extLst>
          </p:cNvPr>
          <p:cNvSpPr>
            <a:spLocks noGrp="1"/>
          </p:cNvSpPr>
          <p:nvPr>
            <p:ph type="title"/>
          </p:nvPr>
        </p:nvSpPr>
        <p:spPr>
          <a:xfrm>
            <a:off x="1069848" y="0"/>
            <a:ext cx="10058400" cy="1089644"/>
          </a:xfrm>
        </p:spPr>
        <p:txBody>
          <a:bodyPr/>
          <a:lstStyle/>
          <a:p>
            <a:r>
              <a:rPr lang="en-US" dirty="0"/>
              <a:t>Introduction</a:t>
            </a:r>
          </a:p>
        </p:txBody>
      </p:sp>
      <p:sp>
        <p:nvSpPr>
          <p:cNvPr id="3" name="Content Placeholder 2">
            <a:extLst>
              <a:ext uri="{FF2B5EF4-FFF2-40B4-BE49-F238E27FC236}">
                <a16:creationId xmlns:a16="http://schemas.microsoft.com/office/drawing/2014/main" id="{6C1E9276-EEF4-4AEA-9531-6F64FFAB48AD}"/>
              </a:ext>
            </a:extLst>
          </p:cNvPr>
          <p:cNvSpPr>
            <a:spLocks noGrp="1"/>
          </p:cNvSpPr>
          <p:nvPr>
            <p:ph idx="1"/>
          </p:nvPr>
        </p:nvSpPr>
        <p:spPr>
          <a:xfrm>
            <a:off x="820132" y="989814"/>
            <a:ext cx="10689996" cy="5458120"/>
          </a:xfrm>
        </p:spPr>
        <p:txBody>
          <a:bodyPr>
            <a:normAutofit/>
          </a:bodyPr>
          <a:lstStyle/>
          <a:p>
            <a:pPr fontAlgn="base"/>
            <a:r>
              <a:rPr lang="en-US" sz="3200" dirty="0"/>
              <a:t>Some researchers, including positive psychologist Martin Seligman, frame positive thinking in terms of explanatory style. </a:t>
            </a:r>
            <a:r>
              <a:rPr lang="en-US" sz="3200" b="1" dirty="0">
                <a:solidFill>
                  <a:srgbClr val="FF0000"/>
                </a:solidFill>
              </a:rPr>
              <a:t>Your explanatory style is how you explain why events happened.</a:t>
            </a:r>
          </a:p>
          <a:p>
            <a:pPr fontAlgn="base"/>
            <a:r>
              <a:rPr lang="en-US" sz="3200" b="1" dirty="0"/>
              <a:t>Optimistic explanatory style</a:t>
            </a:r>
            <a:r>
              <a:rPr lang="en-US" sz="3200" dirty="0"/>
              <a:t>: People with an optimistic explanatory style tend to give themselves credit when good things happen and typically blame outside forces for bad outcomes. </a:t>
            </a:r>
            <a:r>
              <a:rPr lang="en-US" sz="3200" b="1" dirty="0">
                <a:solidFill>
                  <a:srgbClr val="FF0000"/>
                </a:solidFill>
              </a:rPr>
              <a:t>They also tend to see negative events as temporary and atypical.</a:t>
            </a:r>
          </a:p>
          <a:p>
            <a:pPr fontAlgn="base"/>
            <a:r>
              <a:rPr lang="en-US" sz="3200" b="1" dirty="0"/>
              <a:t>Everything is also normally positive, upbeat, encouraging.</a:t>
            </a:r>
          </a:p>
        </p:txBody>
      </p:sp>
    </p:spTree>
    <p:extLst>
      <p:ext uri="{BB962C8B-B14F-4D97-AF65-F5344CB8AC3E}">
        <p14:creationId xmlns:p14="http://schemas.microsoft.com/office/powerpoint/2010/main" val="152100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8045-B15E-42A7-BCC1-80A93FBBD98D}"/>
              </a:ext>
            </a:extLst>
          </p:cNvPr>
          <p:cNvSpPr>
            <a:spLocks noGrp="1"/>
          </p:cNvSpPr>
          <p:nvPr>
            <p:ph type="title"/>
          </p:nvPr>
        </p:nvSpPr>
        <p:spPr>
          <a:xfrm>
            <a:off x="1069848" y="0"/>
            <a:ext cx="10058400" cy="1070791"/>
          </a:xfrm>
        </p:spPr>
        <p:txBody>
          <a:bodyPr/>
          <a:lstStyle/>
          <a:p>
            <a:r>
              <a:rPr lang="en-US" dirty="0"/>
              <a:t>Introduction</a:t>
            </a:r>
          </a:p>
        </p:txBody>
      </p:sp>
      <p:sp>
        <p:nvSpPr>
          <p:cNvPr id="3" name="Content Placeholder 2">
            <a:extLst>
              <a:ext uri="{FF2B5EF4-FFF2-40B4-BE49-F238E27FC236}">
                <a16:creationId xmlns:a16="http://schemas.microsoft.com/office/drawing/2014/main" id="{EF752555-A26D-4265-830C-7D1C20ED0059}"/>
              </a:ext>
            </a:extLst>
          </p:cNvPr>
          <p:cNvSpPr>
            <a:spLocks noGrp="1"/>
          </p:cNvSpPr>
          <p:nvPr>
            <p:ph idx="1"/>
          </p:nvPr>
        </p:nvSpPr>
        <p:spPr>
          <a:xfrm>
            <a:off x="1069848" y="1070791"/>
            <a:ext cx="10058400" cy="5414850"/>
          </a:xfrm>
        </p:spPr>
        <p:txBody>
          <a:bodyPr>
            <a:normAutofit/>
          </a:bodyPr>
          <a:lstStyle/>
          <a:p>
            <a:r>
              <a:rPr lang="en-US" sz="3200" dirty="0"/>
              <a:t>Can a person always stay positive?</a:t>
            </a:r>
          </a:p>
          <a:p>
            <a:r>
              <a:rPr lang="en-US" sz="3200" dirty="0"/>
              <a:t>Job?</a:t>
            </a:r>
          </a:p>
          <a:p>
            <a:r>
              <a:rPr lang="en-US" sz="3200" dirty="0"/>
              <a:t>Joseph when sold into slavery, when forgotten by the </a:t>
            </a:r>
            <a:r>
              <a:rPr lang="en-US" sz="3200" dirty="0" err="1"/>
              <a:t>Pharoah’s</a:t>
            </a:r>
            <a:r>
              <a:rPr lang="en-US" sz="3200" dirty="0"/>
              <a:t> chef, when </a:t>
            </a:r>
            <a:r>
              <a:rPr lang="en-US" sz="3200" dirty="0" err="1"/>
              <a:t>Potipher’s</a:t>
            </a:r>
            <a:r>
              <a:rPr lang="en-US" sz="3200" dirty="0"/>
              <a:t> wife lied about him?</a:t>
            </a:r>
          </a:p>
          <a:p>
            <a:r>
              <a:rPr lang="en-US" sz="3200" dirty="0"/>
              <a:t>Daniel thrown into the lion’s den?</a:t>
            </a:r>
          </a:p>
          <a:p>
            <a:r>
              <a:rPr lang="en-US" sz="3200" dirty="0"/>
              <a:t>Does our God expect us to always be cheery when going through life even when the days are the darkest?</a:t>
            </a:r>
          </a:p>
          <a:p>
            <a:r>
              <a:rPr lang="en-US" sz="3200" dirty="0"/>
              <a:t>BUT does He want us to be NEGATIVE?</a:t>
            </a:r>
          </a:p>
          <a:p>
            <a:endParaRPr lang="en-US" sz="3200" dirty="0"/>
          </a:p>
        </p:txBody>
      </p:sp>
    </p:spTree>
    <p:extLst>
      <p:ext uri="{BB962C8B-B14F-4D97-AF65-F5344CB8AC3E}">
        <p14:creationId xmlns:p14="http://schemas.microsoft.com/office/powerpoint/2010/main" val="419464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7119B-33BC-41DB-9B49-6D3E075B9F0D}"/>
              </a:ext>
            </a:extLst>
          </p:cNvPr>
          <p:cNvSpPr>
            <a:spLocks noGrp="1"/>
          </p:cNvSpPr>
          <p:nvPr>
            <p:ph type="title"/>
          </p:nvPr>
        </p:nvSpPr>
        <p:spPr>
          <a:xfrm>
            <a:off x="1069848" y="0"/>
            <a:ext cx="10058400" cy="1089644"/>
          </a:xfrm>
        </p:spPr>
        <p:txBody>
          <a:bodyPr/>
          <a:lstStyle/>
          <a:p>
            <a:r>
              <a:rPr lang="en-US" dirty="0"/>
              <a:t>Introduction</a:t>
            </a:r>
          </a:p>
        </p:txBody>
      </p:sp>
      <p:sp>
        <p:nvSpPr>
          <p:cNvPr id="3" name="Content Placeholder 2">
            <a:extLst>
              <a:ext uri="{FF2B5EF4-FFF2-40B4-BE49-F238E27FC236}">
                <a16:creationId xmlns:a16="http://schemas.microsoft.com/office/drawing/2014/main" id="{6C1E9276-EEF4-4AEA-9531-6F64FFAB48AD}"/>
              </a:ext>
            </a:extLst>
          </p:cNvPr>
          <p:cNvSpPr>
            <a:spLocks noGrp="1"/>
          </p:cNvSpPr>
          <p:nvPr>
            <p:ph idx="1"/>
          </p:nvPr>
        </p:nvSpPr>
        <p:spPr>
          <a:xfrm>
            <a:off x="301658" y="989814"/>
            <a:ext cx="11708090" cy="5410986"/>
          </a:xfrm>
        </p:spPr>
        <p:txBody>
          <a:bodyPr>
            <a:normAutofit/>
          </a:bodyPr>
          <a:lstStyle/>
          <a:p>
            <a:pPr fontAlgn="base"/>
            <a:r>
              <a:rPr lang="en-US" sz="3200" b="1" dirty="0"/>
              <a:t>Pessimistic explanatory style</a:t>
            </a:r>
            <a:r>
              <a:rPr lang="en-US" sz="3200" dirty="0"/>
              <a:t>: On the other hand, individuals with a pessimistic explanatory </a:t>
            </a:r>
            <a:r>
              <a:rPr lang="en-US" sz="3200" b="1" dirty="0">
                <a:solidFill>
                  <a:srgbClr val="FF0000"/>
                </a:solidFill>
              </a:rPr>
              <a:t>style often blame themselves when bad things happen, but fail to give themselves adequate credit for successful outcomes.</a:t>
            </a:r>
            <a:endParaRPr lang="en-US" sz="3200" b="1" baseline="30000" dirty="0">
              <a:solidFill>
                <a:srgbClr val="FF0000"/>
              </a:solidFill>
            </a:endParaRPr>
          </a:p>
          <a:p>
            <a:pPr fontAlgn="base"/>
            <a:r>
              <a:rPr lang="en-US" sz="3200" dirty="0"/>
              <a:t> </a:t>
            </a:r>
            <a:r>
              <a:rPr lang="en-US" sz="3200" b="1" dirty="0">
                <a:solidFill>
                  <a:srgbClr val="FF0000"/>
                </a:solidFill>
              </a:rPr>
              <a:t>They also have a tendency to view negative events as expected and lasting. </a:t>
            </a:r>
            <a:r>
              <a:rPr lang="en-US" sz="3200" dirty="0"/>
              <a:t>As you can imagine, blaming yourself for events outside of your control or viewing these unfortunate events as a persistent part of your life can have a detrimental impact on your state of mind.</a:t>
            </a:r>
          </a:p>
          <a:p>
            <a:pPr fontAlgn="base"/>
            <a:r>
              <a:rPr lang="en-US" sz="3200" dirty="0"/>
              <a:t>Some people mix up negative thinking with realistic thinking.  </a:t>
            </a:r>
            <a:r>
              <a:rPr lang="en-US" sz="3200" b="1" u="sng" dirty="0">
                <a:solidFill>
                  <a:srgbClr val="7030A0"/>
                </a:solidFill>
              </a:rPr>
              <a:t>Being realistic does NOT mean being negative.</a:t>
            </a:r>
          </a:p>
        </p:txBody>
      </p:sp>
    </p:spTree>
    <p:extLst>
      <p:ext uri="{BB962C8B-B14F-4D97-AF65-F5344CB8AC3E}">
        <p14:creationId xmlns:p14="http://schemas.microsoft.com/office/powerpoint/2010/main" val="477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7119B-33BC-41DB-9B49-6D3E075B9F0D}"/>
              </a:ext>
            </a:extLst>
          </p:cNvPr>
          <p:cNvSpPr>
            <a:spLocks noGrp="1"/>
          </p:cNvSpPr>
          <p:nvPr>
            <p:ph type="title"/>
          </p:nvPr>
        </p:nvSpPr>
        <p:spPr>
          <a:xfrm>
            <a:off x="1069848" y="0"/>
            <a:ext cx="10058400" cy="1089644"/>
          </a:xfrm>
        </p:spPr>
        <p:txBody>
          <a:bodyPr/>
          <a:lstStyle/>
          <a:p>
            <a:r>
              <a:rPr lang="en-US" dirty="0"/>
              <a:t>Introduction</a:t>
            </a:r>
          </a:p>
        </p:txBody>
      </p:sp>
      <p:sp>
        <p:nvSpPr>
          <p:cNvPr id="3" name="Content Placeholder 2">
            <a:extLst>
              <a:ext uri="{FF2B5EF4-FFF2-40B4-BE49-F238E27FC236}">
                <a16:creationId xmlns:a16="http://schemas.microsoft.com/office/drawing/2014/main" id="{6C1E9276-EEF4-4AEA-9531-6F64FFAB48AD}"/>
              </a:ext>
            </a:extLst>
          </p:cNvPr>
          <p:cNvSpPr>
            <a:spLocks noGrp="1"/>
          </p:cNvSpPr>
          <p:nvPr>
            <p:ph idx="1"/>
          </p:nvPr>
        </p:nvSpPr>
        <p:spPr>
          <a:xfrm>
            <a:off x="1069848" y="989813"/>
            <a:ext cx="10440280" cy="5608949"/>
          </a:xfrm>
        </p:spPr>
        <p:txBody>
          <a:bodyPr>
            <a:normAutofit fontScale="92500" lnSpcReduction="10000"/>
          </a:bodyPr>
          <a:lstStyle/>
          <a:p>
            <a:r>
              <a:rPr lang="en-US" sz="3200" dirty="0"/>
              <a:t>Thoughts create attitudes.</a:t>
            </a:r>
          </a:p>
          <a:p>
            <a:r>
              <a:rPr lang="en-US" sz="3200" dirty="0"/>
              <a:t>Attitudes create actions.</a:t>
            </a:r>
          </a:p>
          <a:p>
            <a:r>
              <a:rPr lang="en-US" sz="3200" dirty="0"/>
              <a:t>Actions create habits.</a:t>
            </a:r>
          </a:p>
          <a:p>
            <a:r>
              <a:rPr lang="en-US" sz="3200" dirty="0"/>
              <a:t>Habits create lifestyles.</a:t>
            </a:r>
          </a:p>
          <a:p>
            <a:r>
              <a:rPr lang="en-US" sz="3200" dirty="0"/>
              <a:t>Lifestyles create eternal destinies.</a:t>
            </a:r>
          </a:p>
          <a:p>
            <a:r>
              <a:rPr lang="en-US" sz="3200" dirty="0"/>
              <a:t>What is more important for a Christian, our thoughts, our actions, or our words?</a:t>
            </a:r>
          </a:p>
          <a:p>
            <a:r>
              <a:rPr lang="en-US" sz="3200" dirty="0"/>
              <a:t>Why?</a:t>
            </a:r>
          </a:p>
          <a:p>
            <a:endParaRPr lang="en-US" sz="3200" dirty="0"/>
          </a:p>
          <a:p>
            <a:r>
              <a:rPr lang="en-US" sz="3200" dirty="0"/>
              <a:t>Let’s look at why our thinking is so important as Christians.</a:t>
            </a:r>
          </a:p>
        </p:txBody>
      </p:sp>
    </p:spTree>
    <p:extLst>
      <p:ext uri="{BB962C8B-B14F-4D97-AF65-F5344CB8AC3E}">
        <p14:creationId xmlns:p14="http://schemas.microsoft.com/office/powerpoint/2010/main" val="382393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099A3-9AF8-4548-AEAC-EE0A8F714199}"/>
              </a:ext>
            </a:extLst>
          </p:cNvPr>
          <p:cNvSpPr>
            <a:spLocks noGrp="1"/>
          </p:cNvSpPr>
          <p:nvPr>
            <p:ph type="title"/>
          </p:nvPr>
        </p:nvSpPr>
        <p:spPr>
          <a:xfrm>
            <a:off x="1066800" y="0"/>
            <a:ext cx="10058400" cy="919962"/>
          </a:xfrm>
        </p:spPr>
        <p:txBody>
          <a:bodyPr/>
          <a:lstStyle/>
          <a:p>
            <a:r>
              <a:rPr lang="en-US" dirty="0"/>
              <a:t>Question 1</a:t>
            </a:r>
          </a:p>
        </p:txBody>
      </p:sp>
      <p:sp>
        <p:nvSpPr>
          <p:cNvPr id="3" name="Content Placeholder 2">
            <a:extLst>
              <a:ext uri="{FF2B5EF4-FFF2-40B4-BE49-F238E27FC236}">
                <a16:creationId xmlns:a16="http://schemas.microsoft.com/office/drawing/2014/main" id="{6070B8A3-A878-494F-A8BE-4D79531048C4}"/>
              </a:ext>
            </a:extLst>
          </p:cNvPr>
          <p:cNvSpPr>
            <a:spLocks noGrp="1"/>
          </p:cNvSpPr>
          <p:nvPr>
            <p:ph idx="1"/>
          </p:nvPr>
        </p:nvSpPr>
        <p:spPr>
          <a:xfrm>
            <a:off x="226243" y="919962"/>
            <a:ext cx="11434714" cy="5252238"/>
          </a:xfrm>
        </p:spPr>
        <p:txBody>
          <a:bodyPr>
            <a:normAutofit/>
          </a:bodyPr>
          <a:lstStyle/>
          <a:p>
            <a:r>
              <a:rPr lang="en-US" sz="3200" b="1" u="sng" dirty="0">
                <a:solidFill>
                  <a:srgbClr val="0070C0"/>
                </a:solidFill>
              </a:rPr>
              <a:t>In your understanding, how does God want a Christian to think?</a:t>
            </a:r>
          </a:p>
          <a:p>
            <a:endParaRPr lang="en-US" sz="3200" dirty="0"/>
          </a:p>
          <a:p>
            <a:r>
              <a:rPr lang="en-US" sz="3200" dirty="0"/>
              <a:t>Does God expect Christians to be POSITIVE all the time?  Can we never be sad?  Can we never mentally feel pain?  </a:t>
            </a:r>
          </a:p>
          <a:p>
            <a:r>
              <a:rPr lang="en-US" sz="3200" dirty="0"/>
              <a:t>Over the past two years of </a:t>
            </a:r>
            <a:r>
              <a:rPr lang="en-US" sz="3200" dirty="0" err="1"/>
              <a:t>Covid</a:t>
            </a:r>
            <a:r>
              <a:rPr lang="en-US" sz="3200" dirty="0"/>
              <a:t>, were you ALWAYS positive?</a:t>
            </a:r>
          </a:p>
          <a:p>
            <a:r>
              <a:rPr lang="en-US" sz="3200" dirty="0"/>
              <a:t>Does God expect us to remain positive when a child dies?  Our parents die?  We suffer horrible set backs in our lives?</a:t>
            </a:r>
          </a:p>
          <a:p>
            <a:r>
              <a:rPr lang="en-US" sz="3200" dirty="0"/>
              <a:t>Can a person honestly stay totally positive in these types of situations?</a:t>
            </a:r>
          </a:p>
        </p:txBody>
      </p:sp>
    </p:spTree>
    <p:extLst>
      <p:ext uri="{BB962C8B-B14F-4D97-AF65-F5344CB8AC3E}">
        <p14:creationId xmlns:p14="http://schemas.microsoft.com/office/powerpoint/2010/main" val="386360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E95C9-B5E8-4908-957E-6FA333813EB0}"/>
              </a:ext>
            </a:extLst>
          </p:cNvPr>
          <p:cNvSpPr>
            <a:spLocks noGrp="1"/>
          </p:cNvSpPr>
          <p:nvPr>
            <p:ph type="title"/>
          </p:nvPr>
        </p:nvSpPr>
        <p:spPr>
          <a:xfrm>
            <a:off x="1066800" y="0"/>
            <a:ext cx="10058400" cy="910535"/>
          </a:xfrm>
        </p:spPr>
        <p:txBody>
          <a:bodyPr/>
          <a:lstStyle/>
          <a:p>
            <a:r>
              <a:rPr lang="en-US" dirty="0"/>
              <a:t>Question 2</a:t>
            </a:r>
          </a:p>
        </p:txBody>
      </p:sp>
      <p:sp>
        <p:nvSpPr>
          <p:cNvPr id="3" name="Content Placeholder 2">
            <a:extLst>
              <a:ext uri="{FF2B5EF4-FFF2-40B4-BE49-F238E27FC236}">
                <a16:creationId xmlns:a16="http://schemas.microsoft.com/office/drawing/2014/main" id="{0ED7D755-DFE1-4728-83CB-E4D37FA2713F}"/>
              </a:ext>
            </a:extLst>
          </p:cNvPr>
          <p:cNvSpPr>
            <a:spLocks noGrp="1"/>
          </p:cNvSpPr>
          <p:nvPr>
            <p:ph idx="1"/>
          </p:nvPr>
        </p:nvSpPr>
        <p:spPr>
          <a:xfrm>
            <a:off x="697584" y="910535"/>
            <a:ext cx="10887958" cy="5261665"/>
          </a:xfrm>
        </p:spPr>
        <p:txBody>
          <a:bodyPr>
            <a:normAutofit/>
          </a:bodyPr>
          <a:lstStyle/>
          <a:p>
            <a:r>
              <a:rPr lang="en-US" sz="3200" dirty="0"/>
              <a:t>Read Romans 12:1,2.  Define “transform” in your own words.  How can a person “transform” their thinking?</a:t>
            </a:r>
          </a:p>
          <a:p>
            <a:pPr marL="0" indent="0">
              <a:buNone/>
            </a:pPr>
            <a:endParaRPr lang="en-US" sz="3200" dirty="0"/>
          </a:p>
          <a:p>
            <a:pPr marL="0" indent="0" algn="ctr">
              <a:buNone/>
            </a:pPr>
            <a:r>
              <a:rPr lang="en-US" b="1" i="1" baseline="30000" dirty="0"/>
              <a:t> </a:t>
            </a:r>
            <a:r>
              <a:rPr lang="en-US" sz="2800" b="1" i="1" dirty="0">
                <a:solidFill>
                  <a:srgbClr val="7030A0"/>
                </a:solidFill>
              </a:rPr>
              <a:t>”And do not be conformed to this world, but be transformed by the renewing of your mind, that you may prove what is that good and acceptable and perfect will of God.”</a:t>
            </a:r>
          </a:p>
          <a:p>
            <a:pPr marL="0" indent="0">
              <a:buNone/>
            </a:pPr>
            <a:endParaRPr lang="en-US" sz="3200" dirty="0"/>
          </a:p>
          <a:p>
            <a:r>
              <a:rPr lang="en-US" sz="3200" dirty="0"/>
              <a:t>Transform – “make a thorough or dramatic change in the form, appearance, or character of.”</a:t>
            </a:r>
          </a:p>
          <a:p>
            <a:endParaRPr lang="en-US" sz="3200" dirty="0"/>
          </a:p>
        </p:txBody>
      </p:sp>
    </p:spTree>
    <p:extLst>
      <p:ext uri="{BB962C8B-B14F-4D97-AF65-F5344CB8AC3E}">
        <p14:creationId xmlns:p14="http://schemas.microsoft.com/office/powerpoint/2010/main" val="86447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E95C9-B5E8-4908-957E-6FA333813EB0}"/>
              </a:ext>
            </a:extLst>
          </p:cNvPr>
          <p:cNvSpPr>
            <a:spLocks noGrp="1"/>
          </p:cNvSpPr>
          <p:nvPr>
            <p:ph type="title"/>
          </p:nvPr>
        </p:nvSpPr>
        <p:spPr>
          <a:xfrm>
            <a:off x="1066800" y="0"/>
            <a:ext cx="10058400" cy="910535"/>
          </a:xfrm>
        </p:spPr>
        <p:txBody>
          <a:bodyPr/>
          <a:lstStyle/>
          <a:p>
            <a:r>
              <a:rPr lang="en-US" dirty="0"/>
              <a:t>Question 2</a:t>
            </a:r>
          </a:p>
        </p:txBody>
      </p:sp>
      <p:sp>
        <p:nvSpPr>
          <p:cNvPr id="3" name="Content Placeholder 2">
            <a:extLst>
              <a:ext uri="{FF2B5EF4-FFF2-40B4-BE49-F238E27FC236}">
                <a16:creationId xmlns:a16="http://schemas.microsoft.com/office/drawing/2014/main" id="{0ED7D755-DFE1-4728-83CB-E4D37FA2713F}"/>
              </a:ext>
            </a:extLst>
          </p:cNvPr>
          <p:cNvSpPr>
            <a:spLocks noGrp="1"/>
          </p:cNvSpPr>
          <p:nvPr>
            <p:ph idx="1"/>
          </p:nvPr>
        </p:nvSpPr>
        <p:spPr>
          <a:xfrm>
            <a:off x="179109" y="910535"/>
            <a:ext cx="11745798" cy="5261665"/>
          </a:xfrm>
        </p:spPr>
        <p:txBody>
          <a:bodyPr>
            <a:normAutofit/>
          </a:bodyPr>
          <a:lstStyle/>
          <a:p>
            <a:r>
              <a:rPr lang="en-US" sz="3200" dirty="0"/>
              <a:t>Is having transformed minds, mean we think positively?</a:t>
            </a:r>
          </a:p>
          <a:p>
            <a:r>
              <a:rPr lang="en-US" sz="3200" dirty="0"/>
              <a:t>Or does this mean we change the way we think, what we value, how we see situations?</a:t>
            </a:r>
          </a:p>
          <a:p>
            <a:r>
              <a:rPr lang="en-US" sz="3200" dirty="0"/>
              <a:t>How can we change the way we think?</a:t>
            </a:r>
          </a:p>
          <a:p>
            <a:pPr marL="0" indent="0" algn="ctr">
              <a:buNone/>
            </a:pPr>
            <a:r>
              <a:rPr lang="en-US" sz="2800" baseline="30000" dirty="0">
                <a:solidFill>
                  <a:srgbClr val="7030A0"/>
                </a:solidFill>
              </a:rPr>
              <a:t>8 </a:t>
            </a:r>
            <a:r>
              <a:rPr lang="en-US" sz="2800" dirty="0">
                <a:solidFill>
                  <a:srgbClr val="7030A0"/>
                </a:solidFill>
              </a:rPr>
              <a:t>Finally, brethren, whatever things are true, whatever things </a:t>
            </a:r>
            <a:r>
              <a:rPr lang="en-US" sz="2800" i="1" dirty="0">
                <a:solidFill>
                  <a:srgbClr val="7030A0"/>
                </a:solidFill>
              </a:rPr>
              <a:t>are</a:t>
            </a:r>
            <a:r>
              <a:rPr lang="en-US" sz="2800" dirty="0">
                <a:solidFill>
                  <a:srgbClr val="7030A0"/>
                </a:solidFill>
              </a:rPr>
              <a:t> noble, whatever things </a:t>
            </a:r>
            <a:r>
              <a:rPr lang="en-US" sz="2800" i="1" dirty="0">
                <a:solidFill>
                  <a:srgbClr val="7030A0"/>
                </a:solidFill>
              </a:rPr>
              <a:t>are</a:t>
            </a:r>
            <a:r>
              <a:rPr lang="en-US" sz="2800" dirty="0">
                <a:solidFill>
                  <a:srgbClr val="7030A0"/>
                </a:solidFill>
              </a:rPr>
              <a:t> just, whatever things </a:t>
            </a:r>
            <a:r>
              <a:rPr lang="en-US" sz="2800" i="1" dirty="0">
                <a:solidFill>
                  <a:srgbClr val="7030A0"/>
                </a:solidFill>
              </a:rPr>
              <a:t>are</a:t>
            </a:r>
            <a:r>
              <a:rPr lang="en-US" sz="2800" dirty="0">
                <a:solidFill>
                  <a:srgbClr val="7030A0"/>
                </a:solidFill>
              </a:rPr>
              <a:t> pure, whatever things </a:t>
            </a:r>
            <a:r>
              <a:rPr lang="en-US" sz="2800" i="1" dirty="0">
                <a:solidFill>
                  <a:srgbClr val="7030A0"/>
                </a:solidFill>
              </a:rPr>
              <a:t>are</a:t>
            </a:r>
            <a:r>
              <a:rPr lang="en-US" sz="2800" dirty="0">
                <a:solidFill>
                  <a:srgbClr val="7030A0"/>
                </a:solidFill>
              </a:rPr>
              <a:t> lovely, whatever things </a:t>
            </a:r>
            <a:r>
              <a:rPr lang="en-US" sz="2800" i="1" dirty="0">
                <a:solidFill>
                  <a:srgbClr val="7030A0"/>
                </a:solidFill>
              </a:rPr>
              <a:t>are</a:t>
            </a:r>
            <a:r>
              <a:rPr lang="en-US" sz="2800" dirty="0">
                <a:solidFill>
                  <a:srgbClr val="7030A0"/>
                </a:solidFill>
              </a:rPr>
              <a:t> of good report, if </a:t>
            </a:r>
            <a:r>
              <a:rPr lang="en-US" sz="2800" i="1" dirty="0">
                <a:solidFill>
                  <a:srgbClr val="7030A0"/>
                </a:solidFill>
              </a:rPr>
              <a:t>there is</a:t>
            </a:r>
            <a:r>
              <a:rPr lang="en-US" sz="2800" dirty="0">
                <a:solidFill>
                  <a:srgbClr val="7030A0"/>
                </a:solidFill>
              </a:rPr>
              <a:t> any virtue and if </a:t>
            </a:r>
            <a:r>
              <a:rPr lang="en-US" sz="2800" i="1" dirty="0">
                <a:solidFill>
                  <a:srgbClr val="7030A0"/>
                </a:solidFill>
              </a:rPr>
              <a:t>there is</a:t>
            </a:r>
            <a:r>
              <a:rPr lang="en-US" sz="2800" dirty="0">
                <a:solidFill>
                  <a:srgbClr val="7030A0"/>
                </a:solidFill>
              </a:rPr>
              <a:t> anything praiseworthy—meditate on these things.</a:t>
            </a:r>
          </a:p>
          <a:p>
            <a:r>
              <a:rPr lang="en-US" sz="2800" dirty="0"/>
              <a:t>Pretty sure Job, when he lost his children, wasn’t positive but the way we viewed the situation was different than from a worldly man’s view of life.</a:t>
            </a:r>
          </a:p>
        </p:txBody>
      </p:sp>
    </p:spTree>
    <p:extLst>
      <p:ext uri="{BB962C8B-B14F-4D97-AF65-F5344CB8AC3E}">
        <p14:creationId xmlns:p14="http://schemas.microsoft.com/office/powerpoint/2010/main" val="102025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TM03090434[[fn=Wood Type]]</Template>
  <TotalTime>7048</TotalTime>
  <Words>1736</Words>
  <Application>Microsoft Office PowerPoint</Application>
  <PresentationFormat>Widescreen</PresentationFormat>
  <Paragraphs>114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Georgia</vt:lpstr>
      <vt:lpstr>Trebuchet MS</vt:lpstr>
      <vt:lpstr>Wingdings</vt:lpstr>
      <vt:lpstr>Wood Type</vt:lpstr>
      <vt:lpstr>Thinking Like a Christian</vt:lpstr>
      <vt:lpstr>Introduction</vt:lpstr>
      <vt:lpstr>Introduction</vt:lpstr>
      <vt:lpstr>Introduction</vt:lpstr>
      <vt:lpstr>Introduction</vt:lpstr>
      <vt:lpstr>Introduction</vt:lpstr>
      <vt:lpstr>Question 1</vt:lpstr>
      <vt:lpstr>Question 2</vt:lpstr>
      <vt:lpstr>Question 2</vt:lpstr>
      <vt:lpstr>Question 3</vt:lpstr>
      <vt:lpstr>Question 4  Read Philippians 4:8, Colossians 3:2, Romans 8:5,6.  How can a person think on these things when the world around them is falling apart? (Give practice ways)</vt:lpstr>
      <vt:lpstr>Question 4</vt:lpstr>
      <vt:lpstr>Question 4</vt:lpstr>
      <vt:lpstr>Question 4</vt:lpstr>
      <vt:lpstr>Question 4  As Christians, when going through difficult times in our lives, we concentrate on the now, the next second, minute of our lives.  We win that time, we go to the next second, minute and so on and  so on.  We will be defined by what we do during those seconds and minutes.</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Like a Christian</dc:title>
  <dc:creator>Paden, Eddie - LCMS Lang. Arts</dc:creator>
  <cp:lastModifiedBy>Paden, Eddie - LCMS Lang. Arts</cp:lastModifiedBy>
  <cp:revision>32</cp:revision>
  <dcterms:created xsi:type="dcterms:W3CDTF">2022-07-01T00:14:33Z</dcterms:created>
  <dcterms:modified xsi:type="dcterms:W3CDTF">2022-07-05T23:28:37Z</dcterms:modified>
</cp:coreProperties>
</file>