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5" r:id="rId2"/>
    <p:sldId id="295" r:id="rId3"/>
    <p:sldId id="335" r:id="rId4"/>
    <p:sldId id="336" r:id="rId5"/>
    <p:sldId id="339" r:id="rId6"/>
    <p:sldId id="337" r:id="rId7"/>
    <p:sldId id="338" r:id="rId8"/>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08865C-C059-4296-BB60-9EA67DFEA4A3}" v="38" dt="2022-06-19T13:19:40.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74266" autoAdjust="0"/>
  </p:normalViewPr>
  <p:slideViewPr>
    <p:cSldViewPr snapToGrid="0">
      <p:cViewPr varScale="1">
        <p:scale>
          <a:sx n="51" d="100"/>
          <a:sy n="51" d="100"/>
        </p:scale>
        <p:origin x="1446" y="6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1B08865C-C059-4296-BB60-9EA67DFEA4A3}"/>
    <pc:docChg chg="custSel modSld">
      <pc:chgData name="College View church of Christ" userId="66daf72c15de8306" providerId="LiveId" clId="{1B08865C-C059-4296-BB60-9EA67DFEA4A3}" dt="2022-06-19T13:19:40.570" v="38"/>
      <pc:docMkLst>
        <pc:docMk/>
      </pc:docMkLst>
      <pc:sldChg chg="modSp">
        <pc:chgData name="College View church of Christ" userId="66daf72c15de8306" providerId="LiveId" clId="{1B08865C-C059-4296-BB60-9EA67DFEA4A3}" dt="2022-06-19T13:17:11.805" v="24" actId="20577"/>
        <pc:sldMkLst>
          <pc:docMk/>
          <pc:sldMk cId="13606562" sldId="335"/>
        </pc:sldMkLst>
        <pc:spChg chg="mod">
          <ac:chgData name="College View church of Christ" userId="66daf72c15de8306" providerId="LiveId" clId="{1B08865C-C059-4296-BB60-9EA67DFEA4A3}" dt="2022-06-19T13:17:11.805" v="24" actId="20577"/>
          <ac:spMkLst>
            <pc:docMk/>
            <pc:sldMk cId="13606562" sldId="335"/>
            <ac:spMk id="3" creationId="{24EFDC51-6C16-4125-A22E-53122C10E9CE}"/>
          </ac:spMkLst>
        </pc:spChg>
      </pc:sldChg>
      <pc:sldChg chg="modSp mod modAnim">
        <pc:chgData name="College View church of Christ" userId="66daf72c15de8306" providerId="LiveId" clId="{1B08865C-C059-4296-BB60-9EA67DFEA4A3}" dt="2022-06-19T13:17:51.932" v="26" actId="27636"/>
        <pc:sldMkLst>
          <pc:docMk/>
          <pc:sldMk cId="2480576270" sldId="336"/>
        </pc:sldMkLst>
        <pc:spChg chg="mod">
          <ac:chgData name="College View church of Christ" userId="66daf72c15de8306" providerId="LiveId" clId="{1B08865C-C059-4296-BB60-9EA67DFEA4A3}" dt="2022-06-19T13:17:51.932" v="26" actId="27636"/>
          <ac:spMkLst>
            <pc:docMk/>
            <pc:sldMk cId="2480576270" sldId="336"/>
            <ac:spMk id="3" creationId="{24EFDC51-6C16-4125-A22E-53122C10E9CE}"/>
          </ac:spMkLst>
        </pc:spChg>
      </pc:sldChg>
      <pc:sldChg chg="modAnim">
        <pc:chgData name="College View church of Christ" userId="66daf72c15de8306" providerId="LiveId" clId="{1B08865C-C059-4296-BB60-9EA67DFEA4A3}" dt="2022-06-19T13:19:40.570" v="38"/>
        <pc:sldMkLst>
          <pc:docMk/>
          <pc:sldMk cId="100715350" sldId="338"/>
        </pc:sldMkLst>
      </pc:sldChg>
      <pc:sldChg chg="modAnim">
        <pc:chgData name="College View church of Christ" userId="66daf72c15de8306" providerId="LiveId" clId="{1B08865C-C059-4296-BB60-9EA67DFEA4A3}" dt="2022-06-19T13:18:32.620" v="30"/>
        <pc:sldMkLst>
          <pc:docMk/>
          <pc:sldMk cId="3691875629" sldId="33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4"/>
          </a:xfrm>
          <a:prstGeom prst="rect">
            <a:avLst/>
          </a:prstGeom>
        </p:spPr>
        <p:txBody>
          <a:bodyPr vert="horz" lIns="94193" tIns="47097" rIns="94193" bIns="47097" rtlCol="0"/>
          <a:lstStyle>
            <a:lvl1pPr algn="l">
              <a:defRPr sz="1200"/>
            </a:lvl1pPr>
          </a:lstStyle>
          <a:p>
            <a:endParaRPr lang="en-US"/>
          </a:p>
        </p:txBody>
      </p:sp>
      <p:sp>
        <p:nvSpPr>
          <p:cNvPr id="3" name="Date Placeholder 2"/>
          <p:cNvSpPr>
            <a:spLocks noGrp="1"/>
          </p:cNvSpPr>
          <p:nvPr>
            <p:ph type="dt" idx="1"/>
          </p:nvPr>
        </p:nvSpPr>
        <p:spPr>
          <a:xfrm>
            <a:off x="4021294" y="0"/>
            <a:ext cx="3076363" cy="470894"/>
          </a:xfrm>
          <a:prstGeom prst="rect">
            <a:avLst/>
          </a:prstGeom>
        </p:spPr>
        <p:txBody>
          <a:bodyPr vert="horz" lIns="94193" tIns="47097" rIns="94193" bIns="47097" rtlCol="0"/>
          <a:lstStyle>
            <a:lvl1pPr algn="r">
              <a:defRPr sz="1200"/>
            </a:lvl1pPr>
          </a:lstStyle>
          <a:p>
            <a:fld id="{A454D558-0D6D-419F-91BC-8759A03E2D8C}" type="datetimeFigureOut">
              <a:rPr lang="en-US" smtClean="0"/>
              <a:t>6/19/2022</a:t>
            </a:fld>
            <a:endParaRPr lang="en-US"/>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3" tIns="47097" rIns="94193" bIns="47097" rtlCol="0" anchor="ctr"/>
          <a:lstStyle/>
          <a:p>
            <a:endParaRPr lang="en-US"/>
          </a:p>
        </p:txBody>
      </p:sp>
      <p:sp>
        <p:nvSpPr>
          <p:cNvPr id="5" name="Notes Placeholder 4"/>
          <p:cNvSpPr>
            <a:spLocks noGrp="1"/>
          </p:cNvSpPr>
          <p:nvPr>
            <p:ph type="body" sz="quarter" idx="3"/>
          </p:nvPr>
        </p:nvSpPr>
        <p:spPr>
          <a:xfrm>
            <a:off x="709930" y="4516675"/>
            <a:ext cx="5679440" cy="3695462"/>
          </a:xfrm>
          <a:prstGeom prst="rect">
            <a:avLst/>
          </a:prstGeom>
        </p:spPr>
        <p:txBody>
          <a:bodyPr vert="horz" lIns="94193" tIns="47097" rIns="94193" bIns="470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3"/>
          </a:xfrm>
          <a:prstGeom prst="rect">
            <a:avLst/>
          </a:prstGeom>
        </p:spPr>
        <p:txBody>
          <a:bodyPr vert="horz" lIns="94193" tIns="47097" rIns="94193" bIns="47097" rtlCol="0" anchor="b"/>
          <a:lstStyle>
            <a:lvl1pPr algn="l">
              <a:defRPr sz="1200"/>
            </a:lvl1pPr>
          </a:lstStyle>
          <a:p>
            <a:endParaRPr lang="en-US"/>
          </a:p>
        </p:txBody>
      </p:sp>
      <p:sp>
        <p:nvSpPr>
          <p:cNvPr id="7" name="Slide Number Placeholder 6"/>
          <p:cNvSpPr>
            <a:spLocks noGrp="1"/>
          </p:cNvSpPr>
          <p:nvPr>
            <p:ph type="sldNum" sz="quarter" idx="5"/>
          </p:nvPr>
        </p:nvSpPr>
        <p:spPr>
          <a:xfrm>
            <a:off x="4021294" y="8914407"/>
            <a:ext cx="3076363" cy="470893"/>
          </a:xfrm>
          <a:prstGeom prst="rect">
            <a:avLst/>
          </a:prstGeom>
        </p:spPr>
        <p:txBody>
          <a:bodyPr vert="horz" lIns="94193" tIns="47097" rIns="94193" bIns="47097" rtlCol="0" anchor="b"/>
          <a:lstStyle>
            <a:lvl1pPr algn="r">
              <a:defRPr sz="1200"/>
            </a:lvl1pPr>
          </a:lstStyle>
          <a:p>
            <a:fld id="{CD70E9ED-24A8-4416-9B3D-305147313521}" type="slidenum">
              <a:rPr lang="en-US" smtClean="0"/>
              <a:t>‹#›</a:t>
            </a:fld>
            <a:endParaRPr lang="en-US"/>
          </a:p>
        </p:txBody>
      </p:sp>
    </p:spTree>
    <p:extLst>
      <p:ext uri="{BB962C8B-B14F-4D97-AF65-F5344CB8AC3E}">
        <p14:creationId xmlns:p14="http://schemas.microsoft.com/office/powerpoint/2010/main" val="369956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1</a:t>
            </a:fld>
            <a:endParaRPr lang="en-US"/>
          </a:p>
        </p:txBody>
      </p:sp>
    </p:spTree>
    <p:extLst>
      <p:ext uri="{BB962C8B-B14F-4D97-AF65-F5344CB8AC3E}">
        <p14:creationId xmlns:p14="http://schemas.microsoft.com/office/powerpoint/2010/main" val="168756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70E9ED-24A8-4416-9B3D-305147313521}" type="slidenum">
              <a:rPr lang="en-US" smtClean="0"/>
              <a:t>2</a:t>
            </a:fld>
            <a:endParaRPr lang="en-US"/>
          </a:p>
        </p:txBody>
      </p:sp>
    </p:spTree>
    <p:extLst>
      <p:ext uri="{BB962C8B-B14F-4D97-AF65-F5344CB8AC3E}">
        <p14:creationId xmlns:p14="http://schemas.microsoft.com/office/powerpoint/2010/main" val="1808835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837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7437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wrote to the church at Corinth that </a:t>
            </a:r>
          </a:p>
          <a:p>
            <a:endParaRPr lang="en-US" dirty="0"/>
          </a:p>
          <a:p>
            <a:pPr algn="l"/>
            <a:r>
              <a:rPr lang="en-US" b="1" i="0" dirty="0">
                <a:solidFill>
                  <a:srgbClr val="000000"/>
                </a:solidFill>
                <a:effectLst/>
                <a:latin typeface="system-ui"/>
              </a:rPr>
              <a:t>10 </a:t>
            </a:r>
            <a:r>
              <a:rPr lang="en-US" b="0" i="0" dirty="0">
                <a:solidFill>
                  <a:srgbClr val="000000"/>
                </a:solidFill>
                <a:effectLst/>
                <a:latin typeface="system-ui"/>
              </a:rPr>
              <a:t>Moreover, brethren, I would not that ye should be ignorant, how that all our fathers were under the cloud, and all passed through the sea;</a:t>
            </a:r>
          </a:p>
          <a:p>
            <a:pPr algn="l"/>
            <a:r>
              <a:rPr lang="en-US" b="1" i="0" baseline="30000" dirty="0">
                <a:solidFill>
                  <a:srgbClr val="000000"/>
                </a:solidFill>
                <a:effectLst/>
                <a:latin typeface="system-ui"/>
              </a:rPr>
              <a:t>2 </a:t>
            </a:r>
            <a:r>
              <a:rPr lang="en-US" b="0" i="0" dirty="0">
                <a:solidFill>
                  <a:srgbClr val="000000"/>
                </a:solidFill>
                <a:effectLst/>
                <a:latin typeface="system-ui"/>
              </a:rPr>
              <a:t>And were all baptized unto Moses in the cloud and in the sea;</a:t>
            </a:r>
          </a:p>
          <a:p>
            <a:pPr algn="l"/>
            <a:r>
              <a:rPr lang="en-US" b="1" i="0" baseline="30000" dirty="0">
                <a:solidFill>
                  <a:srgbClr val="000000"/>
                </a:solidFill>
                <a:effectLst/>
                <a:latin typeface="system-ui"/>
              </a:rPr>
              <a:t>3 </a:t>
            </a:r>
            <a:r>
              <a:rPr lang="en-US" b="0" i="0" dirty="0">
                <a:solidFill>
                  <a:srgbClr val="000000"/>
                </a:solidFill>
                <a:effectLst/>
                <a:latin typeface="system-ui"/>
              </a:rPr>
              <a:t>And did all eat the same spiritual meat;</a:t>
            </a:r>
          </a:p>
          <a:p>
            <a:pPr algn="l"/>
            <a:r>
              <a:rPr lang="en-US" b="1" i="0" baseline="30000" dirty="0">
                <a:solidFill>
                  <a:srgbClr val="000000"/>
                </a:solidFill>
                <a:effectLst/>
                <a:latin typeface="system-ui"/>
              </a:rPr>
              <a:t>4 </a:t>
            </a:r>
            <a:r>
              <a:rPr lang="en-US" b="0" i="0" dirty="0">
                <a:solidFill>
                  <a:srgbClr val="000000"/>
                </a:solidFill>
                <a:effectLst/>
                <a:latin typeface="system-ui"/>
              </a:rPr>
              <a:t>And did all drink the same spiritual drink: for they drank of that spiritual Rock that followed them: and that Rock was Christ.</a:t>
            </a:r>
          </a:p>
          <a:p>
            <a:pPr algn="l"/>
            <a:r>
              <a:rPr lang="en-US" b="1" i="0" baseline="30000" dirty="0">
                <a:solidFill>
                  <a:srgbClr val="000000"/>
                </a:solidFill>
                <a:effectLst/>
                <a:latin typeface="system-ui"/>
              </a:rPr>
              <a:t>5 </a:t>
            </a:r>
            <a:r>
              <a:rPr lang="en-US" b="0" i="0" dirty="0">
                <a:solidFill>
                  <a:srgbClr val="000000"/>
                </a:solidFill>
                <a:effectLst/>
                <a:latin typeface="system-ui"/>
              </a:rPr>
              <a:t>But with many of them God was not well pleased: for they were overthrown in the wilderness.</a:t>
            </a:r>
          </a:p>
          <a:p>
            <a:pPr algn="l"/>
            <a:r>
              <a:rPr lang="en-US" b="1" i="0" baseline="30000" dirty="0">
                <a:solidFill>
                  <a:srgbClr val="000000"/>
                </a:solidFill>
                <a:effectLst/>
                <a:latin typeface="system-ui"/>
              </a:rPr>
              <a:t>6 </a:t>
            </a:r>
            <a:r>
              <a:rPr lang="en-US" b="0" i="0" dirty="0">
                <a:solidFill>
                  <a:srgbClr val="000000"/>
                </a:solidFill>
                <a:effectLst/>
                <a:latin typeface="system-ui"/>
              </a:rPr>
              <a:t>Now these things were our examples, to the intent we should not lust after evil things, as they also lusted.</a:t>
            </a:r>
          </a:p>
          <a:p>
            <a:endParaRPr lang="en-US" dirty="0"/>
          </a:p>
          <a:p>
            <a:r>
              <a:rPr lang="en-US" dirty="0"/>
              <a:t>In his first letter Peter addresses the Christians throughout Asia minor</a:t>
            </a:r>
          </a:p>
          <a:p>
            <a:endParaRPr lang="en-US" dirty="0"/>
          </a:p>
          <a:p>
            <a:pPr algn="l"/>
            <a:r>
              <a:rPr lang="en-US" b="1" i="0" baseline="30000" dirty="0">
                <a:solidFill>
                  <a:srgbClr val="000000"/>
                </a:solidFill>
                <a:effectLst/>
                <a:latin typeface="system-ui"/>
              </a:rPr>
              <a:t>12 </a:t>
            </a:r>
            <a:r>
              <a:rPr lang="en-US" b="0" i="0" dirty="0">
                <a:solidFill>
                  <a:srgbClr val="000000"/>
                </a:solidFill>
                <a:effectLst/>
                <a:latin typeface="system-ui"/>
              </a:rPr>
              <a:t>Wherefore I will not be negligent to put you always in remembrance of these things, though ye know them, and be established in the present truth.</a:t>
            </a:r>
          </a:p>
          <a:p>
            <a:pPr algn="l"/>
            <a:r>
              <a:rPr lang="en-US" b="1" i="0" baseline="30000" dirty="0">
                <a:solidFill>
                  <a:srgbClr val="000000"/>
                </a:solidFill>
                <a:effectLst/>
                <a:latin typeface="system-ui"/>
              </a:rPr>
              <a:t>13 </a:t>
            </a:r>
            <a:r>
              <a:rPr lang="en-US" b="0" i="0" dirty="0">
                <a:solidFill>
                  <a:srgbClr val="000000"/>
                </a:solidFill>
                <a:effectLst/>
                <a:latin typeface="system-ui"/>
              </a:rPr>
              <a:t>Yea, I think it meet, as long as I am in this tabernacle, to stir you up by putting you in remembrance;</a:t>
            </a:r>
          </a:p>
          <a:p>
            <a:pPr algn="l"/>
            <a:endParaRPr lang="en-US" b="0" i="0" dirty="0">
              <a:solidFill>
                <a:srgbClr val="000000"/>
              </a:solidFill>
              <a:effectLst/>
              <a:latin typeface="system-ui"/>
            </a:endParaRPr>
          </a:p>
          <a:p>
            <a:pPr algn="l"/>
            <a:r>
              <a:rPr lang="en-US" b="0" i="0" dirty="0">
                <a:solidFill>
                  <a:srgbClr val="000000"/>
                </a:solidFill>
                <a:effectLst/>
                <a:latin typeface="system-ui"/>
              </a:rPr>
              <a:t>Then in chapter 3 he writes again vs 1</a:t>
            </a:r>
          </a:p>
          <a:p>
            <a:pPr algn="l"/>
            <a:r>
              <a:rPr lang="en-US" b="0" i="0" dirty="0">
                <a:solidFill>
                  <a:srgbClr val="000000"/>
                </a:solidFill>
                <a:effectLst/>
                <a:latin typeface="system-ui"/>
              </a:rPr>
              <a:t>This second epistle, beloved, I now write unto you; in both which I stir up your pure minds by way of remembrance:</a:t>
            </a:r>
          </a:p>
          <a:p>
            <a:pPr algn="l"/>
            <a:r>
              <a:rPr lang="en-US" b="1" i="0" baseline="30000" dirty="0">
                <a:solidFill>
                  <a:srgbClr val="000000"/>
                </a:solidFill>
                <a:effectLst/>
                <a:latin typeface="system-ui"/>
              </a:rPr>
              <a:t>2 </a:t>
            </a:r>
            <a:r>
              <a:rPr lang="en-US" b="0" i="0" dirty="0">
                <a:solidFill>
                  <a:srgbClr val="000000"/>
                </a:solidFill>
                <a:effectLst/>
                <a:latin typeface="system-ui"/>
              </a:rPr>
              <a:t>That ye may be mindful of the words which were spoken before by the holy prophets, and of the commandment of us the apostles of the Lord and </a:t>
            </a:r>
            <a:r>
              <a:rPr lang="en-US" b="0" i="0" dirty="0" err="1">
                <a:solidFill>
                  <a:srgbClr val="000000"/>
                </a:solidFill>
                <a:effectLst/>
                <a:latin typeface="system-ui"/>
              </a:rPr>
              <a:t>Saviour</a:t>
            </a:r>
            <a:r>
              <a:rPr lang="en-US" b="0" i="0" dirty="0">
                <a:solidFill>
                  <a:srgbClr val="000000"/>
                </a:solidFill>
                <a:effectLst/>
                <a:latin typeface="system-ui"/>
              </a:rPr>
              <a:t>:</a:t>
            </a:r>
          </a:p>
          <a:p>
            <a:pPr algn="l"/>
            <a:endParaRPr lang="en-US" b="0" i="0" dirty="0">
              <a:solidFill>
                <a:srgbClr val="000000"/>
              </a:solidFill>
              <a:effectLst/>
              <a:latin typeface="system-ui"/>
            </a:endParaRPr>
          </a:p>
          <a:p>
            <a:r>
              <a:rPr lang="en-US" dirty="0"/>
              <a:t>Acts 20:29 Paul warns the Elders at Ephesus</a:t>
            </a:r>
          </a:p>
          <a:p>
            <a:pPr algn="l"/>
            <a:r>
              <a:rPr lang="en-US" b="1" i="0" baseline="30000" dirty="0">
                <a:solidFill>
                  <a:srgbClr val="000000"/>
                </a:solidFill>
                <a:effectLst/>
                <a:latin typeface="system-ui"/>
              </a:rPr>
              <a:t>29 </a:t>
            </a:r>
            <a:r>
              <a:rPr lang="en-US" b="0" i="0" dirty="0">
                <a:solidFill>
                  <a:srgbClr val="000000"/>
                </a:solidFill>
                <a:effectLst/>
                <a:latin typeface="system-ui"/>
              </a:rPr>
              <a:t>For I know this, that after my departing shall grievous wolves enter in among you, not sparing the flock.</a:t>
            </a:r>
          </a:p>
          <a:p>
            <a:pPr algn="l"/>
            <a:r>
              <a:rPr lang="en-US" b="1" i="0" baseline="30000" dirty="0">
                <a:solidFill>
                  <a:srgbClr val="000000"/>
                </a:solidFill>
                <a:effectLst/>
                <a:latin typeface="system-ui"/>
              </a:rPr>
              <a:t>30 </a:t>
            </a:r>
            <a:r>
              <a:rPr lang="en-US" b="0" i="0" dirty="0">
                <a:solidFill>
                  <a:srgbClr val="000000"/>
                </a:solidFill>
                <a:effectLst/>
                <a:latin typeface="system-ui"/>
              </a:rPr>
              <a:t>Also of your own selves shall men arise, speaking perverse things, to draw away disciples after them.</a:t>
            </a:r>
          </a:p>
          <a:p>
            <a:pPr algn="l"/>
            <a:r>
              <a:rPr lang="en-US" b="1" i="0" baseline="30000" dirty="0">
                <a:solidFill>
                  <a:srgbClr val="000000"/>
                </a:solidFill>
                <a:effectLst/>
                <a:latin typeface="system-ui"/>
              </a:rPr>
              <a:t>31 </a:t>
            </a:r>
            <a:r>
              <a:rPr lang="en-US" b="0" i="0" dirty="0">
                <a:solidFill>
                  <a:srgbClr val="000000"/>
                </a:solidFill>
                <a:effectLst/>
                <a:latin typeface="system-ui"/>
              </a:rPr>
              <a:t>Therefore watch, and remember, that by the space of three years I ceased not to warn every one night and day with tears.</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34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0" dirty="0"/>
              <a:t>God has ultimate authority</a:t>
            </a:r>
          </a:p>
          <a:p>
            <a:endParaRPr lang="en-US" b="1" dirty="0"/>
          </a:p>
          <a:p>
            <a:r>
              <a:rPr lang="en-US" b="0" dirty="0"/>
              <a:t>Rom 13:1,2  Let every soul be subject unto the higher powers. For there is no power but of God: the powers that be are ordained of God. Whosoever therefore </a:t>
            </a:r>
            <a:r>
              <a:rPr lang="en-US" b="0" dirty="0" err="1"/>
              <a:t>resisteth</a:t>
            </a:r>
            <a:r>
              <a:rPr lang="en-US" b="0" dirty="0"/>
              <a:t> the power, </a:t>
            </a:r>
            <a:r>
              <a:rPr lang="en-US" b="0" dirty="0" err="1"/>
              <a:t>resisteth</a:t>
            </a:r>
            <a:r>
              <a:rPr lang="en-US" b="0" dirty="0"/>
              <a:t> the ordinance of God: and they that resist shall receive to themselves damnation.</a:t>
            </a:r>
          </a:p>
          <a:p>
            <a:endParaRPr lang="en-US" b="0" dirty="0"/>
          </a:p>
          <a:p>
            <a:r>
              <a:rPr lang="en-US" b="0" dirty="0"/>
              <a:t>Jesus: </a:t>
            </a:r>
          </a:p>
          <a:p>
            <a:r>
              <a:rPr lang="en-US" b="0" dirty="0"/>
              <a:t>1 God, who at sundry times and in divers manners </a:t>
            </a:r>
            <a:r>
              <a:rPr lang="en-US" b="0" dirty="0" err="1"/>
              <a:t>spake</a:t>
            </a:r>
            <a:r>
              <a:rPr lang="en-US" b="0" dirty="0"/>
              <a:t> in time past unto the fathers by the prophets,</a:t>
            </a:r>
          </a:p>
          <a:p>
            <a:r>
              <a:rPr lang="en-US" b="0" dirty="0"/>
              <a:t>2 Hath in these last days spoken unto us by his Son, whom he hath appointed heir of all things, by whom also he made the worlds;</a:t>
            </a:r>
          </a:p>
          <a:p>
            <a:endParaRPr lang="en-US" b="0" dirty="0"/>
          </a:p>
          <a:p>
            <a:endParaRPr lang="en-US" b="0" dirty="0"/>
          </a:p>
          <a:p>
            <a:r>
              <a:rPr lang="en-US" b="0" dirty="0"/>
              <a:t>Holy Spirit</a:t>
            </a:r>
          </a:p>
          <a:p>
            <a:r>
              <a:rPr lang="en-US" b="0" dirty="0"/>
              <a:t>Apostles</a:t>
            </a:r>
          </a:p>
          <a:p>
            <a:r>
              <a:rPr lang="en-US" b="0" dirty="0"/>
              <a:t>New Testament </a:t>
            </a:r>
          </a:p>
          <a:p>
            <a:endParaRPr lang="en-US" b="0" dirty="0"/>
          </a:p>
          <a:p>
            <a:r>
              <a:rPr lang="en-US" b="0" dirty="0"/>
              <a:t>God’s Commandments:</a:t>
            </a:r>
          </a:p>
          <a:p>
            <a:r>
              <a:rPr lang="en-US" b="0" dirty="0"/>
              <a:t>Direct command</a:t>
            </a:r>
          </a:p>
          <a:p>
            <a:endParaRPr lang="en-US" b="0" dirty="0"/>
          </a:p>
          <a:p>
            <a:r>
              <a:rPr lang="en-US" b="0" dirty="0"/>
              <a:t>Explicit - stated clearly and in detail, leaving no room for confusion or doubt.</a:t>
            </a:r>
          </a:p>
          <a:p>
            <a:endParaRPr lang="en-US" b="0" dirty="0"/>
          </a:p>
          <a:p>
            <a:r>
              <a:rPr lang="en-US" b="1" dirty="0"/>
              <a:t>Direct Statement</a:t>
            </a:r>
          </a:p>
          <a:p>
            <a:r>
              <a:rPr lang="en-US" b="0" dirty="0"/>
              <a:t>Then Peter said unto them, Repent, and be baptized every one of you in the name of Jesus Christ for the remission of sins, and ye shall receive the gift of the Holy Ghost. Act 2:38</a:t>
            </a:r>
          </a:p>
          <a:p>
            <a:endParaRPr lang="en-US" b="0" dirty="0"/>
          </a:p>
          <a:p>
            <a:r>
              <a:rPr lang="en-US" b="1" dirty="0"/>
              <a:t>Approved Example</a:t>
            </a:r>
          </a:p>
          <a:p>
            <a:r>
              <a:rPr lang="en-US" b="0" dirty="0"/>
              <a:t>Implicit - implied though not plainly expressed.</a:t>
            </a:r>
          </a:p>
          <a:p>
            <a:endParaRPr lang="en-US" b="0" dirty="0"/>
          </a:p>
          <a:p>
            <a:r>
              <a:rPr lang="en-US" b="0" dirty="0"/>
              <a:t>Example of Apostles </a:t>
            </a:r>
          </a:p>
          <a:p>
            <a:r>
              <a:rPr lang="en-US" b="0" dirty="0"/>
              <a:t> Phil 3:17 Brethren, join in following  my example, and note those who so walk, as you have us for a pattern</a:t>
            </a:r>
          </a:p>
          <a:p>
            <a:r>
              <a:rPr lang="en-US" b="0" dirty="0"/>
              <a:t>I Cor 11:1 Be ye followers (</a:t>
            </a:r>
            <a:r>
              <a:rPr lang="en-US" b="0" dirty="0" err="1"/>
              <a:t>mimetes</a:t>
            </a:r>
            <a:r>
              <a:rPr lang="en-US" b="0" dirty="0"/>
              <a:t>; imitate) of me, even as I also am of Christ.</a:t>
            </a:r>
          </a:p>
          <a:p>
            <a:endParaRPr lang="en-US" b="0" dirty="0"/>
          </a:p>
          <a:p>
            <a:endParaRPr lang="en-US" b="0" dirty="0"/>
          </a:p>
          <a:p>
            <a:r>
              <a:rPr lang="en-US" b="1" dirty="0"/>
              <a:t>Logical Conclusion - Necessary Inference</a:t>
            </a:r>
          </a:p>
          <a:p>
            <a:r>
              <a:rPr lang="en-US" b="0" dirty="0"/>
              <a:t>Implicit - implied though not plainly expressed.</a:t>
            </a:r>
          </a:p>
          <a:p>
            <a:endParaRPr lang="en-US" b="0" dirty="0"/>
          </a:p>
          <a:p>
            <a:r>
              <a:rPr lang="en-US" b="0" dirty="0"/>
              <a:t>Truths that are not directly or expressly stated but must necessarily follow as a logical conclusion from what is stated.</a:t>
            </a:r>
          </a:p>
          <a:p>
            <a:endParaRPr lang="en-US" b="0" dirty="0"/>
          </a:p>
          <a:p>
            <a:r>
              <a:rPr lang="en-US" b="0" dirty="0"/>
              <a:t>Acts 20:7 - And upon the first day of the week, when the disciples came together to break bread, Paul preached unto them, ready to depart on the morrow; and continued his speech until midnight. </a:t>
            </a:r>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6588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Authority</a:t>
            </a:r>
          </a:p>
          <a:p>
            <a:r>
              <a:rPr lang="en-US" b="1" dirty="0"/>
              <a:t>Specific </a:t>
            </a:r>
            <a:r>
              <a:rPr lang="en-US" b="0" dirty="0"/>
              <a:t>– Limited; excludes anything not specified</a:t>
            </a:r>
          </a:p>
          <a:p>
            <a:r>
              <a:rPr lang="en-US" b="0" dirty="0"/>
              <a:t>Limited to the specifications</a:t>
            </a:r>
          </a:p>
          <a:p>
            <a:r>
              <a:rPr lang="en-US" b="0" dirty="0"/>
              <a:t>Exclusive – excludes anything not specified</a:t>
            </a:r>
          </a:p>
          <a:p>
            <a:r>
              <a:rPr lang="en-US" b="0" dirty="0"/>
              <a:t>Acts 20:7  And upon the first day of the week, when the disciples came together to break bread, Paul preached unto them, ready to depart on the morrow; and continued his speech until midnight.</a:t>
            </a:r>
          </a:p>
          <a:p>
            <a:endParaRPr lang="en-US" b="0" dirty="0"/>
          </a:p>
          <a:p>
            <a:r>
              <a:rPr lang="en-US" b="0" dirty="0"/>
              <a:t>Specific or limited to first day of the week (Sunday)  </a:t>
            </a:r>
          </a:p>
          <a:p>
            <a:endParaRPr lang="en-US" b="0" dirty="0"/>
          </a:p>
          <a:p>
            <a:r>
              <a:rPr lang="en-US" b="0" dirty="0"/>
              <a:t>Excludes all other days (Mon – Sat)</a:t>
            </a:r>
          </a:p>
          <a:p>
            <a:endParaRPr lang="en-US" b="1" dirty="0"/>
          </a:p>
          <a:p>
            <a:r>
              <a:rPr lang="en-US" b="1" dirty="0"/>
              <a:t>General – Includes anything that falls within the category or class</a:t>
            </a:r>
          </a:p>
          <a:p>
            <a:r>
              <a:rPr lang="en-US" b="0" dirty="0"/>
              <a:t>Not specified</a:t>
            </a:r>
          </a:p>
          <a:p>
            <a:endParaRPr lang="en-US" b="0" dirty="0"/>
          </a:p>
          <a:p>
            <a:r>
              <a:rPr lang="en-US" b="0" dirty="0"/>
              <a:t>Inclusive – includes everything falling into a class or order</a:t>
            </a:r>
          </a:p>
          <a:p>
            <a:endParaRPr lang="en-US" b="0" dirty="0"/>
          </a:p>
          <a:p>
            <a:r>
              <a:rPr lang="en-US" b="0" dirty="0"/>
              <a:t>Acts 20:7  And upon the first day of the week, when the disciples came together to break bread, Paul preached unto them, ready to depart on the morrow; and continued his speech until midnight.</a:t>
            </a:r>
          </a:p>
          <a:p>
            <a:endParaRPr lang="en-US" b="0" dirty="0"/>
          </a:p>
          <a:p>
            <a:r>
              <a:rPr lang="en-US" b="0" dirty="0"/>
              <a:t>Time of day not specified – All hours in Sunday included</a:t>
            </a:r>
          </a:p>
          <a:p>
            <a:r>
              <a:rPr lang="en-US" b="0" dirty="0"/>
              <a:t>Location not specified – anywhere </a:t>
            </a:r>
          </a:p>
          <a:p>
            <a:endParaRPr lang="en-US" b="1" dirty="0"/>
          </a:p>
          <a:p>
            <a:endParaRPr lang="en-US" b="1" dirty="0"/>
          </a:p>
          <a:p>
            <a:endParaRPr lang="en-US" b="1" dirty="0"/>
          </a:p>
          <a:p>
            <a:r>
              <a:rPr lang="en-US" b="1" dirty="0"/>
              <a:t>Expediency – </a:t>
            </a:r>
            <a:r>
              <a:rPr lang="en-US" b="0" dirty="0"/>
              <a:t>Aid to accomplish commandment (to be an advantage, profitable, expedient)</a:t>
            </a:r>
          </a:p>
          <a:p>
            <a:r>
              <a:rPr lang="en-US" b="0" dirty="0"/>
              <a:t>No additions or substitutions</a:t>
            </a:r>
          </a:p>
          <a:p>
            <a:r>
              <a:rPr lang="en-US" b="0" dirty="0"/>
              <a:t>John 16:7 Nevertheless I tell you the truth; It is expedient for you that I go away: for if I go not away, the Comforter will not come unto you; but if I depart, I will send him unto you.</a:t>
            </a:r>
          </a:p>
          <a:p>
            <a:endParaRPr lang="en-US" b="0" dirty="0"/>
          </a:p>
          <a:p>
            <a:r>
              <a:rPr lang="en-US" b="0" dirty="0"/>
              <a:t>Must be lawful</a:t>
            </a:r>
          </a:p>
          <a:p>
            <a:endParaRPr lang="en-US" b="0" dirty="0"/>
          </a:p>
          <a:p>
            <a:r>
              <a:rPr lang="en-US" b="0" dirty="0"/>
              <a:t>Generic – not specified</a:t>
            </a:r>
          </a:p>
          <a:p>
            <a:endParaRPr lang="en-US" b="0" dirty="0"/>
          </a:p>
          <a:p>
            <a:r>
              <a:rPr lang="en-US" b="0" dirty="0"/>
              <a:t>Aid vs Addition</a:t>
            </a:r>
          </a:p>
          <a:p>
            <a:endParaRPr lang="en-US" b="0" dirty="0"/>
          </a:p>
          <a:p>
            <a:r>
              <a:rPr lang="en-US" b="0" dirty="0"/>
              <a:t>Edify</a:t>
            </a:r>
          </a:p>
          <a:p>
            <a:endParaRPr lang="en-US" b="1" dirty="0"/>
          </a:p>
          <a:p>
            <a:endParaRPr lang="en-US" b="1" dirty="0"/>
          </a:p>
          <a:p>
            <a:endParaRPr lang="en-US" b="1" dirty="0"/>
          </a:p>
          <a:p>
            <a:endParaRPr lang="en-US" b="1" dirty="0"/>
          </a:p>
          <a:p>
            <a:r>
              <a:rPr lang="en-US" b="1" dirty="0"/>
              <a:t>Mission of the Church – Seek and Save the Lost</a:t>
            </a:r>
          </a:p>
          <a:p>
            <a:endParaRPr lang="en-US" b="1" dirty="0"/>
          </a:p>
          <a:p>
            <a:r>
              <a:rPr lang="en-US" b="0" dirty="0"/>
              <a:t>Phil 4:11 - 13</a:t>
            </a:r>
          </a:p>
          <a:p>
            <a:r>
              <a:rPr lang="en-US" b="0" dirty="0"/>
              <a:t>11 And he gave some, apostles; and some, prophets; and some, evangelists; and some, pastors and teachers;</a:t>
            </a:r>
          </a:p>
          <a:p>
            <a:r>
              <a:rPr lang="en-US" b="0" dirty="0"/>
              <a:t>12 For the perfecting of the saints </a:t>
            </a:r>
            <a:r>
              <a:rPr lang="en-US" b="1" dirty="0"/>
              <a:t>(Edification), </a:t>
            </a:r>
            <a:r>
              <a:rPr lang="en-US" b="0" dirty="0"/>
              <a:t>for the work of the ministry </a:t>
            </a:r>
            <a:r>
              <a:rPr lang="en-US" b="1" dirty="0"/>
              <a:t>(Benevolence), </a:t>
            </a:r>
            <a:r>
              <a:rPr lang="en-US" b="0" dirty="0"/>
              <a:t>for the edifying of the body of Christ </a:t>
            </a:r>
            <a:r>
              <a:rPr lang="en-US" b="1" dirty="0"/>
              <a:t>(Evangelism):</a:t>
            </a:r>
          </a:p>
          <a:p>
            <a:r>
              <a:rPr lang="en-US" b="0" dirty="0"/>
              <a:t>13 Till we all come in the unity of the faith, and of the knowledge of the Son of God, unto a perfect man, unto the measure of the stature of the fulness of Christ:</a:t>
            </a:r>
          </a:p>
          <a:p>
            <a:endParaRPr lang="en-US" b="1" dirty="0"/>
          </a:p>
          <a:p>
            <a:r>
              <a:rPr lang="en-US" b="0" dirty="0"/>
              <a:t>Evangelism</a:t>
            </a:r>
          </a:p>
          <a:p>
            <a:r>
              <a:rPr lang="en-US" b="0" dirty="0"/>
              <a:t>Edification</a:t>
            </a:r>
          </a:p>
          <a:p>
            <a:r>
              <a:rPr lang="en-US" b="0" dirty="0"/>
              <a:t>Benevolence  of needy saints</a:t>
            </a:r>
          </a:p>
          <a:p>
            <a:endParaRPr lang="en-US" b="0" dirty="0"/>
          </a:p>
          <a:p>
            <a:r>
              <a:rPr lang="en-US" b="0" dirty="0"/>
              <a:t>Anything beyond that and we do not have authority.  </a:t>
            </a:r>
          </a:p>
          <a:p>
            <a:endParaRPr lang="en-US" b="0" dirty="0"/>
          </a:p>
          <a:p>
            <a:r>
              <a:rPr lang="en-US" b="0" dirty="0"/>
              <a:t>Bible camps may be expedient but they are not authorized</a:t>
            </a:r>
          </a:p>
          <a:p>
            <a:r>
              <a:rPr lang="en-US" b="0" dirty="0"/>
              <a:t>Benevolent societies may be expedient but they are additional organizations and go beyond what is authorized.</a:t>
            </a:r>
          </a:p>
          <a:p>
            <a:r>
              <a:rPr lang="en-US" b="0" dirty="0"/>
              <a:t>Fellowship halls and gymnasiums may edify socially but they go beyond what is authorized </a:t>
            </a:r>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0E9ED-24A8-4416-9B3D-3051473135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7647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610C-CBFD-4A98-9042-1929F205F8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9A8B59-5EAF-4120-837A-9095F704C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AC8815-4AC3-4F66-9F99-FD2758702107}"/>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5" name="Footer Placeholder 4">
            <a:extLst>
              <a:ext uri="{FF2B5EF4-FFF2-40B4-BE49-F238E27FC236}">
                <a16:creationId xmlns:a16="http://schemas.microsoft.com/office/drawing/2014/main" id="{7A36E37A-4BEA-4C0F-B597-60BC98B70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D8594-C4AC-42E5-BAEC-DCC6D6AD57F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84035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B1DA3-FA96-4213-B733-5221ABEAB6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68E885-6734-4C37-B000-E93BE63E9B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DBDEA-D78E-414B-867C-3A4B240F3BDF}"/>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5" name="Footer Placeholder 4">
            <a:extLst>
              <a:ext uri="{FF2B5EF4-FFF2-40B4-BE49-F238E27FC236}">
                <a16:creationId xmlns:a16="http://schemas.microsoft.com/office/drawing/2014/main" id="{DD5DED10-6966-449A-B37C-AE603C8CC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B16F9-3916-4837-8CE0-CE3F94493600}"/>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76331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E1D18-D1E6-4B0B-89D3-AE635E807C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A6424F-2782-472B-BA48-FF0E82676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E0EBC-8014-40F1-9146-2D46FC4B48D3}"/>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5" name="Footer Placeholder 4">
            <a:extLst>
              <a:ext uri="{FF2B5EF4-FFF2-40B4-BE49-F238E27FC236}">
                <a16:creationId xmlns:a16="http://schemas.microsoft.com/office/drawing/2014/main" id="{81190BEA-9DF7-4278-9D78-ACD5871313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D2B5E-DF52-410C-87B0-55DF3D459D51}"/>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97146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A05E-EF3F-4314-9DDA-F3826B36EA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38C5C0-A9F4-464A-BCA5-81229BA8D2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85351-CE9D-400E-A0D7-85A70F481045}"/>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5" name="Footer Placeholder 4">
            <a:extLst>
              <a:ext uri="{FF2B5EF4-FFF2-40B4-BE49-F238E27FC236}">
                <a16:creationId xmlns:a16="http://schemas.microsoft.com/office/drawing/2014/main" id="{4FD25B4A-EDC6-42B9-BA81-B257E7A2B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89E31-2E0F-47E1-BF72-31F4E8E4CB4B}"/>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32051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A58AD-DE9D-4F3D-B720-AC49CB388D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475B42-F91C-4B2B-8F42-5DA40838A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749E71-CA54-4EBB-BA6D-9D35F05A9C05}"/>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5" name="Footer Placeholder 4">
            <a:extLst>
              <a:ext uri="{FF2B5EF4-FFF2-40B4-BE49-F238E27FC236}">
                <a16:creationId xmlns:a16="http://schemas.microsoft.com/office/drawing/2014/main" id="{9DDE47E6-4493-4451-A2E8-D6CEB4B9B3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6192D-8742-4EB0-9F70-0A0D42BBDB0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75459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CD53-B6A1-4D8C-9742-3B738D0BC6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D43B52-2129-4FA3-9A55-71F9503246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4921CB-FEA4-4F63-9E27-AECF21E8FB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61369B-0C86-4CA1-A4BE-BAEE012C6E24}"/>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6" name="Footer Placeholder 5">
            <a:extLst>
              <a:ext uri="{FF2B5EF4-FFF2-40B4-BE49-F238E27FC236}">
                <a16:creationId xmlns:a16="http://schemas.microsoft.com/office/drawing/2014/main" id="{CDA04484-F271-401B-9363-CA4EA96DE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D416D6-562A-43DD-B534-73B52B6F81C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01350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B67AD-989E-4464-B7E2-B5ADA5095F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92BE-9DBD-4841-AC58-5F5C1B7E3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8416FF-6269-44E4-8F64-B718A9463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A2D4AF-F144-4F99-9B5C-533444B7C9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4EB6AA-15A0-4258-B654-AAFD0BE78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755D3-80C8-4011-80D7-B7288FEA5BBB}"/>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8" name="Footer Placeholder 7">
            <a:extLst>
              <a:ext uri="{FF2B5EF4-FFF2-40B4-BE49-F238E27FC236}">
                <a16:creationId xmlns:a16="http://schemas.microsoft.com/office/drawing/2014/main" id="{41C3E889-21A5-4C55-AB8A-332ABF84E0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D60105-E919-4C36-8400-9AEDC3EE73D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7913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4ED94-5CE1-4E7C-B8F1-C9B06495B9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883261-AFF7-4B65-9F78-29B74707194B}"/>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4" name="Footer Placeholder 3">
            <a:extLst>
              <a:ext uri="{FF2B5EF4-FFF2-40B4-BE49-F238E27FC236}">
                <a16:creationId xmlns:a16="http://schemas.microsoft.com/office/drawing/2014/main" id="{3232D638-2997-408C-B1E5-1AF71869ED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461FF4-0B3B-4FC1-8A27-A7A49E82B1F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80031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26114-0825-4742-B0FB-0488328B903D}"/>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3" name="Footer Placeholder 2">
            <a:extLst>
              <a:ext uri="{FF2B5EF4-FFF2-40B4-BE49-F238E27FC236}">
                <a16:creationId xmlns:a16="http://schemas.microsoft.com/office/drawing/2014/main" id="{BB5E90B6-BB19-46B8-B51C-FC2B35EBF5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0D32F1-A7F0-4A69-8CA6-3CB1297F3EF8}"/>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75000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6980-A59B-4E37-B6DE-D46A9BFF8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25D3E-DC89-4D36-BE54-C4D150C2A7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117EA9-B7F7-4D38-9D3A-2B1AF5F97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FDAF3-1923-4B9B-A202-4CFE272CB627}"/>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6" name="Footer Placeholder 5">
            <a:extLst>
              <a:ext uri="{FF2B5EF4-FFF2-40B4-BE49-F238E27FC236}">
                <a16:creationId xmlns:a16="http://schemas.microsoft.com/office/drawing/2014/main" id="{DADFFB58-4BE2-4CA5-94CA-6C047376AE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6E7B8-4BB0-4628-86DB-B0A1014760C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68207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90B0-F343-41A1-849F-E7115B10A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11C043-1471-4F8B-B06E-781FF5AE1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7CF76B-C5FD-4C09-B26C-658170774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41F52-4ECC-4950-998A-9415F6EAB6F4}"/>
              </a:ext>
            </a:extLst>
          </p:cNvPr>
          <p:cNvSpPr>
            <a:spLocks noGrp="1"/>
          </p:cNvSpPr>
          <p:nvPr>
            <p:ph type="dt" sz="half" idx="10"/>
          </p:nvPr>
        </p:nvSpPr>
        <p:spPr/>
        <p:txBody>
          <a:bodyPr/>
          <a:lstStyle/>
          <a:p>
            <a:fld id="{7F548328-D850-49D3-B276-09F208E8DE5E}" type="datetimeFigureOut">
              <a:rPr lang="en-US" smtClean="0"/>
              <a:t>6/19/2022</a:t>
            </a:fld>
            <a:endParaRPr lang="en-US"/>
          </a:p>
        </p:txBody>
      </p:sp>
      <p:sp>
        <p:nvSpPr>
          <p:cNvPr id="6" name="Footer Placeholder 5">
            <a:extLst>
              <a:ext uri="{FF2B5EF4-FFF2-40B4-BE49-F238E27FC236}">
                <a16:creationId xmlns:a16="http://schemas.microsoft.com/office/drawing/2014/main" id="{643C6452-18C3-4503-B647-3AAE76A43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63F07D-EA3F-4512-B9A7-DDE1EB8A4A0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4168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5787D-9C5E-4EFB-84AE-915C28E79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044AE9-1E3D-44BC-B7AF-7A0271429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D0F60-9C76-4E7D-AE0B-F9585759F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48328-D850-49D3-B276-09F208E8DE5E}" type="datetimeFigureOut">
              <a:rPr lang="en-US" smtClean="0"/>
              <a:t>6/19/2022</a:t>
            </a:fld>
            <a:endParaRPr lang="en-US"/>
          </a:p>
        </p:txBody>
      </p:sp>
      <p:sp>
        <p:nvSpPr>
          <p:cNvPr id="5" name="Footer Placeholder 4">
            <a:extLst>
              <a:ext uri="{FF2B5EF4-FFF2-40B4-BE49-F238E27FC236}">
                <a16:creationId xmlns:a16="http://schemas.microsoft.com/office/drawing/2014/main" id="{130A93E2-2C5C-4251-BFB0-2291BB0CD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58F376-C43E-44B4-A678-E48B36A76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C1EAA-5264-49A3-91DD-AAE188CEFBFB}" type="slidenum">
              <a:rPr lang="en-US" smtClean="0"/>
              <a:t>‹#›</a:t>
            </a:fld>
            <a:endParaRPr lang="en-US"/>
          </a:p>
        </p:txBody>
      </p:sp>
    </p:spTree>
    <p:extLst>
      <p:ext uri="{BB962C8B-B14F-4D97-AF65-F5344CB8AC3E}">
        <p14:creationId xmlns:p14="http://schemas.microsoft.com/office/powerpoint/2010/main" val="229857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87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E95121-292D-4530-8E34-788178BA2833}"/>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0190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735330" y="-229235"/>
            <a:ext cx="10515600" cy="1325563"/>
          </a:xfrm>
        </p:spPr>
        <p:txBody>
          <a:bodyPr/>
          <a:lstStyle/>
          <a:p>
            <a:r>
              <a:rPr lang="en-US" dirty="0">
                <a:latin typeface="Arial Black" panose="020B0A04020102020204" pitchFamily="34" charset="0"/>
              </a:rPr>
              <a:t>Individual Responsibility  </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1096328"/>
            <a:ext cx="10515600" cy="5080635"/>
          </a:xfrm>
        </p:spPr>
        <p:txBody>
          <a:bodyPr>
            <a:normAutofit fontScale="92500" lnSpcReduction="20000"/>
          </a:bodyPr>
          <a:lstStyle/>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Evangelism –  Acts 8:4, 11:19; 18:26</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Community – I Pet 2:12; Col 4:5; I Cor 10:31-33</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Government – Romans 13:1-7; I Pet 2:13,14</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Employer – Col 3:22-4:1; I </a:t>
            </a:r>
            <a:r>
              <a:rPr lang="en-US" dirty="0" err="1">
                <a:latin typeface="Arial" panose="020B0604020202020204" pitchFamily="34" charset="0"/>
                <a:cs typeface="Arial" panose="020B0604020202020204" pitchFamily="34" charset="0"/>
              </a:rPr>
              <a:t>Thes</a:t>
            </a:r>
            <a:r>
              <a:rPr lang="en-US" dirty="0">
                <a:latin typeface="Arial" panose="020B0604020202020204" pitchFamily="34" charset="0"/>
                <a:cs typeface="Arial" panose="020B0604020202020204" pitchFamily="34" charset="0"/>
              </a:rPr>
              <a:t> 4:11,12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Family – Eph 6:1-4; Col 3:18-21; I Pet 3:1-7; I Tim 5:8</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Benevolence – Matt 25:35-40; Eph 4:28; Gal 6:10; I Tim 5:8</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0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735330" y="-229235"/>
            <a:ext cx="10515600" cy="1325563"/>
          </a:xfrm>
        </p:spPr>
        <p:txBody>
          <a:bodyPr/>
          <a:lstStyle/>
          <a:p>
            <a:r>
              <a:rPr lang="en-US" dirty="0">
                <a:latin typeface="Arial Black" panose="020B0A04020102020204" pitchFamily="34" charset="0"/>
              </a:rPr>
              <a:t>Congregational Responsibility  </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1096328"/>
            <a:ext cx="10515600" cy="5080635"/>
          </a:xfrm>
        </p:spPr>
        <p:txBody>
          <a:bodyPr>
            <a:normAutofit fontScale="92500" lnSpcReduction="10000"/>
          </a:bodyPr>
          <a:lstStyle/>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Collective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Worship </a:t>
            </a:r>
          </a:p>
          <a:p>
            <a:pPr lvl="1"/>
            <a:r>
              <a:rPr lang="en-US" dirty="0">
                <a:latin typeface="Arial" panose="020B0604020202020204" pitchFamily="34" charset="0"/>
                <a:cs typeface="Arial" panose="020B0604020202020204" pitchFamily="34" charset="0"/>
              </a:rPr>
              <a:t>Come together – Acts 2:42; Acts 20:7; I Cor 11:18; I Cor 14:26; Heb 10:24,25</a:t>
            </a:r>
          </a:p>
          <a:p>
            <a:pPr lvl="1"/>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Evangelism </a:t>
            </a:r>
          </a:p>
          <a:p>
            <a:pPr lvl="1"/>
            <a:r>
              <a:rPr lang="en-US" dirty="0">
                <a:latin typeface="Arial" panose="020B0604020202020204" pitchFamily="34" charset="0"/>
                <a:cs typeface="Arial" panose="020B0604020202020204" pitchFamily="34" charset="0"/>
              </a:rPr>
              <a:t>Acts 13:2,3 - Barnabas &amp; Saul </a:t>
            </a:r>
          </a:p>
          <a:p>
            <a:pPr lvl="1"/>
            <a:r>
              <a:rPr lang="en-US" dirty="0">
                <a:latin typeface="Arial" panose="020B0604020202020204" pitchFamily="34" charset="0"/>
                <a:cs typeface="Arial" panose="020B0604020202020204" pitchFamily="34" charset="0"/>
              </a:rPr>
              <a:t>Thessalonica:  I </a:t>
            </a:r>
            <a:r>
              <a:rPr lang="en-US" dirty="0" err="1">
                <a:latin typeface="Arial" panose="020B0604020202020204" pitchFamily="34" charset="0"/>
                <a:cs typeface="Arial" panose="020B0604020202020204" pitchFamily="34" charset="0"/>
              </a:rPr>
              <a:t>Thes</a:t>
            </a:r>
            <a:r>
              <a:rPr lang="en-US" dirty="0">
                <a:latin typeface="Arial" panose="020B0604020202020204" pitchFamily="34" charset="0"/>
                <a:cs typeface="Arial" panose="020B0604020202020204" pitchFamily="34" charset="0"/>
              </a:rPr>
              <a:t> 1:3-8</a:t>
            </a:r>
          </a:p>
          <a:p>
            <a:pPr lvl="1"/>
            <a:r>
              <a:rPr lang="en-US" dirty="0">
                <a:latin typeface="Arial" panose="020B0604020202020204" pitchFamily="34" charset="0"/>
                <a:cs typeface="Arial" panose="020B0604020202020204" pitchFamily="34" charset="0"/>
              </a:rPr>
              <a:t>Philippi: Phil 1:5 </a:t>
            </a:r>
          </a:p>
          <a:p>
            <a:pPr lvl="1"/>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Benevolence</a:t>
            </a:r>
          </a:p>
          <a:p>
            <a:pPr lvl="1"/>
            <a:r>
              <a:rPr lang="en-US" dirty="0">
                <a:latin typeface="Arial" panose="020B0604020202020204" pitchFamily="34" charset="0"/>
                <a:cs typeface="Arial" panose="020B0604020202020204" pitchFamily="34" charset="0"/>
              </a:rPr>
              <a:t>Collection for the Saints – I Cor 16:1,2; Acts 11:29; II Cor 9:1</a:t>
            </a: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057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EB830B-CAB2-4502-8432-BAB363DBA4FE}"/>
              </a:ext>
            </a:extLst>
          </p:cNvPr>
          <p:cNvSpPr>
            <a:spLocks noGrp="1"/>
          </p:cNvSpPr>
          <p:nvPr>
            <p:ph idx="1"/>
          </p:nvPr>
        </p:nvSpPr>
        <p:spPr>
          <a:xfrm>
            <a:off x="838200" y="260059"/>
            <a:ext cx="10515600" cy="5916904"/>
          </a:xfrm>
        </p:spPr>
        <p:txBody>
          <a:bodyPr/>
          <a:lstStyle/>
          <a:p>
            <a:r>
              <a:rPr lang="en-US" dirty="0"/>
              <a:t>“</a:t>
            </a:r>
            <a:r>
              <a:rPr lang="en-US" sz="3200" dirty="0"/>
              <a:t>Those that fail to learn from history are condemned to repeat it” (Winston Churchill) </a:t>
            </a:r>
          </a:p>
          <a:p>
            <a:pPr marL="0" indent="0">
              <a:buNone/>
            </a:pPr>
            <a:endParaRPr lang="en-US" sz="3200" dirty="0"/>
          </a:p>
          <a:p>
            <a:r>
              <a:rPr lang="en-US" sz="3200" dirty="0"/>
              <a:t>These things occurred as examples – I Cor  10:6</a:t>
            </a:r>
          </a:p>
          <a:p>
            <a:pPr marL="0" indent="0">
              <a:buNone/>
            </a:pPr>
            <a:endParaRPr lang="en-US" sz="3200" dirty="0"/>
          </a:p>
          <a:p>
            <a:r>
              <a:rPr lang="en-US" sz="3200" dirty="0"/>
              <a:t>Put you in remembrance of these things – II Pet 1:12, 13</a:t>
            </a:r>
          </a:p>
          <a:p>
            <a:pPr marL="0" indent="0">
              <a:buNone/>
            </a:pPr>
            <a:endParaRPr lang="en-US" sz="3200" dirty="0"/>
          </a:p>
          <a:p>
            <a:r>
              <a:rPr lang="en-US" sz="3200" dirty="0"/>
              <a:t>Stir up your minds by way of remembrance – II Pet 3:1,2</a:t>
            </a:r>
          </a:p>
          <a:p>
            <a:pPr marL="0" indent="0">
              <a:buNone/>
            </a:pPr>
            <a:endParaRPr lang="en-US" sz="3200" dirty="0"/>
          </a:p>
          <a:p>
            <a:r>
              <a:rPr lang="en-US" sz="3200" dirty="0"/>
              <a:t>Remember for 3 years I ceased not to warn you – Acts 20:31</a:t>
            </a:r>
          </a:p>
        </p:txBody>
      </p:sp>
    </p:spTree>
    <p:extLst>
      <p:ext uri="{BB962C8B-B14F-4D97-AF65-F5344CB8AC3E}">
        <p14:creationId xmlns:p14="http://schemas.microsoft.com/office/powerpoint/2010/main" val="3691875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5486400" y="1325245"/>
            <a:ext cx="6610350" cy="1325563"/>
          </a:xfrm>
        </p:spPr>
        <p:txBody>
          <a:bodyPr/>
          <a:lstStyle/>
          <a:p>
            <a:r>
              <a:rPr lang="en-US" dirty="0">
                <a:latin typeface="Arial Black" panose="020B0A04020102020204" pitchFamily="34" charset="0"/>
              </a:rPr>
              <a:t>Scriptural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205740"/>
            <a:ext cx="10515600" cy="5971223"/>
          </a:xfrm>
        </p:spPr>
        <p:txBody>
          <a:bodyPr>
            <a:noAutofit/>
          </a:bodyPr>
          <a:lstStyle/>
          <a:p>
            <a:pPr marL="0" indent="0">
              <a:buNone/>
            </a:pPr>
            <a:endParaRPr lang="en-US" sz="100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God has ultimate authority</a:t>
            </a:r>
          </a:p>
          <a:p>
            <a:pPr lvl="1"/>
            <a:r>
              <a:rPr lang="en-US" sz="2800" b="1" dirty="0">
                <a:latin typeface="Arial" panose="020B0604020202020204" pitchFamily="34" charset="0"/>
                <a:cs typeface="Arial" panose="020B0604020202020204" pitchFamily="34" charset="0"/>
              </a:rPr>
              <a:t>Jesus</a:t>
            </a:r>
          </a:p>
          <a:p>
            <a:pPr lvl="1"/>
            <a:r>
              <a:rPr lang="en-US" sz="2800" b="1" dirty="0">
                <a:latin typeface="Arial" panose="020B0604020202020204" pitchFamily="34" charset="0"/>
                <a:cs typeface="Arial" panose="020B0604020202020204" pitchFamily="34" charset="0"/>
              </a:rPr>
              <a:t>Holy Spirit</a:t>
            </a:r>
          </a:p>
          <a:p>
            <a:pPr lvl="1"/>
            <a:r>
              <a:rPr lang="en-US" sz="2800" b="1" dirty="0">
                <a:latin typeface="Arial" panose="020B0604020202020204" pitchFamily="34" charset="0"/>
                <a:cs typeface="Arial" panose="020B0604020202020204" pitchFamily="34" charset="0"/>
              </a:rPr>
              <a:t>Apostles</a:t>
            </a:r>
          </a:p>
          <a:p>
            <a:pPr lvl="1"/>
            <a:r>
              <a:rPr lang="en-US" sz="2800" b="1" dirty="0">
                <a:latin typeface="Arial" panose="020B0604020202020204" pitchFamily="34" charset="0"/>
                <a:cs typeface="Arial" panose="020B0604020202020204" pitchFamily="34" charset="0"/>
              </a:rPr>
              <a:t>New Testament </a:t>
            </a:r>
          </a:p>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God’s Commandments</a:t>
            </a:r>
          </a:p>
          <a:p>
            <a:pPr lvl="1"/>
            <a:r>
              <a:rPr lang="en-US" sz="2800" b="1" dirty="0">
                <a:latin typeface="Arial" panose="020B0604020202020204" pitchFamily="34" charset="0"/>
                <a:cs typeface="Arial" panose="020B0604020202020204" pitchFamily="34" charset="0"/>
              </a:rPr>
              <a:t>Direct command</a:t>
            </a:r>
          </a:p>
          <a:p>
            <a:pPr lvl="1"/>
            <a:r>
              <a:rPr lang="en-US" sz="2800" b="1" dirty="0">
                <a:latin typeface="Arial" panose="020B0604020202020204" pitchFamily="34" charset="0"/>
                <a:cs typeface="Arial" panose="020B0604020202020204" pitchFamily="34" charset="0"/>
              </a:rPr>
              <a:t>Approved Example</a:t>
            </a:r>
          </a:p>
          <a:p>
            <a:pPr lvl="1"/>
            <a:r>
              <a:rPr lang="en-US" sz="2800" b="1" dirty="0">
                <a:latin typeface="Arial" panose="020B0604020202020204" pitchFamily="34" charset="0"/>
                <a:cs typeface="Arial" panose="020B0604020202020204" pitchFamily="34" charset="0"/>
              </a:rPr>
              <a:t>Necessary Inference</a:t>
            </a:r>
          </a:p>
          <a:p>
            <a:pPr lvl="1"/>
            <a:endParaRPr lang="en-US" sz="2800" b="1" dirty="0">
              <a:latin typeface="Arial" panose="020B0604020202020204" pitchFamily="34" charset="0"/>
              <a:cs typeface="Arial" panose="020B0604020202020204" pitchFamily="34" charset="0"/>
            </a:endParaRPr>
          </a:p>
          <a:p>
            <a:pPr marL="0" indent="0">
              <a:buNone/>
            </a:pPr>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832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1394460" y="18255"/>
            <a:ext cx="6610350" cy="861855"/>
          </a:xfrm>
        </p:spPr>
        <p:txBody>
          <a:bodyPr/>
          <a:lstStyle/>
          <a:p>
            <a:r>
              <a:rPr lang="en-US" dirty="0">
                <a:latin typeface="Arial Black" panose="020B0A04020102020204" pitchFamily="34" charset="0"/>
              </a:rPr>
              <a:t>Scriptural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838200" y="960120"/>
            <a:ext cx="10515600" cy="5216843"/>
          </a:xfrm>
        </p:spPr>
        <p:txBody>
          <a:bodyPr>
            <a:noAutofit/>
          </a:bodyPr>
          <a:lstStyle/>
          <a:p>
            <a:pPr marL="457200" lvl="1" indent="0">
              <a:buNone/>
            </a:pPr>
            <a:endParaRPr lang="en-US" sz="1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Authority</a:t>
            </a:r>
          </a:p>
          <a:p>
            <a:pPr lvl="1"/>
            <a:r>
              <a:rPr lang="en-US" b="1" dirty="0">
                <a:latin typeface="Arial" panose="020B0604020202020204" pitchFamily="34" charset="0"/>
                <a:cs typeface="Arial" panose="020B0604020202020204" pitchFamily="34" charset="0"/>
              </a:rPr>
              <a:t>Specific – Limited; excludes anything not specified</a:t>
            </a:r>
          </a:p>
          <a:p>
            <a:pPr lvl="1"/>
            <a:r>
              <a:rPr lang="en-US" b="1" dirty="0">
                <a:latin typeface="Arial" panose="020B0604020202020204" pitchFamily="34" charset="0"/>
                <a:cs typeface="Arial" panose="020B0604020202020204" pitchFamily="34" charset="0"/>
              </a:rPr>
              <a:t>General – Includes anything that falls within the category or class</a:t>
            </a:r>
          </a:p>
          <a:p>
            <a:pPr lvl="1"/>
            <a:endParaRPr lang="en-US"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Expediency – Aid to accomplish commandment </a:t>
            </a:r>
          </a:p>
          <a:p>
            <a:pPr lvl="1"/>
            <a:r>
              <a:rPr lang="en-US" b="1" dirty="0">
                <a:latin typeface="Arial" panose="020B0604020202020204" pitchFamily="34" charset="0"/>
                <a:cs typeface="Arial" panose="020B0604020202020204" pitchFamily="34" charset="0"/>
              </a:rPr>
              <a:t>No additions or substitutions</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Mission of the Church – Seek and Save the Lost</a:t>
            </a:r>
          </a:p>
          <a:p>
            <a:pPr lvl="1"/>
            <a:r>
              <a:rPr lang="en-US" b="1" dirty="0">
                <a:latin typeface="Arial" panose="020B0604020202020204" pitchFamily="34" charset="0"/>
                <a:cs typeface="Arial" panose="020B0604020202020204" pitchFamily="34" charset="0"/>
              </a:rPr>
              <a:t>Evangelism</a:t>
            </a:r>
          </a:p>
          <a:p>
            <a:pPr lvl="1"/>
            <a:r>
              <a:rPr lang="en-US" b="1" dirty="0">
                <a:latin typeface="Arial" panose="020B0604020202020204" pitchFamily="34" charset="0"/>
                <a:cs typeface="Arial" panose="020B0604020202020204" pitchFamily="34" charset="0"/>
              </a:rPr>
              <a:t>Edification</a:t>
            </a:r>
          </a:p>
          <a:p>
            <a:pPr lvl="1"/>
            <a:r>
              <a:rPr lang="en-US" b="1" dirty="0">
                <a:latin typeface="Arial" panose="020B0604020202020204" pitchFamily="34" charset="0"/>
                <a:cs typeface="Arial" panose="020B0604020202020204" pitchFamily="34" charset="0"/>
              </a:rPr>
              <a:t>Benevolence</a:t>
            </a:r>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71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5341</TotalTime>
  <Words>1319</Words>
  <Application>Microsoft Office PowerPoint</Application>
  <PresentationFormat>Widescreen</PresentationFormat>
  <Paragraphs>181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system-ui</vt:lpstr>
      <vt:lpstr>Office Theme</vt:lpstr>
      <vt:lpstr>PowerPoint Presentation</vt:lpstr>
      <vt:lpstr>PowerPoint Presentation</vt:lpstr>
      <vt:lpstr>Individual Responsibility  </vt:lpstr>
      <vt:lpstr>Congregational Responsibility  </vt:lpstr>
      <vt:lpstr>PowerPoint Presentation</vt:lpstr>
      <vt:lpstr>Scriptural Authority</vt:lpstr>
      <vt:lpstr>Scriptural Authority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Sullivan, Todd</dc:creator>
  <cp:lastModifiedBy>College View church of Christ</cp:lastModifiedBy>
  <cp:revision>75</cp:revision>
  <cp:lastPrinted>2022-06-19T00:25:20Z</cp:lastPrinted>
  <dcterms:created xsi:type="dcterms:W3CDTF">2022-03-02T15:37:41Z</dcterms:created>
  <dcterms:modified xsi:type="dcterms:W3CDTF">2022-06-19T13:19:47Z</dcterms:modified>
</cp:coreProperties>
</file>