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19"/>
  </p:notesMasterIdLst>
  <p:sldIdLst>
    <p:sldId id="268" r:id="rId2"/>
    <p:sldId id="270" r:id="rId3"/>
    <p:sldId id="6371" r:id="rId4"/>
    <p:sldId id="6372" r:id="rId5"/>
    <p:sldId id="6375" r:id="rId6"/>
    <p:sldId id="272" r:id="rId7"/>
    <p:sldId id="6378" r:id="rId8"/>
    <p:sldId id="6376" r:id="rId9"/>
    <p:sldId id="273" r:id="rId10"/>
    <p:sldId id="6379" r:id="rId11"/>
    <p:sldId id="274" r:id="rId12"/>
    <p:sldId id="275" r:id="rId13"/>
    <p:sldId id="6381" r:id="rId14"/>
    <p:sldId id="6382" r:id="rId15"/>
    <p:sldId id="6383" r:id="rId16"/>
    <p:sldId id="638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81B"/>
    <a:srgbClr val="E3C57F"/>
    <a:srgbClr val="F5DFAE"/>
    <a:srgbClr val="DCBB74"/>
    <a:srgbClr val="56320B"/>
    <a:srgbClr val="1B0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9F627-2661-40C1-B1E7-7AD457355044}" v="1" dt="2022-04-17T19:33:55.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89" d="100"/>
          <a:sy n="89" d="100"/>
        </p:scale>
        <p:origin x="63"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2D89F627-2661-40C1-B1E7-7AD457355044}"/>
    <pc:docChg chg="modSld">
      <pc:chgData name="Kevin Stilts" userId="99c6032548666723" providerId="LiveId" clId="{2D89F627-2661-40C1-B1E7-7AD457355044}" dt="2022-04-17T19:34:07.347" v="3" actId="14100"/>
      <pc:docMkLst>
        <pc:docMk/>
      </pc:docMkLst>
      <pc:sldChg chg="modSp mod">
        <pc:chgData name="Kevin Stilts" userId="99c6032548666723" providerId="LiveId" clId="{2D89F627-2661-40C1-B1E7-7AD457355044}" dt="2022-04-17T19:34:07.347" v="3" actId="14100"/>
        <pc:sldMkLst>
          <pc:docMk/>
          <pc:sldMk cId="680467082" sldId="274"/>
        </pc:sldMkLst>
        <pc:spChg chg="mod">
          <ac:chgData name="Kevin Stilts" userId="99c6032548666723" providerId="LiveId" clId="{2D89F627-2661-40C1-B1E7-7AD457355044}" dt="2022-04-17T19:34:07.347" v="3" actId="14100"/>
          <ac:spMkLst>
            <pc:docMk/>
            <pc:sldMk cId="680467082" sldId="27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6029C-5EF6-4B88-A602-369EE9FDE095}"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0E6FD-9B25-42B5-BC2C-6F15EB42833A}" type="slidenum">
              <a:rPr lang="en-US" smtClean="0"/>
              <a:t>‹#›</a:t>
            </a:fld>
            <a:endParaRPr lang="en-US"/>
          </a:p>
        </p:txBody>
      </p:sp>
    </p:spTree>
    <p:extLst>
      <p:ext uri="{BB962C8B-B14F-4D97-AF65-F5344CB8AC3E}">
        <p14:creationId xmlns:p14="http://schemas.microsoft.com/office/powerpoint/2010/main" val="3381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258103-3852-42D5-87D3-D723E938C99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180935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58103-3852-42D5-87D3-D723E938C99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416935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58103-3852-42D5-87D3-D723E938C99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117735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6837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58103-3852-42D5-87D3-D723E938C99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33067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58103-3852-42D5-87D3-D723E938C99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143754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258103-3852-42D5-87D3-D723E938C996}"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104429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258103-3852-42D5-87D3-D723E938C996}"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272490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258103-3852-42D5-87D3-D723E938C996}"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52395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58103-3852-42D5-87D3-D723E938C996}"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240993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58103-3852-42D5-87D3-D723E938C996}"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26899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58103-3852-42D5-87D3-D723E938C996}"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F7BA-A2D3-4B3A-B679-4ADA46A87D67}" type="slidenum">
              <a:rPr lang="en-US" smtClean="0"/>
              <a:t>‹#›</a:t>
            </a:fld>
            <a:endParaRPr lang="en-US"/>
          </a:p>
        </p:txBody>
      </p:sp>
    </p:spTree>
    <p:extLst>
      <p:ext uri="{BB962C8B-B14F-4D97-AF65-F5344CB8AC3E}">
        <p14:creationId xmlns:p14="http://schemas.microsoft.com/office/powerpoint/2010/main" val="212669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58103-3852-42D5-87D3-D723E938C996}" type="datetimeFigureOut">
              <a:rPr lang="en-US" smtClean="0"/>
              <a:t>4/17/2022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CF7BA-A2D3-4B3A-B679-4ADA46A87D67}" type="slidenum">
              <a:rPr lang="en-US" smtClean="0"/>
              <a:t>‹#›</a:t>
            </a:fld>
            <a:endParaRPr lang="en-US"/>
          </a:p>
        </p:txBody>
      </p:sp>
    </p:spTree>
    <p:extLst>
      <p:ext uri="{BB962C8B-B14F-4D97-AF65-F5344CB8AC3E}">
        <p14:creationId xmlns:p14="http://schemas.microsoft.com/office/powerpoint/2010/main" val="48030622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678545" y="2110787"/>
            <a:ext cx="6324360" cy="1569660"/>
          </a:xfrm>
          <a:prstGeom prst="rect">
            <a:avLst/>
          </a:prstGeom>
          <a:noFill/>
        </p:spPr>
        <p:txBody>
          <a:bodyPr wrap="none">
            <a:spAutoFit/>
          </a:bodyPr>
          <a:lstStyle/>
          <a:p>
            <a:pPr lvl="0"/>
            <a:r>
              <a:rPr lang="en-US" sz="9600" b="1" dirty="0">
                <a:gradFill flip="none" rotWithShape="1">
                  <a:gsLst>
                    <a:gs pos="0">
                      <a:srgbClr val="6E481B"/>
                    </a:gs>
                    <a:gs pos="100000">
                      <a:srgbClr val="6E481B">
                        <a:alpha val="25000"/>
                      </a:srgbClr>
                    </a:gs>
                  </a:gsLst>
                  <a:lin ang="0" scaled="1"/>
                  <a:tileRect/>
                </a:gradFill>
                <a:effectLst>
                  <a:glow rad="127000">
                    <a:srgbClr val="E3C57F">
                      <a:alpha val="45000"/>
                    </a:srgbClr>
                  </a:glow>
                  <a:outerShdw blurRad="38100" dist="38100" dir="2700000" algn="tl">
                    <a:srgbClr val="000000">
                      <a:alpha val="43137"/>
                    </a:srgbClr>
                  </a:outerShdw>
                </a:effectLst>
                <a:latin typeface="Arial Black" panose="020B0A04020102020204" pitchFamily="34" charset="0"/>
              </a:rPr>
              <a:t>GOLIATH</a:t>
            </a:r>
            <a:endParaRPr lang="en-US" sz="6000" b="1" dirty="0">
              <a:gradFill flip="none" rotWithShape="1">
                <a:gsLst>
                  <a:gs pos="0">
                    <a:srgbClr val="6E481B"/>
                  </a:gs>
                  <a:gs pos="100000">
                    <a:srgbClr val="6E481B">
                      <a:alpha val="25000"/>
                    </a:srgbClr>
                  </a:gs>
                </a:gsLst>
                <a:lin ang="0" scaled="1"/>
                <a:tileRect/>
              </a:gradFill>
              <a:effectLst>
                <a:glow rad="127000">
                  <a:srgbClr val="E3C57F">
                    <a:alpha val="45000"/>
                  </a:srgbClr>
                </a:glow>
                <a:outerShdw blurRad="38100" dist="38100" dir="2700000" algn="tl">
                  <a:srgbClr val="000000">
                    <a:alpha val="43137"/>
                  </a:srgbClr>
                </a:outerShdw>
              </a:effectLst>
              <a:latin typeface="Arial Black" panose="020B0A04020102020204" pitchFamily="34" charset="0"/>
            </a:endParaRPr>
          </a:p>
        </p:txBody>
      </p:sp>
      <p:sp>
        <p:nvSpPr>
          <p:cNvPr id="8" name="TextBox 7"/>
          <p:cNvSpPr txBox="1"/>
          <p:nvPr/>
        </p:nvSpPr>
        <p:spPr>
          <a:xfrm>
            <a:off x="1524001" y="6019137"/>
            <a:ext cx="9143999" cy="523220"/>
          </a:xfrm>
          <a:prstGeom prst="rect">
            <a:avLst/>
          </a:prstGeom>
          <a:noFill/>
        </p:spPr>
        <p:txBody>
          <a:bodyPr wrap="square" rtlCol="0">
            <a:spAutoFit/>
          </a:bodyPr>
          <a:lstStyle/>
          <a:p>
            <a:pPr algn="ctr"/>
            <a:r>
              <a:rPr lang="en-US" sz="2800" b="1" i="1" dirty="0">
                <a:solidFill>
                  <a:srgbClr val="F5DFAE">
                    <a:alpha val="65000"/>
                  </a:srgbClr>
                </a:solidFill>
                <a:effectLst>
                  <a:outerShdw blurRad="38100" dist="38100" dir="2700000" algn="tl">
                    <a:srgbClr val="000000">
                      <a:alpha val="43137"/>
                    </a:srgbClr>
                  </a:outerShdw>
                </a:effectLst>
                <a:latin typeface="Bell MT" panose="02020503060305020303" pitchFamily="18" charset="0"/>
                <a:cs typeface="ZWAdobeF" pitchFamily="2" charset="0"/>
              </a:rPr>
              <a:t>1 Samuel 17</a:t>
            </a:r>
          </a:p>
        </p:txBody>
      </p:sp>
      <p:sp>
        <p:nvSpPr>
          <p:cNvPr id="5" name="TextBox 4"/>
          <p:cNvSpPr txBox="1"/>
          <p:nvPr/>
        </p:nvSpPr>
        <p:spPr>
          <a:xfrm>
            <a:off x="0" y="1374024"/>
            <a:ext cx="6849055" cy="1015663"/>
          </a:xfrm>
          <a:prstGeom prst="rect">
            <a:avLst/>
          </a:prstGeom>
          <a:noFill/>
        </p:spPr>
        <p:txBody>
          <a:bodyPr wrap="square" rtlCol="0">
            <a:spAutoFit/>
          </a:bodyPr>
          <a:lstStyle/>
          <a:p>
            <a:pPr lvl="0"/>
            <a:r>
              <a:rPr lang="en-US" sz="6000" b="1" spc="250" dirty="0">
                <a:gradFill flip="none" rotWithShape="1">
                  <a:gsLst>
                    <a:gs pos="0">
                      <a:srgbClr val="6E481B">
                        <a:alpha val="40000"/>
                      </a:srgbClr>
                    </a:gs>
                    <a:gs pos="100000">
                      <a:srgbClr val="6E481B"/>
                    </a:gs>
                  </a:gsLst>
                  <a:lin ang="10800000" scaled="1"/>
                  <a:tileRect/>
                </a:gradFill>
                <a:effectLst>
                  <a:glow rad="127000">
                    <a:srgbClr val="E3C57F">
                      <a:alpha val="45000"/>
                    </a:srgbClr>
                  </a:glow>
                  <a:outerShdw blurRad="38100" dist="38100" dir="2700000" algn="tl">
                    <a:srgbClr val="000000">
                      <a:alpha val="43137"/>
                    </a:srgbClr>
                  </a:outerShdw>
                </a:effectLst>
              </a:rPr>
              <a:t>DEFEATING YOUR</a:t>
            </a:r>
          </a:p>
        </p:txBody>
      </p:sp>
    </p:spTree>
    <p:extLst>
      <p:ext uri="{BB962C8B-B14F-4D97-AF65-F5344CB8AC3E}">
        <p14:creationId xmlns:p14="http://schemas.microsoft.com/office/powerpoint/2010/main" val="6907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12192000" cy="6555641"/>
          </a:xfrm>
          <a:prstGeom prst="rect">
            <a:avLst/>
          </a:prstGeom>
        </p:spPr>
        <p:txBody>
          <a:bodyPr wrap="square">
            <a:spAutoFit/>
          </a:bodyPr>
          <a:lstStyle/>
          <a:p>
            <a:pPr lvl="0" algn="ctr"/>
            <a:r>
              <a:rPr lang="en-US" sz="40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17:45-50</a:t>
            </a:r>
            <a:endPar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3800" dirty="0"/>
              <a:t>…for the battle is the Lord’s and He will give you into our hands.” Then it happened when the Philistine rose and came and drew near to meet David, that David ran quickly toward the battle line to meet the Philistine. And David put his hand into his bag and took from it a stone and slung it, and struck the Philistine on his forehead. And the stone sank into his forehead, so that he fell on his face to the ground. Thus David prevailed over the Philistine with a sling and a stone, and he struck the Philistine and killed him; but there was no sword in David’s hand.</a:t>
            </a:r>
            <a:endParaRPr lang="en-US" sz="3800" i="1" dirty="0"/>
          </a:p>
        </p:txBody>
      </p:sp>
    </p:spTree>
    <p:extLst>
      <p:ext uri="{BB962C8B-B14F-4D97-AF65-F5344CB8AC3E}">
        <p14:creationId xmlns:p14="http://schemas.microsoft.com/office/powerpoint/2010/main" val="28790458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8042871" y="4088777"/>
            <a:ext cx="2658404" cy="958711"/>
          </a:xfrm>
          <a:prstGeom prst="rect">
            <a:avLst/>
          </a:prstGeom>
        </p:spPr>
        <p:txBody>
          <a:bodyPr wrap="square">
            <a:spAutoFit/>
          </a:bodyPr>
          <a:lstStyle/>
          <a:p>
            <a:pPr lvl="0" algn="r"/>
            <a:r>
              <a:rPr lang="en-US" sz="5400" b="1" dirty="0">
                <a:latin typeface="Eras Bold ITC" panose="020B0907030504020204" pitchFamily="34" charset="0"/>
              </a:rPr>
              <a:t>FEAR</a:t>
            </a:r>
            <a:endParaRPr lang="en-US" sz="7200" b="1" dirty="0">
              <a:latin typeface="Eras Bold ITC" panose="020B0907030504020204" pitchFamily="34" charset="0"/>
            </a:endParaRPr>
          </a:p>
        </p:txBody>
      </p:sp>
      <p:sp>
        <p:nvSpPr>
          <p:cNvPr id="3" name="Rectangle 2"/>
          <p:cNvSpPr/>
          <p:nvPr/>
        </p:nvSpPr>
        <p:spPr>
          <a:xfrm>
            <a:off x="1193293" y="317318"/>
            <a:ext cx="3922165" cy="862840"/>
          </a:xfrm>
          <a:prstGeom prst="rect">
            <a:avLst/>
          </a:prstGeom>
        </p:spPr>
        <p:txBody>
          <a:bodyPr wrap="square">
            <a:spAutoFit/>
          </a:bodyPr>
          <a:lstStyle/>
          <a:p>
            <a:pPr lvl="0"/>
            <a:r>
              <a:rPr lang="en-US" sz="4800" b="1" dirty="0">
                <a:effectLst>
                  <a:outerShdw blurRad="38100" dist="38100" dir="2700000" algn="tl">
                    <a:srgbClr val="000000">
                      <a:alpha val="43137"/>
                    </a:srgbClr>
                  </a:outerShdw>
                </a:effectLst>
                <a:latin typeface="Berlin Sans FB Demi" panose="020E0802020502020306" pitchFamily="34" charset="0"/>
              </a:rPr>
              <a:t>INSECURITY</a:t>
            </a:r>
            <a:endParaRPr lang="en-US" sz="4400" b="1" dirty="0">
              <a:effectLst>
                <a:outerShdw blurRad="38100" dist="38100" dir="2700000" algn="tl">
                  <a:srgbClr val="000000">
                    <a:alpha val="43137"/>
                  </a:srgbClr>
                </a:outerShdw>
              </a:effectLst>
              <a:latin typeface="Berlin Sans FB Demi" panose="020E0802020502020306" pitchFamily="34" charset="0"/>
            </a:endParaRPr>
          </a:p>
        </p:txBody>
      </p:sp>
      <p:sp>
        <p:nvSpPr>
          <p:cNvPr id="4" name="Rectangle 3"/>
          <p:cNvSpPr/>
          <p:nvPr/>
        </p:nvSpPr>
        <p:spPr>
          <a:xfrm>
            <a:off x="5637007" y="1571555"/>
            <a:ext cx="5361701" cy="1246324"/>
          </a:xfrm>
          <a:prstGeom prst="rect">
            <a:avLst/>
          </a:prstGeom>
        </p:spPr>
        <p:txBody>
          <a:bodyPr wrap="square">
            <a:spAutoFit/>
          </a:bodyPr>
          <a:lstStyle/>
          <a:p>
            <a:pPr lvl="0"/>
            <a:r>
              <a:rPr lang="en-US" sz="7200" b="1" spc="310" dirty="0">
                <a:effectLst>
                  <a:outerShdw blurRad="38100" dist="38100" dir="2700000" algn="tl">
                    <a:srgbClr val="000000">
                      <a:alpha val="43137"/>
                    </a:srgbClr>
                  </a:outerShdw>
                </a:effectLst>
              </a:rPr>
              <a:t>LONELINESS</a:t>
            </a:r>
            <a:endParaRPr lang="en-US" sz="5400" b="1" spc="310" dirty="0">
              <a:effectLst>
                <a:outerShdw blurRad="38100" dist="38100" dir="2700000" algn="tl">
                  <a:srgbClr val="000000">
                    <a:alpha val="43137"/>
                  </a:srgbClr>
                </a:outerShdw>
              </a:effectLst>
            </a:endParaRPr>
          </a:p>
        </p:txBody>
      </p:sp>
      <p:sp>
        <p:nvSpPr>
          <p:cNvPr id="5" name="Rectangle 4"/>
          <p:cNvSpPr/>
          <p:nvPr/>
        </p:nvSpPr>
        <p:spPr>
          <a:xfrm>
            <a:off x="5840206" y="-36052"/>
            <a:ext cx="4861070" cy="958711"/>
          </a:xfrm>
          <a:prstGeom prst="rect">
            <a:avLst/>
          </a:prstGeom>
        </p:spPr>
        <p:txBody>
          <a:bodyPr wrap="square">
            <a:spAutoFit/>
          </a:bodyPr>
          <a:lstStyle/>
          <a:p>
            <a:pPr lvl="0" algn="r"/>
            <a:r>
              <a:rPr lang="en-US" sz="5400" b="1" dirty="0">
                <a:effectLst>
                  <a:outerShdw blurRad="38100" dist="38100" dir="2700000" algn="tl">
                    <a:srgbClr val="000000">
                      <a:alpha val="43137"/>
                    </a:srgbClr>
                  </a:outerShdw>
                </a:effectLst>
                <a:latin typeface="OCR A Extended" panose="02010509020102010303" pitchFamily="50" charset="0"/>
              </a:rPr>
              <a:t>FAILURE</a:t>
            </a:r>
            <a:endParaRPr lang="en-US" sz="4800" b="1" dirty="0">
              <a:effectLst>
                <a:outerShdw blurRad="38100" dist="38100" dir="2700000" algn="tl">
                  <a:srgbClr val="000000">
                    <a:alpha val="43137"/>
                  </a:srgbClr>
                </a:outerShdw>
              </a:effectLst>
              <a:latin typeface="OCR A Extended" panose="02010509020102010303" pitchFamily="50" charset="0"/>
            </a:endParaRPr>
          </a:p>
        </p:txBody>
      </p:sp>
      <p:sp>
        <p:nvSpPr>
          <p:cNvPr id="6" name="Rectangle 5"/>
          <p:cNvSpPr/>
          <p:nvPr/>
        </p:nvSpPr>
        <p:spPr>
          <a:xfrm>
            <a:off x="1193292" y="1110466"/>
            <a:ext cx="7123134" cy="735011"/>
          </a:xfrm>
          <a:prstGeom prst="rect">
            <a:avLst/>
          </a:prstGeom>
        </p:spPr>
        <p:txBody>
          <a:bodyPr wrap="square">
            <a:spAutoFit/>
          </a:bodyPr>
          <a:lstStyle/>
          <a:p>
            <a:pPr lvl="0"/>
            <a:r>
              <a:rPr lang="en-US" sz="4000" b="1" spc="500" dirty="0">
                <a:effectLst>
                  <a:outerShdw blurRad="38100" dist="38100" dir="2700000" algn="tl">
                    <a:srgbClr val="000000">
                      <a:alpha val="43137"/>
                    </a:srgbClr>
                  </a:outerShdw>
                </a:effectLst>
                <a:latin typeface="Wide Latin" panose="020A0A07050505020404" pitchFamily="18" charset="0"/>
              </a:rPr>
              <a:t>ADDICTION</a:t>
            </a:r>
            <a:endParaRPr lang="en-US" sz="2400" b="1" spc="500" dirty="0">
              <a:effectLst>
                <a:outerShdw blurRad="38100" dist="38100" dir="2700000" algn="tl">
                  <a:srgbClr val="000000">
                    <a:alpha val="43137"/>
                  </a:srgbClr>
                </a:outerShdw>
              </a:effectLst>
              <a:latin typeface="Wide Latin" panose="020A0A07050505020404" pitchFamily="18" charset="0"/>
            </a:endParaRPr>
          </a:p>
        </p:txBody>
      </p:sp>
      <p:sp>
        <p:nvSpPr>
          <p:cNvPr id="7" name="Rectangle 6"/>
          <p:cNvSpPr/>
          <p:nvPr/>
        </p:nvSpPr>
        <p:spPr>
          <a:xfrm>
            <a:off x="4586106" y="2717216"/>
            <a:ext cx="6115169" cy="671097"/>
          </a:xfrm>
          <a:prstGeom prst="rect">
            <a:avLst/>
          </a:prstGeom>
        </p:spPr>
        <p:txBody>
          <a:bodyPr wrap="square">
            <a:spAutoFit/>
          </a:bodyPr>
          <a:lstStyle/>
          <a:p>
            <a:pPr lvl="0" algn="r"/>
            <a:r>
              <a:rPr lang="en-US" sz="3600" b="1" dirty="0">
                <a:effectLst>
                  <a:outerShdw blurRad="38100" dist="38100" dir="2700000" algn="tl">
                    <a:srgbClr val="000000">
                      <a:alpha val="43137"/>
                    </a:srgbClr>
                  </a:outerShdw>
                </a:effectLst>
                <a:latin typeface="Copperplate Gothic Bold" panose="020E0705020206020404" pitchFamily="34" charset="0"/>
              </a:rPr>
              <a:t>UNRULY TONGUE</a:t>
            </a:r>
          </a:p>
        </p:txBody>
      </p:sp>
      <p:sp>
        <p:nvSpPr>
          <p:cNvPr id="8" name="Rectangle 7"/>
          <p:cNvSpPr/>
          <p:nvPr/>
        </p:nvSpPr>
        <p:spPr>
          <a:xfrm>
            <a:off x="3332007" y="3928127"/>
            <a:ext cx="5299929" cy="798925"/>
          </a:xfrm>
          <a:prstGeom prst="rect">
            <a:avLst/>
          </a:prstGeom>
        </p:spPr>
        <p:txBody>
          <a:bodyPr wrap="square">
            <a:spAutoFit/>
          </a:bodyPr>
          <a:lstStyle/>
          <a:p>
            <a:pPr lvl="0" algn="r"/>
            <a:r>
              <a:rPr lang="en-US" sz="4400" b="1" dirty="0">
                <a:effectLst>
                  <a:outerShdw blurRad="38100" dist="38100" dir="2700000" algn="tl">
                    <a:srgbClr val="000000">
                      <a:alpha val="43137"/>
                    </a:srgbClr>
                  </a:outerShdw>
                </a:effectLst>
                <a:latin typeface="Bookman Old Style" panose="02050604050505020204" pitchFamily="18" charset="0"/>
              </a:rPr>
              <a:t>SELFISHNESS</a:t>
            </a:r>
            <a:endParaRPr lang="en-US" sz="5400" b="1" dirty="0">
              <a:effectLst>
                <a:outerShdw blurRad="38100" dist="38100" dir="2700000" algn="tl">
                  <a:srgbClr val="000000">
                    <a:alpha val="43137"/>
                  </a:srgbClr>
                </a:outerShdw>
              </a:effectLst>
              <a:latin typeface="Bookman Old Style" panose="02050604050505020204" pitchFamily="18" charset="0"/>
            </a:endParaRPr>
          </a:p>
        </p:txBody>
      </p:sp>
      <p:sp>
        <p:nvSpPr>
          <p:cNvPr id="9" name="Rectangle 8"/>
          <p:cNvSpPr/>
          <p:nvPr/>
        </p:nvSpPr>
        <p:spPr>
          <a:xfrm>
            <a:off x="4843669" y="-73152"/>
            <a:ext cx="2918540" cy="1374151"/>
          </a:xfrm>
          <a:prstGeom prst="rect">
            <a:avLst/>
          </a:prstGeom>
        </p:spPr>
        <p:txBody>
          <a:bodyPr wrap="square">
            <a:spAutoFit/>
          </a:bodyPr>
          <a:lstStyle/>
          <a:p>
            <a:pPr lvl="0" algn="ctr"/>
            <a:r>
              <a:rPr lang="en-US" sz="8000" b="1" dirty="0">
                <a:effectLst>
                  <a:outerShdw blurRad="38100" dist="38100" dir="2700000" algn="tl">
                    <a:srgbClr val="000000">
                      <a:alpha val="43137"/>
                    </a:srgbClr>
                  </a:outerShdw>
                </a:effectLst>
                <a:latin typeface="Impact" panose="020B0806030902050204" pitchFamily="34" charset="0"/>
              </a:rPr>
              <a:t>PRIDE</a:t>
            </a:r>
            <a:endParaRPr lang="en-US" sz="2300" b="1" dirty="0">
              <a:effectLst>
                <a:outerShdw blurRad="38100" dist="38100" dir="2700000" algn="tl">
                  <a:srgbClr val="000000">
                    <a:alpha val="43137"/>
                  </a:srgbClr>
                </a:outerShdw>
              </a:effectLst>
              <a:latin typeface="Impact" panose="020B0806030902050204" pitchFamily="34" charset="0"/>
            </a:endParaRPr>
          </a:p>
        </p:txBody>
      </p:sp>
      <p:sp>
        <p:nvSpPr>
          <p:cNvPr id="10" name="Rectangle 9"/>
          <p:cNvSpPr/>
          <p:nvPr/>
        </p:nvSpPr>
        <p:spPr>
          <a:xfrm>
            <a:off x="6927327" y="690092"/>
            <a:ext cx="3385074" cy="1150453"/>
          </a:xfrm>
          <a:prstGeom prst="rect">
            <a:avLst/>
          </a:prstGeom>
        </p:spPr>
        <p:txBody>
          <a:bodyPr wrap="square">
            <a:spAutoFit/>
          </a:bodyPr>
          <a:lstStyle/>
          <a:p>
            <a:pPr lvl="0" algn="r"/>
            <a:r>
              <a:rPr lang="en-US" sz="6600" b="1" spc="300" dirty="0">
                <a:effectLst>
                  <a:outerShdw blurRad="38100" dist="38100" dir="2700000" algn="tl">
                    <a:srgbClr val="000000">
                      <a:alpha val="43137"/>
                    </a:srgbClr>
                  </a:outerShdw>
                </a:effectLst>
                <a:latin typeface="Maiandra GD" panose="020E0502030308020204" pitchFamily="34" charset="0"/>
                <a:cs typeface="MV Boli" panose="02000500030200090000" pitchFamily="2" charset="0"/>
              </a:rPr>
              <a:t>ENVY</a:t>
            </a:r>
            <a:endParaRPr lang="en-US" sz="2300" b="1" spc="300" dirty="0">
              <a:effectLst>
                <a:outerShdw blurRad="38100" dist="38100" dir="2700000" algn="tl">
                  <a:srgbClr val="000000">
                    <a:alpha val="43137"/>
                  </a:srgbClr>
                </a:outerShdw>
              </a:effectLst>
              <a:latin typeface="Maiandra GD" panose="020E0502030308020204" pitchFamily="34" charset="0"/>
              <a:cs typeface="MV Boli" panose="02000500030200090000" pitchFamily="2" charset="0"/>
            </a:endParaRPr>
          </a:p>
        </p:txBody>
      </p:sp>
      <p:sp>
        <p:nvSpPr>
          <p:cNvPr id="13" name="Rectangle 12"/>
          <p:cNvSpPr/>
          <p:nvPr/>
        </p:nvSpPr>
        <p:spPr>
          <a:xfrm>
            <a:off x="884707" y="2628867"/>
            <a:ext cx="3303998" cy="646331"/>
          </a:xfrm>
          <a:prstGeom prst="rect">
            <a:avLst/>
          </a:prstGeom>
        </p:spPr>
        <p:txBody>
          <a:bodyPr wrap="square">
            <a:spAutoFit/>
          </a:bodyPr>
          <a:lstStyle/>
          <a:p>
            <a:pPr lvl="0"/>
            <a:r>
              <a:rPr lang="en-US" sz="3600" b="1" dirty="0">
                <a:effectLst>
                  <a:outerShdw blurRad="38100" dist="38100" dir="2700000" algn="tl">
                    <a:srgbClr val="000000">
                      <a:alpha val="43137"/>
                    </a:srgbClr>
                  </a:outerShdw>
                </a:effectLst>
                <a:latin typeface="Elephant" panose="02020904090505020303" pitchFamily="18" charset="0"/>
              </a:rPr>
              <a:t>Anxiety</a:t>
            </a:r>
            <a:endParaRPr lang="en-US" sz="4000" b="1" dirty="0">
              <a:effectLst>
                <a:outerShdw blurRad="38100" dist="38100" dir="2700000" algn="tl">
                  <a:srgbClr val="000000">
                    <a:alpha val="43137"/>
                  </a:srgbClr>
                </a:outerShdw>
              </a:effectLst>
              <a:latin typeface="Elephant" panose="02020904090505020303" pitchFamily="18" charset="0"/>
            </a:endParaRPr>
          </a:p>
        </p:txBody>
      </p:sp>
      <p:sp>
        <p:nvSpPr>
          <p:cNvPr id="14" name="Rectangle 13"/>
          <p:cNvSpPr/>
          <p:nvPr/>
        </p:nvSpPr>
        <p:spPr>
          <a:xfrm>
            <a:off x="1193292" y="3840666"/>
            <a:ext cx="3303998" cy="1150453"/>
          </a:xfrm>
          <a:prstGeom prst="rect">
            <a:avLst/>
          </a:prstGeom>
        </p:spPr>
        <p:txBody>
          <a:bodyPr wrap="square">
            <a:spAutoFit/>
          </a:bodyPr>
          <a:lstStyle/>
          <a:p>
            <a:pPr lvl="0"/>
            <a:r>
              <a:rPr lang="en-US" sz="6600" b="1" dirty="0">
                <a:latin typeface="Gadugi" panose="020B0502040204020203" pitchFamily="34" charset="0"/>
              </a:rPr>
              <a:t>DOUBT</a:t>
            </a:r>
            <a:endParaRPr lang="en-US" sz="3600" b="1" dirty="0">
              <a:latin typeface="Gadugi" panose="020B0502040204020203" pitchFamily="34" charset="0"/>
            </a:endParaRPr>
          </a:p>
        </p:txBody>
      </p:sp>
      <p:sp>
        <p:nvSpPr>
          <p:cNvPr id="15" name="Rectangle 14"/>
          <p:cNvSpPr/>
          <p:nvPr/>
        </p:nvSpPr>
        <p:spPr>
          <a:xfrm>
            <a:off x="1490723" y="1804966"/>
            <a:ext cx="4711856" cy="862840"/>
          </a:xfrm>
          <a:prstGeom prst="rect">
            <a:avLst/>
          </a:prstGeom>
        </p:spPr>
        <p:txBody>
          <a:bodyPr wrap="square">
            <a:spAutoFit/>
          </a:bodyPr>
          <a:lstStyle/>
          <a:p>
            <a:pPr lvl="0"/>
            <a:r>
              <a:rPr lang="en-US" sz="4800" b="1" spc="430" dirty="0">
                <a:effectLst>
                  <a:outerShdw blurRad="38100" dist="38100" dir="2700000" algn="tl">
                    <a:srgbClr val="000000">
                      <a:alpha val="43137"/>
                    </a:srgbClr>
                  </a:outerShdw>
                </a:effectLst>
                <a:latin typeface="Arial Black" panose="020B0A04020102020204" pitchFamily="34" charset="0"/>
              </a:rPr>
              <a:t>LAZINESS</a:t>
            </a:r>
            <a:endParaRPr lang="en-US" sz="4000" b="1" spc="430" dirty="0">
              <a:effectLst>
                <a:outerShdw blurRad="38100" dist="38100" dir="2700000" algn="tl">
                  <a:srgbClr val="000000">
                    <a:alpha val="43137"/>
                  </a:srgbClr>
                </a:outerShdw>
              </a:effectLst>
              <a:latin typeface="Arial Black" panose="020B0A04020102020204" pitchFamily="34" charset="0"/>
            </a:endParaRPr>
          </a:p>
        </p:txBody>
      </p:sp>
      <p:sp>
        <p:nvSpPr>
          <p:cNvPr id="16" name="Rectangle 15"/>
          <p:cNvSpPr/>
          <p:nvPr/>
        </p:nvSpPr>
        <p:spPr>
          <a:xfrm>
            <a:off x="2560047" y="2426827"/>
            <a:ext cx="3760516" cy="1054582"/>
          </a:xfrm>
          <a:prstGeom prst="rect">
            <a:avLst/>
          </a:prstGeom>
        </p:spPr>
        <p:txBody>
          <a:bodyPr wrap="square">
            <a:spAutoFit/>
          </a:bodyPr>
          <a:lstStyle/>
          <a:p>
            <a:pPr lvl="0" algn="ctr"/>
            <a:r>
              <a:rPr lang="en-US" sz="6000" b="1" dirty="0">
                <a:effectLst>
                  <a:outerShdw blurRad="38100" dist="38100" dir="2700000" algn="tl">
                    <a:srgbClr val="000000">
                      <a:alpha val="43137"/>
                    </a:srgbClr>
                  </a:outerShdw>
                </a:effectLst>
                <a:latin typeface="Rockwell Extra Bold" panose="02060903040505020403" pitchFamily="18" charset="0"/>
              </a:rPr>
              <a:t>GREED</a:t>
            </a:r>
            <a:endParaRPr lang="en-US" sz="3600" b="1" dirty="0">
              <a:effectLst>
                <a:outerShdw blurRad="38100" dist="38100" dir="2700000" algn="tl">
                  <a:srgbClr val="000000">
                    <a:alpha val="43137"/>
                  </a:srgbClr>
                </a:outerShdw>
              </a:effectLst>
              <a:latin typeface="Rockwell Extra Bold" panose="02060903040505020403" pitchFamily="18" charset="0"/>
            </a:endParaRPr>
          </a:p>
        </p:txBody>
      </p:sp>
      <p:sp>
        <p:nvSpPr>
          <p:cNvPr id="17" name="Rectangle 16"/>
          <p:cNvSpPr/>
          <p:nvPr/>
        </p:nvSpPr>
        <p:spPr>
          <a:xfrm>
            <a:off x="7946950" y="3081266"/>
            <a:ext cx="2754325" cy="1246324"/>
          </a:xfrm>
          <a:prstGeom prst="rect">
            <a:avLst/>
          </a:prstGeom>
        </p:spPr>
        <p:txBody>
          <a:bodyPr wrap="square">
            <a:spAutoFit/>
          </a:bodyPr>
          <a:lstStyle/>
          <a:p>
            <a:pPr lvl="0" algn="r"/>
            <a:r>
              <a:rPr lang="en-US" sz="7200" b="1" dirty="0">
                <a:effectLst>
                  <a:outerShdw blurRad="38100" dist="38100" dir="2700000" algn="tl">
                    <a:srgbClr val="000000">
                      <a:alpha val="43137"/>
                    </a:srgbClr>
                  </a:outerShdw>
                </a:effectLst>
                <a:latin typeface="Bell MT" panose="02020503060305020303" pitchFamily="18" charset="0"/>
              </a:rPr>
              <a:t>LUST</a:t>
            </a:r>
            <a:endParaRPr lang="en-US" sz="3600" b="1" dirty="0">
              <a:effectLst>
                <a:outerShdw blurRad="38100" dist="38100" dir="2700000" algn="tl">
                  <a:srgbClr val="000000">
                    <a:alpha val="43137"/>
                  </a:srgbClr>
                </a:outerShdw>
              </a:effectLst>
              <a:latin typeface="Bell MT" panose="02020503060305020303" pitchFamily="18" charset="0"/>
            </a:endParaRPr>
          </a:p>
        </p:txBody>
      </p:sp>
      <p:sp>
        <p:nvSpPr>
          <p:cNvPr id="18" name="Rectangle 17"/>
          <p:cNvSpPr/>
          <p:nvPr/>
        </p:nvSpPr>
        <p:spPr>
          <a:xfrm>
            <a:off x="1490723" y="3257901"/>
            <a:ext cx="7291960" cy="798925"/>
          </a:xfrm>
          <a:prstGeom prst="rect">
            <a:avLst/>
          </a:prstGeom>
        </p:spPr>
        <p:txBody>
          <a:bodyPr wrap="square">
            <a:spAutoFit/>
          </a:bodyPr>
          <a:lstStyle/>
          <a:p>
            <a:pPr lvl="0"/>
            <a:r>
              <a:rPr lang="en-US" sz="4400" b="1" spc="200" dirty="0">
                <a:effectLst>
                  <a:outerShdw blurRad="38100" dist="38100" dir="2700000" algn="tl">
                    <a:srgbClr val="000000">
                      <a:alpha val="43137"/>
                    </a:srgbClr>
                  </a:outerShdw>
                </a:effectLst>
                <a:latin typeface="Copperplate Gothic Bold" panose="020E0705020206020404" pitchFamily="34" charset="0"/>
              </a:rPr>
              <a:t>DISCOURAGEMENT</a:t>
            </a:r>
            <a:endParaRPr lang="en-US" sz="3600" b="1" spc="200" dirty="0">
              <a:effectLst>
                <a:outerShdw blurRad="38100" dist="38100" dir="2700000" algn="tl">
                  <a:srgbClr val="000000">
                    <a:alpha val="43137"/>
                  </a:srgbClr>
                </a:outerShdw>
              </a:effectLst>
              <a:latin typeface="Copperplate Gothic Bold" panose="020E0705020206020404" pitchFamily="34" charset="0"/>
            </a:endParaRPr>
          </a:p>
        </p:txBody>
      </p:sp>
      <p:sp>
        <p:nvSpPr>
          <p:cNvPr id="19" name="Rectangle 18"/>
          <p:cNvSpPr/>
          <p:nvPr/>
        </p:nvSpPr>
        <p:spPr>
          <a:xfrm>
            <a:off x="0" y="4395122"/>
            <a:ext cx="12191999" cy="2215991"/>
          </a:xfrm>
          <a:prstGeom prst="rect">
            <a:avLst/>
          </a:prstGeom>
        </p:spPr>
        <p:txBody>
          <a:bodyPr wrap="square">
            <a:spAutoFit/>
          </a:bodyPr>
          <a:lstStyle/>
          <a:p>
            <a:pPr lvl="0" algn="ctr"/>
            <a:r>
              <a:rPr lang="en-US" sz="13800" b="1" spc="300" dirty="0">
                <a:solidFill>
                  <a:srgbClr val="C00000"/>
                </a:solidFill>
                <a:effectLst>
                  <a:outerShdw blurRad="38100" dist="38100" dir="2700000" algn="tl">
                    <a:srgbClr val="000000">
                      <a:alpha val="43137"/>
                    </a:srgbClr>
                  </a:outerShdw>
                </a:effectLst>
                <a:latin typeface="Berlin Sans FB Demi" panose="020E0802020502020306" pitchFamily="34" charset="0"/>
              </a:rPr>
              <a:t>GOLIATH</a:t>
            </a:r>
            <a:endParaRPr lang="en-US" sz="4400" b="1" spc="300" dirty="0">
              <a:solidFill>
                <a:srgbClr val="C0000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680467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1000"/>
                                        <p:tgtEl>
                                          <p:spTgt spid="19">
                                            <p:txEl>
                                              <p:pRg st="0" end="0"/>
                                            </p:txEl>
                                          </p:spTgt>
                                        </p:tgtEl>
                                      </p:cBhvr>
                                    </p:animEffect>
                                    <p:anim calcmode="lin" valueType="num">
                                      <p:cBhvr>
                                        <p:cTn id="6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342312" y="1351508"/>
            <a:ext cx="9849688" cy="4154984"/>
          </a:xfrm>
          <a:prstGeom prst="rect">
            <a:avLst/>
          </a:prstGeom>
          <a:noFill/>
        </p:spPr>
        <p:txBody>
          <a:bodyPr wrap="square" rtlCol="0">
            <a:spAutoFit/>
          </a:bodyPr>
          <a:lstStyle/>
          <a:p>
            <a:pPr algn="just"/>
            <a:r>
              <a:rPr lang="en-US" sz="4400" b="1" u="sng" dirty="0">
                <a:solidFill>
                  <a:srgbClr val="C00000"/>
                </a:solidFill>
                <a:effectLst>
                  <a:outerShdw blurRad="38100" dist="38100" dir="2700000" algn="tl">
                    <a:srgbClr val="000000">
                      <a:alpha val="43137"/>
                    </a:srgbClr>
                  </a:outerShdw>
                </a:effectLst>
              </a:rPr>
              <a:t>COURAGE</a:t>
            </a:r>
            <a:r>
              <a:rPr lang="en-US" sz="4400" b="1" dirty="0"/>
              <a:t> </a:t>
            </a:r>
            <a:r>
              <a:rPr lang="en-US" sz="4400" i="1" dirty="0"/>
              <a:t>– “Let no man’s heart fail on account of him; </a:t>
            </a:r>
            <a:r>
              <a:rPr lang="en-US" sz="4400" b="1" i="1" dirty="0"/>
              <a:t>your servant will go and fight</a:t>
            </a:r>
            <a:r>
              <a:rPr lang="en-US" sz="4400" i="1" dirty="0"/>
              <a:t> with this Philistine.” (v.32) </a:t>
            </a:r>
          </a:p>
          <a:p>
            <a:pPr algn="just"/>
            <a:endParaRPr lang="en-US" sz="4400" i="1" dirty="0"/>
          </a:p>
          <a:p>
            <a:pPr algn="just"/>
            <a:endParaRPr lang="en-US" sz="4400" i="1" dirty="0"/>
          </a:p>
          <a:p>
            <a:pPr algn="just"/>
            <a:endParaRPr lang="en-US" sz="4400" i="1" dirty="0"/>
          </a:p>
        </p:txBody>
      </p:sp>
      <p:pic>
        <p:nvPicPr>
          <p:cNvPr id="4" name="Picture 3">
            <a:extLst>
              <a:ext uri="{FF2B5EF4-FFF2-40B4-BE49-F238E27FC236}">
                <a16:creationId xmlns:a16="http://schemas.microsoft.com/office/drawing/2014/main" id="{0F0A48E0-3BAD-4D16-8FD4-F879D7FFF2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92501"/>
            <a:ext cx="2342311" cy="1828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D9F60EE-EA9C-4703-9CBC-592762AEE2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4809851"/>
            <a:ext cx="2342311" cy="1828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E5984C5-4CB4-4B3A-B6B2-E2DCCBF1E8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5" y="983087"/>
            <a:ext cx="2342311" cy="1828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C66A05A-E648-4126-B529-705C1BB65F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258675"/>
            <a:ext cx="2342311" cy="18288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5EE6A42-DBB9-47B5-B132-6F946335D7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42240" y="3534263"/>
            <a:ext cx="2342311"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063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342312" y="1351508"/>
            <a:ext cx="9849688" cy="4154984"/>
          </a:xfrm>
          <a:prstGeom prst="rect">
            <a:avLst/>
          </a:prstGeom>
          <a:noFill/>
        </p:spPr>
        <p:txBody>
          <a:bodyPr wrap="square" rtlCol="0">
            <a:spAutoFit/>
          </a:bodyPr>
          <a:lstStyle/>
          <a:p>
            <a:pPr lvl="0" algn="just"/>
            <a:r>
              <a:rPr lang="en-US" sz="4400" b="1" u="sng" dirty="0">
                <a:solidFill>
                  <a:srgbClr val="C00000"/>
                </a:solidFill>
                <a:effectLst>
                  <a:outerShdw blurRad="38100" dist="38100" dir="2700000" algn="tl">
                    <a:srgbClr val="000000">
                      <a:alpha val="43137"/>
                    </a:srgbClr>
                  </a:outerShdw>
                </a:effectLst>
              </a:rPr>
              <a:t>CONFIDENCE</a:t>
            </a:r>
            <a:r>
              <a:rPr lang="en-US" sz="4400" b="1" dirty="0">
                <a:solidFill>
                  <a:prstClr val="black"/>
                </a:solidFill>
              </a:rPr>
              <a:t> </a:t>
            </a:r>
            <a:r>
              <a:rPr lang="en-US" sz="4400" i="1" dirty="0">
                <a:solidFill>
                  <a:prstClr val="black"/>
                </a:solidFill>
              </a:rPr>
              <a:t>– “</a:t>
            </a:r>
            <a:r>
              <a:rPr lang="en-US" sz="4400" b="1" i="1" dirty="0">
                <a:solidFill>
                  <a:prstClr val="black"/>
                </a:solidFill>
              </a:rPr>
              <a:t>The Lord who delivered me</a:t>
            </a:r>
            <a:r>
              <a:rPr lang="en-US" sz="4400" i="1" dirty="0">
                <a:solidFill>
                  <a:prstClr val="black"/>
                </a:solidFill>
              </a:rPr>
              <a:t> from the paw of the lion and from the paw of the bear, </a:t>
            </a:r>
            <a:r>
              <a:rPr lang="en-US" sz="4400" b="1" i="1" dirty="0">
                <a:solidFill>
                  <a:prstClr val="black"/>
                </a:solidFill>
              </a:rPr>
              <a:t>He will deliver me </a:t>
            </a:r>
            <a:r>
              <a:rPr lang="en-US" sz="4400" i="1" dirty="0">
                <a:solidFill>
                  <a:prstClr val="black"/>
                </a:solidFill>
              </a:rPr>
              <a:t>from the hand of this Philistine.” And Saul said to David, “Go, and may the Lord be with you.” (v.37) </a:t>
            </a:r>
          </a:p>
        </p:txBody>
      </p:sp>
      <p:pic>
        <p:nvPicPr>
          <p:cNvPr id="4" name="Picture 3">
            <a:extLst>
              <a:ext uri="{FF2B5EF4-FFF2-40B4-BE49-F238E27FC236}">
                <a16:creationId xmlns:a16="http://schemas.microsoft.com/office/drawing/2014/main" id="{8EA38F82-0FC9-4384-B0F3-FC9B87951C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92501"/>
            <a:ext cx="2342311" cy="1828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DF373A3-BADC-4C43-BB2A-3C989AD145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4809851"/>
            <a:ext cx="2342311" cy="1828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AAF0CDB-71A8-4DE4-8B63-F336DCFF3C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5" y="983087"/>
            <a:ext cx="2342311" cy="1828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3AEB680-58CB-4242-AA9F-AE11FDC13D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258675"/>
            <a:ext cx="2342311" cy="18288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4FE2728-A8EF-4559-A3AB-2EB26D5C6D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42240" y="3534263"/>
            <a:ext cx="2342311"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841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342312" y="1351508"/>
            <a:ext cx="9849688" cy="4154984"/>
          </a:xfrm>
          <a:prstGeom prst="rect">
            <a:avLst/>
          </a:prstGeom>
          <a:noFill/>
        </p:spPr>
        <p:txBody>
          <a:bodyPr wrap="square" rtlCol="0">
            <a:spAutoFit/>
          </a:bodyPr>
          <a:lstStyle/>
          <a:p>
            <a:pPr lvl="0" algn="just"/>
            <a:r>
              <a:rPr lang="en-US" sz="4400" b="1" u="sng" dirty="0">
                <a:solidFill>
                  <a:srgbClr val="C00000"/>
                </a:solidFill>
                <a:effectLst>
                  <a:outerShdw blurRad="38100" dist="38100" dir="2700000" algn="tl">
                    <a:srgbClr val="000000">
                      <a:alpha val="43137"/>
                    </a:srgbClr>
                  </a:outerShdw>
                </a:effectLst>
              </a:rPr>
              <a:t>PREPARATION</a:t>
            </a:r>
            <a:r>
              <a:rPr lang="en-US" sz="4400" b="1" dirty="0">
                <a:solidFill>
                  <a:prstClr val="black"/>
                </a:solidFill>
              </a:rPr>
              <a:t> </a:t>
            </a:r>
            <a:r>
              <a:rPr lang="en-US" sz="4400" i="1" dirty="0">
                <a:solidFill>
                  <a:prstClr val="black"/>
                </a:solidFill>
              </a:rPr>
              <a:t>– “He took his stick in his hand and </a:t>
            </a:r>
            <a:r>
              <a:rPr lang="en-US" sz="4400" b="1" i="1" dirty="0">
                <a:solidFill>
                  <a:prstClr val="black"/>
                </a:solidFill>
              </a:rPr>
              <a:t>chose for himself five smooth stones from the brook</a:t>
            </a:r>
            <a:r>
              <a:rPr lang="en-US" sz="4400" i="1" dirty="0">
                <a:solidFill>
                  <a:prstClr val="black"/>
                </a:solidFill>
              </a:rPr>
              <a:t>, and put them in the shepherd’s bag which he had, even in his pouch, and </a:t>
            </a:r>
            <a:r>
              <a:rPr lang="en-US" sz="4400" b="1" i="1" dirty="0">
                <a:solidFill>
                  <a:prstClr val="black"/>
                </a:solidFill>
              </a:rPr>
              <a:t>his sling was in his hand</a:t>
            </a:r>
            <a:r>
              <a:rPr lang="en-US" sz="4400" i="1" dirty="0">
                <a:solidFill>
                  <a:prstClr val="black"/>
                </a:solidFill>
              </a:rPr>
              <a:t>; and he approached the Philistine.” (v.40) </a:t>
            </a:r>
          </a:p>
        </p:txBody>
      </p:sp>
      <p:pic>
        <p:nvPicPr>
          <p:cNvPr id="4" name="Picture 3">
            <a:extLst>
              <a:ext uri="{FF2B5EF4-FFF2-40B4-BE49-F238E27FC236}">
                <a16:creationId xmlns:a16="http://schemas.microsoft.com/office/drawing/2014/main" id="{66EC6DFD-C6C9-4D47-9FDE-010BD76907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92501"/>
            <a:ext cx="2342311" cy="1828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2DFD6B9-3BE8-44CF-BD87-23CAF3CFCD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4809851"/>
            <a:ext cx="2342311" cy="1828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A5C2971-272D-4BB8-B382-B3C9AF5C88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5" y="983087"/>
            <a:ext cx="2342311" cy="1828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0B122F6-15E4-486A-912B-4F54014462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258675"/>
            <a:ext cx="2342311" cy="18288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C5B73C5-D685-486F-944D-599C0247E3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42240" y="3534263"/>
            <a:ext cx="2342311"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3847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342312" y="1351508"/>
            <a:ext cx="9849688" cy="4154984"/>
          </a:xfrm>
          <a:prstGeom prst="rect">
            <a:avLst/>
          </a:prstGeom>
          <a:noFill/>
        </p:spPr>
        <p:txBody>
          <a:bodyPr wrap="square" rtlCol="0">
            <a:spAutoFit/>
          </a:bodyPr>
          <a:lstStyle/>
          <a:p>
            <a:pPr lvl="0" algn="just"/>
            <a:r>
              <a:rPr lang="en-US" sz="4400" b="1" u="sng" dirty="0">
                <a:solidFill>
                  <a:srgbClr val="C00000"/>
                </a:solidFill>
                <a:effectLst>
                  <a:outerShdw blurRad="38100" dist="38100" dir="2700000" algn="tl">
                    <a:srgbClr val="000000">
                      <a:alpha val="43137"/>
                    </a:srgbClr>
                  </a:outerShdw>
                </a:effectLst>
              </a:rPr>
              <a:t>TRUST</a:t>
            </a:r>
            <a:r>
              <a:rPr lang="en-US" sz="4400" b="1" dirty="0">
                <a:solidFill>
                  <a:prstClr val="black"/>
                </a:solidFill>
              </a:rPr>
              <a:t> </a:t>
            </a:r>
            <a:r>
              <a:rPr lang="en-US" sz="4400" i="1" dirty="0">
                <a:solidFill>
                  <a:prstClr val="black"/>
                </a:solidFill>
              </a:rPr>
              <a:t>– “You come to me with a sword, a spear, and a javelin, but </a:t>
            </a:r>
            <a:r>
              <a:rPr lang="en-US" sz="4400" b="1" i="1" dirty="0">
                <a:solidFill>
                  <a:prstClr val="black"/>
                </a:solidFill>
              </a:rPr>
              <a:t>I come to you in the name of the Lord of hosts</a:t>
            </a:r>
            <a:r>
              <a:rPr lang="en-US" sz="4400" i="1" dirty="0">
                <a:solidFill>
                  <a:prstClr val="black"/>
                </a:solidFill>
              </a:rPr>
              <a:t>, </a:t>
            </a:r>
            <a:r>
              <a:rPr lang="en-US" sz="4400" b="1" i="1" dirty="0">
                <a:solidFill>
                  <a:prstClr val="black"/>
                </a:solidFill>
              </a:rPr>
              <a:t>the God of the armies of Israel</a:t>
            </a:r>
            <a:r>
              <a:rPr lang="en-US" sz="4400" i="1" dirty="0">
                <a:solidFill>
                  <a:prstClr val="black"/>
                </a:solidFill>
              </a:rPr>
              <a:t>, whom you have taunted.” (v.45) </a:t>
            </a:r>
          </a:p>
          <a:p>
            <a:pPr lvl="0" algn="just"/>
            <a:endParaRPr lang="en-US" sz="4400" i="1" dirty="0">
              <a:solidFill>
                <a:prstClr val="black"/>
              </a:solidFill>
            </a:endParaRPr>
          </a:p>
        </p:txBody>
      </p:sp>
      <p:pic>
        <p:nvPicPr>
          <p:cNvPr id="4" name="Picture 3">
            <a:extLst>
              <a:ext uri="{FF2B5EF4-FFF2-40B4-BE49-F238E27FC236}">
                <a16:creationId xmlns:a16="http://schemas.microsoft.com/office/drawing/2014/main" id="{821B14F3-27F1-4888-830E-297F8AD8F8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92501"/>
            <a:ext cx="2342311" cy="1828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F109DAD-73C9-4184-9A85-EEC383D3C8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4809851"/>
            <a:ext cx="2342311" cy="1828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395816-DBF4-4301-A82C-255A912D8D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5" y="983087"/>
            <a:ext cx="2342311" cy="1828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7FB4B40-9CB3-45C5-8E98-E2FFBE5D0A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258675"/>
            <a:ext cx="2342311" cy="18288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59F0779-0D85-4C65-B717-8E7B254CE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42240" y="3534263"/>
            <a:ext cx="2342311"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810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342312" y="1351508"/>
            <a:ext cx="9849688" cy="4154984"/>
          </a:xfrm>
          <a:prstGeom prst="rect">
            <a:avLst/>
          </a:prstGeom>
          <a:noFill/>
        </p:spPr>
        <p:txBody>
          <a:bodyPr wrap="square" rtlCol="0">
            <a:spAutoFit/>
          </a:bodyPr>
          <a:lstStyle/>
          <a:p>
            <a:pPr lvl="0" algn="just"/>
            <a:r>
              <a:rPr lang="en-US" sz="4400" b="1" u="sng" dirty="0">
                <a:solidFill>
                  <a:srgbClr val="C00000"/>
                </a:solidFill>
                <a:effectLst>
                  <a:outerShdw blurRad="38100" dist="38100" dir="2700000" algn="tl">
                    <a:srgbClr val="000000">
                      <a:alpha val="43137"/>
                    </a:srgbClr>
                  </a:outerShdw>
                </a:effectLst>
              </a:rPr>
              <a:t>VICTORY</a:t>
            </a:r>
            <a:r>
              <a:rPr lang="en-US" sz="4400" b="1" dirty="0">
                <a:solidFill>
                  <a:prstClr val="black"/>
                </a:solidFill>
              </a:rPr>
              <a:t> </a:t>
            </a:r>
            <a:r>
              <a:rPr lang="en-US" sz="4400" i="1" dirty="0">
                <a:solidFill>
                  <a:prstClr val="black"/>
                </a:solidFill>
              </a:rPr>
              <a:t>– “Thus </a:t>
            </a:r>
            <a:r>
              <a:rPr lang="en-US" sz="4400" b="1" i="1" dirty="0">
                <a:solidFill>
                  <a:prstClr val="black"/>
                </a:solidFill>
              </a:rPr>
              <a:t>David prevailed over the Philistine</a:t>
            </a:r>
            <a:r>
              <a:rPr lang="en-US" sz="4400" i="1" dirty="0">
                <a:solidFill>
                  <a:prstClr val="black"/>
                </a:solidFill>
              </a:rPr>
              <a:t> with a sling and a stone, and he struck the Philistine and killed him; but there was no sword in David’s hand.” (v.50) </a:t>
            </a:r>
          </a:p>
          <a:p>
            <a:pPr lvl="0" algn="just"/>
            <a:endParaRPr lang="en-US" sz="4400" i="1" dirty="0">
              <a:solidFill>
                <a:prstClr val="black"/>
              </a:solidFill>
            </a:endParaRPr>
          </a:p>
        </p:txBody>
      </p:sp>
      <p:pic>
        <p:nvPicPr>
          <p:cNvPr id="4" name="Picture 3">
            <a:extLst>
              <a:ext uri="{FF2B5EF4-FFF2-40B4-BE49-F238E27FC236}">
                <a16:creationId xmlns:a16="http://schemas.microsoft.com/office/drawing/2014/main" id="{E5342A0D-3DA6-43EB-8C60-B14BCEE87B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92501"/>
            <a:ext cx="2342311" cy="1828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1CF7233-F9E3-4037-B9C0-3E74FEE589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4809851"/>
            <a:ext cx="2342311" cy="1828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262AF52-31EB-4480-9735-59F5AFCEE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5" y="983087"/>
            <a:ext cx="2342311" cy="1828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38413B7-7AC4-40B5-A8EB-8EA8F95AB0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51382" y="2258675"/>
            <a:ext cx="2342311" cy="18288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73D9F03-EF97-4DE2-B199-C918A02FA8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1" b="76946" l="10000" r="90000"/>
                    </a14:imgEffect>
                  </a14:imgLayer>
                </a14:imgProps>
              </a:ext>
              <a:ext uri="{28A0092B-C50C-407E-A947-70E740481C1C}">
                <a14:useLocalDpi xmlns:a14="http://schemas.microsoft.com/office/drawing/2010/main" val="0"/>
              </a:ext>
            </a:extLst>
          </a:blip>
          <a:stretch>
            <a:fillRect/>
          </a:stretch>
        </p:blipFill>
        <p:spPr>
          <a:xfrm>
            <a:off x="-242240" y="3534263"/>
            <a:ext cx="2342311"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583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b="-4000"/>
          </a:stretch>
        </a:blipFill>
        <a:effectLst/>
      </p:bgPr>
    </p:bg>
    <p:spTree>
      <p:nvGrpSpPr>
        <p:cNvPr id="1" name=""/>
        <p:cNvGrpSpPr/>
        <p:nvPr/>
      </p:nvGrpSpPr>
      <p:grpSpPr>
        <a:xfrm>
          <a:off x="0" y="0"/>
          <a:ext cx="0" cy="0"/>
          <a:chOff x="0" y="0"/>
          <a:chExt cx="0" cy="0"/>
        </a:xfrm>
      </p:grpSpPr>
      <p:sp>
        <p:nvSpPr>
          <p:cNvPr id="2" name="Rectangle 1"/>
          <p:cNvSpPr/>
          <p:nvPr/>
        </p:nvSpPr>
        <p:spPr>
          <a:xfrm>
            <a:off x="206478" y="0"/>
            <a:ext cx="11779044" cy="3877985"/>
          </a:xfrm>
          <a:prstGeom prst="rect">
            <a:avLst/>
          </a:prstGeom>
        </p:spPr>
        <p:txBody>
          <a:bodyPr wrap="square">
            <a:spAutoFit/>
          </a:bodyPr>
          <a:lstStyle/>
          <a:p>
            <a:pPr lvl="0" algn="ctr"/>
            <a:r>
              <a:rPr lang="en-US" sz="5400" b="1" spc="300" dirty="0">
                <a:solidFill>
                  <a:srgbClr val="C00000"/>
                </a:solidFill>
                <a:effectLst>
                  <a:outerShdw blurRad="38100" dist="38100" dir="2700000" algn="tl">
                    <a:srgbClr val="000000">
                      <a:alpha val="43137"/>
                    </a:srgbClr>
                  </a:outerShdw>
                </a:effectLst>
              </a:rPr>
              <a:t>Psalm 23:1, 4</a:t>
            </a:r>
            <a:endParaRPr lang="en-US" sz="5400" dirty="0">
              <a:solidFill>
                <a:srgbClr val="C00000"/>
              </a:solidFill>
              <a:effectLst>
                <a:outerShdw blurRad="38100" dist="38100" dir="2700000" algn="tl">
                  <a:srgbClr val="000000">
                    <a:alpha val="43137"/>
                  </a:srgbClr>
                </a:outerShdw>
              </a:effectLst>
            </a:endParaRPr>
          </a:p>
          <a:p>
            <a:pPr algn="ctr"/>
            <a:endParaRPr lang="en-US" sz="800" b="1" dirty="0"/>
          </a:p>
          <a:p>
            <a:pPr algn="ctr"/>
            <a:r>
              <a:rPr lang="en-US" sz="4400" b="1" i="1" u="sng" dirty="0">
                <a:solidFill>
                  <a:srgbClr val="6E481B"/>
                </a:solidFill>
              </a:rPr>
              <a:t>The Lord is my shepherd</a:t>
            </a:r>
            <a:r>
              <a:rPr lang="en-US" sz="4400" b="1" i="1" dirty="0">
                <a:solidFill>
                  <a:srgbClr val="6E481B"/>
                </a:solidFill>
              </a:rPr>
              <a:t>, I shall not want…</a:t>
            </a:r>
          </a:p>
          <a:p>
            <a:pPr algn="ctr"/>
            <a:endParaRPr lang="en-US" sz="800" b="1" i="1" dirty="0">
              <a:solidFill>
                <a:srgbClr val="6E481B"/>
              </a:solidFill>
            </a:endParaRPr>
          </a:p>
          <a:p>
            <a:pPr algn="ctr"/>
            <a:r>
              <a:rPr lang="en-US" sz="4400" b="1" i="1" dirty="0">
                <a:solidFill>
                  <a:srgbClr val="6E481B"/>
                </a:solidFill>
              </a:rPr>
              <a:t>Even though I walk through the valley of the shadow of death, </a:t>
            </a:r>
            <a:r>
              <a:rPr lang="en-US" sz="4400" b="1" i="1" u="sng" dirty="0">
                <a:solidFill>
                  <a:srgbClr val="6E481B"/>
                </a:solidFill>
              </a:rPr>
              <a:t>I fear no evil</a:t>
            </a:r>
            <a:r>
              <a:rPr lang="en-US" sz="4400" b="1" i="1" dirty="0">
                <a:solidFill>
                  <a:srgbClr val="6E481B"/>
                </a:solidFill>
              </a:rPr>
              <a:t>, for </a:t>
            </a:r>
            <a:r>
              <a:rPr lang="en-US" sz="4400" b="1" i="1" u="sng" dirty="0">
                <a:solidFill>
                  <a:srgbClr val="6E481B"/>
                </a:solidFill>
              </a:rPr>
              <a:t>You are with me</a:t>
            </a:r>
            <a:r>
              <a:rPr lang="en-US" sz="4400" b="1" i="1" dirty="0">
                <a:solidFill>
                  <a:srgbClr val="6E481B"/>
                </a:solidFill>
              </a:rPr>
              <a:t>; </a:t>
            </a:r>
            <a:r>
              <a:rPr lang="en-US" sz="4400" b="1" i="1" u="sng" dirty="0">
                <a:solidFill>
                  <a:srgbClr val="6E481B"/>
                </a:solidFill>
              </a:rPr>
              <a:t>Your rod and Your staff</a:t>
            </a:r>
            <a:r>
              <a:rPr lang="en-US" sz="4400" b="1" i="1" dirty="0">
                <a:solidFill>
                  <a:srgbClr val="6E481B"/>
                </a:solidFill>
              </a:rPr>
              <a:t>, </a:t>
            </a:r>
            <a:r>
              <a:rPr lang="en-US" sz="4400" b="1" i="1" u="sng" dirty="0">
                <a:solidFill>
                  <a:srgbClr val="6E481B"/>
                </a:solidFill>
              </a:rPr>
              <a:t>they comfort me</a:t>
            </a:r>
            <a:r>
              <a:rPr lang="en-US" sz="4400" b="1" i="1" dirty="0">
                <a:solidFill>
                  <a:srgbClr val="6E481B"/>
                </a:solidFill>
              </a:rPr>
              <a:t>.</a:t>
            </a:r>
          </a:p>
        </p:txBody>
      </p:sp>
    </p:spTree>
    <p:extLst>
      <p:ext uri="{BB962C8B-B14F-4D97-AF65-F5344CB8AC3E}">
        <p14:creationId xmlns:p14="http://schemas.microsoft.com/office/powerpoint/2010/main" val="658322422"/>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058" b="8715"/>
          <a:stretch/>
        </p:blipFill>
        <p:spPr>
          <a:xfrm>
            <a:off x="877122" y="0"/>
            <a:ext cx="10437758" cy="5403874"/>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rot="1036270">
            <a:off x="5978989" y="1741841"/>
            <a:ext cx="2011150" cy="668900"/>
          </a:xfrm>
          <a:prstGeom prst="ellipse">
            <a:avLst/>
          </a:prstGeom>
          <a:solidFill>
            <a:srgbClr val="C000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674940">
            <a:off x="4846594" y="3099347"/>
            <a:ext cx="2091551" cy="661596"/>
          </a:xfrm>
          <a:prstGeom prst="ellipse">
            <a:avLst/>
          </a:prstGeom>
          <a:solidFill>
            <a:srgbClr val="C000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803526" y="2089028"/>
            <a:ext cx="990981" cy="646331"/>
          </a:xfrm>
          <a:prstGeom prst="rect">
            <a:avLst/>
          </a:prstGeom>
          <a:noFill/>
        </p:spPr>
        <p:txBody>
          <a:bodyPr wrap="square" rtlCol="0">
            <a:spAutoFit/>
          </a:bodyPr>
          <a:lstStyle/>
          <a:p>
            <a:r>
              <a:rPr lang="en-US" dirty="0" err="1">
                <a:solidFill>
                  <a:srgbClr val="FFFF00"/>
                </a:solidFill>
                <a:effectLst>
                  <a:outerShdw blurRad="38100" dist="38100" dir="2700000" algn="tl">
                    <a:srgbClr val="000000">
                      <a:alpha val="43137"/>
                    </a:srgbClr>
                  </a:outerShdw>
                </a:effectLst>
              </a:rPr>
              <a:t>Elah</a:t>
            </a:r>
            <a:r>
              <a:rPr lang="en-US" dirty="0">
                <a:solidFill>
                  <a:srgbClr val="FFFF00"/>
                </a:solidFill>
                <a:effectLst>
                  <a:outerShdw blurRad="38100" dist="38100" dir="2700000" algn="tl">
                    <a:srgbClr val="000000">
                      <a:alpha val="43137"/>
                    </a:srgbClr>
                  </a:outerShdw>
                </a:effectLst>
              </a:rPr>
              <a:t> Stream</a:t>
            </a:r>
          </a:p>
        </p:txBody>
      </p:sp>
      <p:cxnSp>
        <p:nvCxnSpPr>
          <p:cNvPr id="11" name="Straight Arrow Connector 10"/>
          <p:cNvCxnSpPr/>
          <p:nvPr/>
        </p:nvCxnSpPr>
        <p:spPr>
          <a:xfrm flipV="1">
            <a:off x="5392716" y="2329344"/>
            <a:ext cx="566885" cy="1016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16986" y="2585458"/>
            <a:ext cx="566885" cy="1016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83814" y="2069356"/>
            <a:ext cx="566885" cy="1016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59600" y="3176597"/>
            <a:ext cx="352284" cy="6832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579360" y="3485694"/>
            <a:ext cx="566885" cy="1016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477210" y="3728274"/>
            <a:ext cx="566885" cy="1016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165699">
            <a:off x="6101949" y="1916565"/>
            <a:ext cx="1948576"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Philistine Camp</a:t>
            </a:r>
          </a:p>
        </p:txBody>
      </p:sp>
      <p:sp>
        <p:nvSpPr>
          <p:cNvPr id="19" name="TextBox 18"/>
          <p:cNvSpPr txBox="1"/>
          <p:nvPr/>
        </p:nvSpPr>
        <p:spPr>
          <a:xfrm rot="1706754">
            <a:off x="5067956" y="3247891"/>
            <a:ext cx="1698058"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Israelite Camp</a:t>
            </a:r>
          </a:p>
        </p:txBody>
      </p:sp>
      <p:sp>
        <p:nvSpPr>
          <p:cNvPr id="21" name="5-Point Star 20"/>
          <p:cNvSpPr/>
          <p:nvPr/>
        </p:nvSpPr>
        <p:spPr>
          <a:xfrm>
            <a:off x="6561576" y="2648237"/>
            <a:ext cx="329659" cy="3328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901654" y="1157279"/>
            <a:ext cx="1686212" cy="369332"/>
          </a:xfrm>
          <a:prstGeom prst="rect">
            <a:avLst/>
          </a:prstGeom>
          <a:noFill/>
        </p:spPr>
        <p:txBody>
          <a:bodyPr wrap="square" rtlCol="0">
            <a:spAutoFit/>
          </a:bodyPr>
          <a:lstStyle/>
          <a:p>
            <a:r>
              <a:rPr lang="en-US" dirty="0" err="1">
                <a:solidFill>
                  <a:srgbClr val="C00000"/>
                </a:solidFill>
                <a:effectLst>
                  <a:outerShdw blurRad="38100" dist="38100" dir="2700000" algn="tl">
                    <a:srgbClr val="000000">
                      <a:alpha val="43137"/>
                    </a:srgbClr>
                  </a:outerShdw>
                </a:effectLst>
                <a:latin typeface="Arial Black" panose="020B0A04020102020204" pitchFamily="34" charset="0"/>
              </a:rPr>
              <a:t>Elah</a:t>
            </a:r>
            <a:r>
              <a:rPr lang="en-US" dirty="0">
                <a:solidFill>
                  <a:srgbClr val="C00000"/>
                </a:solidFill>
                <a:effectLst>
                  <a:outerShdw blurRad="38100" dist="38100" dir="2700000" algn="tl">
                    <a:srgbClr val="000000">
                      <a:alpha val="43137"/>
                    </a:srgbClr>
                  </a:outerShdw>
                </a:effectLst>
                <a:latin typeface="Arial Black" panose="020B0A04020102020204" pitchFamily="34" charset="0"/>
              </a:rPr>
              <a:t> Valley</a:t>
            </a:r>
          </a:p>
        </p:txBody>
      </p:sp>
      <p:sp>
        <p:nvSpPr>
          <p:cNvPr id="26" name="TextBox 25"/>
          <p:cNvSpPr txBox="1"/>
          <p:nvPr/>
        </p:nvSpPr>
        <p:spPr>
          <a:xfrm rot="776701">
            <a:off x="9252168" y="3683866"/>
            <a:ext cx="1116322" cy="369332"/>
          </a:xfrm>
          <a:prstGeom prst="rect">
            <a:avLst/>
          </a:prstGeom>
          <a:noFill/>
        </p:spPr>
        <p:txBody>
          <a:bodyPr wrap="square" rtlCol="0">
            <a:spAutoFit/>
          </a:bodyPr>
          <a:lstStyle/>
          <a:p>
            <a:r>
              <a:rPr lang="en-US" dirty="0" err="1">
                <a:solidFill>
                  <a:srgbClr val="FFFF00"/>
                </a:solidFill>
                <a:effectLst>
                  <a:outerShdw blurRad="38100" dist="38100" dir="2700000" algn="tl">
                    <a:srgbClr val="000000">
                      <a:alpha val="43137"/>
                    </a:srgbClr>
                  </a:outerShdw>
                </a:effectLst>
              </a:rPr>
              <a:t>Azekah</a:t>
            </a:r>
            <a:endParaRPr lang="en-US" dirty="0">
              <a:solidFill>
                <a:srgbClr val="FFFF00"/>
              </a:solidFill>
              <a:effectLst>
                <a:outerShdw blurRad="38100" dist="38100" dir="2700000" algn="tl">
                  <a:srgbClr val="000000">
                    <a:alpha val="43137"/>
                  </a:srgbClr>
                </a:outerShdw>
              </a:effectLst>
            </a:endParaRPr>
          </a:p>
        </p:txBody>
      </p:sp>
      <p:cxnSp>
        <p:nvCxnSpPr>
          <p:cNvPr id="27" name="Straight Arrow Connector 26"/>
          <p:cNvCxnSpPr/>
          <p:nvPr/>
        </p:nvCxnSpPr>
        <p:spPr>
          <a:xfrm>
            <a:off x="9878672" y="4048386"/>
            <a:ext cx="465491" cy="12515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752126">
            <a:off x="9522625" y="4066916"/>
            <a:ext cx="1116322" cy="369332"/>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rPr>
              <a:t>Gath</a:t>
            </a:r>
          </a:p>
        </p:txBody>
      </p:sp>
      <p:sp>
        <p:nvSpPr>
          <p:cNvPr id="34" name="5-Point Star 33"/>
          <p:cNvSpPr/>
          <p:nvPr/>
        </p:nvSpPr>
        <p:spPr>
          <a:xfrm>
            <a:off x="4441630" y="5836257"/>
            <a:ext cx="242185" cy="2782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ourceflix.com/wp-content/uploads/2015/05/elah-valley-panoramic-1600-with-copyright-and-website-full-res.jpg"/>
          <p:cNvPicPr>
            <a:picLocks noChangeAspect="1" noChangeArrowheads="1"/>
          </p:cNvPicPr>
          <p:nvPr/>
        </p:nvPicPr>
        <p:blipFill rotWithShape="1">
          <a:blip r:embed="rId4">
            <a:extLst>
              <a:ext uri="{28A0092B-C50C-407E-A947-70E740481C1C}">
                <a14:useLocalDpi xmlns:a14="http://schemas.microsoft.com/office/drawing/2010/main" val="0"/>
              </a:ext>
            </a:extLst>
          </a:blip>
          <a:srcRect t="1" b="23988"/>
          <a:stretch/>
        </p:blipFill>
        <p:spPr bwMode="auto">
          <a:xfrm>
            <a:off x="877121" y="4598700"/>
            <a:ext cx="10437757" cy="22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350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17:5-7</a:t>
            </a:r>
            <a:endParaRPr lang="en-US" sz="4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4400" dirty="0"/>
              <a:t>He had a bronze helmet on his head, and he was clothed with scale-armor which weighed five thousand shekels of bronze. He also had bronze greaves on his legs and a bronze javelin slung between his shoulders. The shaft of his spear was like a weaver’s beam, and the head of his spear weighed six hundred shekels of iron; his shield-carrier also walked before him.</a:t>
            </a:r>
            <a:endParaRPr lang="en-US" sz="4400" i="1" dirty="0"/>
          </a:p>
        </p:txBody>
      </p:sp>
    </p:spTree>
    <p:extLst>
      <p:ext uri="{BB962C8B-B14F-4D97-AF65-F5344CB8AC3E}">
        <p14:creationId xmlns:p14="http://schemas.microsoft.com/office/powerpoint/2010/main" val="40089235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4154984"/>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17:8</a:t>
            </a:r>
          </a:p>
          <a:p>
            <a:pPr algn="just"/>
            <a:r>
              <a:rPr lang="en-US" sz="4400" dirty="0"/>
              <a:t> He stood and shouted to the ranks of Israel and said to them, “Why do you come out to draw up in battle array? Am I not the Philistine and you servants of Saul? Choose a man for yourselves and let him come down to me.</a:t>
            </a:r>
            <a:endParaRPr lang="en-US" sz="4400" i="1" dirty="0"/>
          </a:p>
        </p:txBody>
      </p:sp>
    </p:spTree>
    <p:extLst>
      <p:ext uri="{BB962C8B-B14F-4D97-AF65-F5344CB8AC3E}">
        <p14:creationId xmlns:p14="http://schemas.microsoft.com/office/powerpoint/2010/main" val="19699733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3477875"/>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17:10-11</a:t>
            </a:r>
          </a:p>
          <a:p>
            <a:pPr algn="just"/>
            <a:r>
              <a:rPr lang="en-US" sz="4400" dirty="0"/>
              <a:t>Again the Philistine said, “I defy the ranks of Israel this day; give me a man that we may fight together.” When Saul and all Israel heard these words of the Philistine, they were dismayed and greatly afraid.</a:t>
            </a:r>
            <a:endParaRPr lang="en-US" sz="4400" i="1" dirty="0"/>
          </a:p>
        </p:txBody>
      </p:sp>
    </p:spTree>
    <p:extLst>
      <p:ext uri="{BB962C8B-B14F-4D97-AF65-F5344CB8AC3E}">
        <p14:creationId xmlns:p14="http://schemas.microsoft.com/office/powerpoint/2010/main" val="7714235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12192000" cy="2123658"/>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17:24</a:t>
            </a:r>
            <a:endParaRPr lang="en-US" sz="4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4400" dirty="0"/>
              <a:t>When all the men of Israel saw the man, they fled from him and were greatly afraid.</a:t>
            </a:r>
            <a:endParaRPr lang="en-US" sz="4400" i="1" dirty="0"/>
          </a:p>
        </p:txBody>
      </p:sp>
    </p:spTree>
    <p:extLst>
      <p:ext uri="{BB962C8B-B14F-4D97-AF65-F5344CB8AC3E}">
        <p14:creationId xmlns:p14="http://schemas.microsoft.com/office/powerpoint/2010/main" val="956132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12192000" cy="2800767"/>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17:32</a:t>
            </a:r>
            <a:endParaRPr lang="en-US" sz="4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4400" dirty="0"/>
              <a:t>David said to Saul, “Let no man’s heart fail on account of him; your servant will go and fight with this Philistine.”</a:t>
            </a:r>
            <a:endParaRPr lang="en-US" sz="4400" i="1" dirty="0"/>
          </a:p>
        </p:txBody>
      </p:sp>
      <p:sp>
        <p:nvSpPr>
          <p:cNvPr id="3" name="Rectangle 2">
            <a:extLst>
              <a:ext uri="{FF2B5EF4-FFF2-40B4-BE49-F238E27FC236}">
                <a16:creationId xmlns:a16="http://schemas.microsoft.com/office/drawing/2014/main" id="{BC347F3F-8C2E-4D82-A243-7EB46D0F2ED9}"/>
              </a:ext>
            </a:extLst>
          </p:cNvPr>
          <p:cNvSpPr/>
          <p:nvPr/>
        </p:nvSpPr>
        <p:spPr>
          <a:xfrm>
            <a:off x="0" y="2949688"/>
            <a:ext cx="12192000" cy="3477875"/>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17:33</a:t>
            </a:r>
            <a:endParaRPr lang="en-US" sz="4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4400" dirty="0"/>
              <a:t>Then Saul said to David, “You are not able to go against this Philistine to fight with him; for you are but a youth while he has been a warrior from his youth.”</a:t>
            </a:r>
            <a:endParaRPr lang="en-US" sz="4400" i="1" dirty="0"/>
          </a:p>
        </p:txBody>
      </p:sp>
    </p:spTree>
    <p:extLst>
      <p:ext uri="{BB962C8B-B14F-4D97-AF65-F5344CB8AC3E}">
        <p14:creationId xmlns:p14="http://schemas.microsoft.com/office/powerpoint/2010/main" val="1184240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12192000" cy="4154984"/>
          </a:xfrm>
          <a:prstGeom prst="rect">
            <a:avLst/>
          </a:prstGeom>
        </p:spPr>
        <p:txBody>
          <a:bodyPr wrap="square">
            <a:spAutoFit/>
          </a:bodyPr>
          <a:lstStyle/>
          <a:p>
            <a:pPr algn="ctr"/>
            <a:r>
              <a:rPr lang="en-US" sz="44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17:43-44</a:t>
            </a:r>
            <a:endParaRPr lang="en-US" sz="4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4400" dirty="0"/>
              <a:t>The Philistine said to David, “Am I a dog, that you come to me with sticks?” And the Philistine cursed David by his gods. The Philistine also said to David, “Come to me, and I will give your flesh to the birds of the sky and the beasts of the field.”</a:t>
            </a:r>
            <a:endParaRPr lang="en-US" sz="4400" i="1" dirty="0"/>
          </a:p>
        </p:txBody>
      </p:sp>
    </p:spTree>
    <p:extLst>
      <p:ext uri="{BB962C8B-B14F-4D97-AF65-F5344CB8AC3E}">
        <p14:creationId xmlns:p14="http://schemas.microsoft.com/office/powerpoint/2010/main" val="16812631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
            <a:ext cx="12192000" cy="6555641"/>
          </a:xfrm>
          <a:prstGeom prst="rect">
            <a:avLst/>
          </a:prstGeom>
        </p:spPr>
        <p:txBody>
          <a:bodyPr wrap="square">
            <a:spAutoFit/>
          </a:bodyPr>
          <a:lstStyle/>
          <a:p>
            <a:pPr lvl="0" algn="ctr"/>
            <a:r>
              <a:rPr lang="en-US" sz="4000" b="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17:45-50</a:t>
            </a:r>
            <a:endPar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3800" dirty="0"/>
              <a:t>Then David said to the Philistine, “You come to me with a sword, a spear, and a javelin, but I come to you in the name of the Lord of hosts, the God of the armies of Israel, whom you have taunted.  This day the Lord will deliver you up into my hands, and I will strike you down and remove your head from you. And I will give the dead bodies of the army of the Philistines this day to the birds of the sky and the wild beasts of the earth, that all the earth may know that there is a God in Israel and that all this assembly may know that the Lord does not deliver by sword or by spear;…</a:t>
            </a:r>
            <a:endParaRPr lang="en-US" sz="3800" i="1" dirty="0"/>
          </a:p>
        </p:txBody>
      </p:sp>
    </p:spTree>
    <p:extLst>
      <p:ext uri="{BB962C8B-B14F-4D97-AF65-F5344CB8AC3E}">
        <p14:creationId xmlns:p14="http://schemas.microsoft.com/office/powerpoint/2010/main" val="203007097"/>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2280</TotalTime>
  <Words>903</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Arial</vt:lpstr>
      <vt:lpstr>Arial Black</vt:lpstr>
      <vt:lpstr>Bell MT</vt:lpstr>
      <vt:lpstr>Berlin Sans FB Demi</vt:lpstr>
      <vt:lpstr>Bookman Old Style</vt:lpstr>
      <vt:lpstr>Calibri</vt:lpstr>
      <vt:lpstr>Calibri Light</vt:lpstr>
      <vt:lpstr>Copperplate Gothic Bold</vt:lpstr>
      <vt:lpstr>Elephant</vt:lpstr>
      <vt:lpstr>Eras Bold ITC</vt:lpstr>
      <vt:lpstr>Gadugi</vt:lpstr>
      <vt:lpstr>Impact</vt:lpstr>
      <vt:lpstr>Maiandra GD</vt:lpstr>
      <vt:lpstr>OCR A Extended</vt:lpstr>
      <vt:lpstr>Rockwell Extra Bold</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Brenton</dc:creator>
  <cp:lastModifiedBy>Kevin Stilts</cp:lastModifiedBy>
  <cp:revision>58</cp:revision>
  <dcterms:created xsi:type="dcterms:W3CDTF">2016-05-30T15:07:23Z</dcterms:created>
  <dcterms:modified xsi:type="dcterms:W3CDTF">2022-04-17T19:34:12Z</dcterms:modified>
</cp:coreProperties>
</file>