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56" r:id="rId3"/>
    <p:sldId id="257" r:id="rId4"/>
    <p:sldId id="262" r:id="rId5"/>
    <p:sldId id="261" r:id="rId6"/>
    <p:sldId id="263" r:id="rId7"/>
    <p:sldId id="260" r:id="rId8"/>
    <p:sldId id="266" r:id="rId9"/>
    <p:sldId id="265" r:id="rId10"/>
    <p:sldId id="264" r:id="rId11"/>
    <p:sldId id="267" r:id="rId12"/>
    <p:sldId id="258" r:id="rId13"/>
    <p:sldId id="269" r:id="rId14"/>
    <p:sldId id="270" r:id="rId15"/>
    <p:sldId id="272"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7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Ezekiel+34&amp;version=NKJV#fen-NKJV-21318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Hebrews+13&amp;version=NKJV#fen-NKJV-30263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p:txBody>
          <a:bodyPr>
            <a:normAutofit/>
          </a:bodyPr>
          <a:lstStyle/>
          <a:p>
            <a:endParaRPr lang="en-US" sz="4800" b="1" dirty="0"/>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p:txBody>
          <a:bodyPr>
            <a:normAutofit/>
          </a:bodyPr>
          <a:lstStyle/>
          <a:p>
            <a:endParaRPr lang="en-US" sz="2800" dirty="0"/>
          </a:p>
        </p:txBody>
      </p:sp>
    </p:spTree>
    <p:extLst>
      <p:ext uri="{BB962C8B-B14F-4D97-AF65-F5344CB8AC3E}">
        <p14:creationId xmlns:p14="http://schemas.microsoft.com/office/powerpoint/2010/main" val="17569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9032625" y="113122"/>
            <a:ext cx="3159375" cy="386499"/>
          </a:xfrm>
        </p:spPr>
        <p:txBody>
          <a:bodyPr>
            <a:normAutofit fontScale="90000"/>
          </a:bodyPr>
          <a:lstStyle/>
          <a:p>
            <a:endParaRPr lang="en-US" sz="4800" b="1" dirty="0"/>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273377" y="1"/>
            <a:ext cx="9000625" cy="6858000"/>
          </a:xfrm>
        </p:spPr>
        <p:txBody>
          <a:bodyPr>
            <a:normAutofit lnSpcReduction="10000"/>
          </a:bodyPr>
          <a:lstStyle/>
          <a:p>
            <a:r>
              <a:rPr lang="en-US" sz="2800" dirty="0"/>
              <a:t>Ezekiel 34:1-10</a:t>
            </a:r>
          </a:p>
          <a:p>
            <a:pPr marL="0" indent="0">
              <a:buNone/>
            </a:pPr>
            <a:r>
              <a:rPr lang="en-US" sz="2000" dirty="0"/>
              <a:t>And the word of the </a:t>
            </a:r>
            <a:r>
              <a:rPr lang="en-US" sz="2000" cap="small" dirty="0"/>
              <a:t>Lord</a:t>
            </a:r>
            <a:r>
              <a:rPr lang="en-US" sz="2000" dirty="0"/>
              <a:t> came to me, saying, </a:t>
            </a:r>
            <a:r>
              <a:rPr lang="en-US" sz="2000" b="1" baseline="30000" dirty="0"/>
              <a:t>2 </a:t>
            </a:r>
            <a:r>
              <a:rPr lang="en-US" sz="2000" dirty="0"/>
              <a:t>“Son of man, prophesy against the shepherds of Israel, prophesy and say to them, ‘Thus says the Lord </a:t>
            </a:r>
            <a:r>
              <a:rPr lang="en-US" sz="2000" cap="small" dirty="0"/>
              <a:t>God</a:t>
            </a:r>
            <a:r>
              <a:rPr lang="en-US" sz="2000" dirty="0"/>
              <a:t> to the shepherds: “Woe to the shepherds of Israel who feed themselves! Should not the shepherds feed the flocks? </a:t>
            </a:r>
            <a:r>
              <a:rPr lang="en-US" sz="2000" b="1" baseline="30000" dirty="0"/>
              <a:t>3 </a:t>
            </a:r>
            <a:r>
              <a:rPr lang="en-US" sz="2000" dirty="0"/>
              <a:t>You eat the fat and clothe yourselves with the wool; you slaughter the fatlings, </a:t>
            </a:r>
            <a:r>
              <a:rPr lang="en-US" sz="2000" i="1" dirty="0"/>
              <a:t>but</a:t>
            </a:r>
            <a:r>
              <a:rPr lang="en-US" sz="2000" dirty="0"/>
              <a:t> you do not feed the flock. </a:t>
            </a:r>
            <a:r>
              <a:rPr lang="en-US" sz="2000" b="1" baseline="30000" dirty="0"/>
              <a:t>4 </a:t>
            </a:r>
            <a:r>
              <a:rPr lang="en-US" sz="2000" dirty="0"/>
              <a:t>The weak you have not strengthened, nor have you healed those who were sick, nor bound up the broken, nor brought back what was driven away, nor sought what was lost; but with force and </a:t>
            </a:r>
            <a:r>
              <a:rPr lang="en-US" sz="2000" baseline="30000" dirty="0"/>
              <a:t>[</a:t>
            </a:r>
            <a:r>
              <a:rPr lang="en-US" sz="2000" baseline="30000" dirty="0">
                <a:hlinkClick r:id="rId2" tooltip="See footnote a"/>
              </a:rPr>
              <a:t>a</a:t>
            </a:r>
            <a:r>
              <a:rPr lang="en-US" sz="2000" baseline="30000" dirty="0"/>
              <a:t>]</a:t>
            </a:r>
            <a:r>
              <a:rPr lang="en-US" sz="2000" dirty="0"/>
              <a:t>cruelty you have ruled them. </a:t>
            </a:r>
            <a:r>
              <a:rPr lang="en-US" sz="2000" b="1" baseline="30000" dirty="0"/>
              <a:t>5 </a:t>
            </a:r>
            <a:r>
              <a:rPr lang="en-US" sz="2000" dirty="0"/>
              <a:t>So they were scattered because </a:t>
            </a:r>
            <a:r>
              <a:rPr lang="en-US" sz="2000" i="1" dirty="0"/>
              <a:t>there was</a:t>
            </a:r>
            <a:r>
              <a:rPr lang="en-US" sz="2000" dirty="0"/>
              <a:t> no shepherd; and they became food for all the beasts of the field when they were scattered. </a:t>
            </a:r>
            <a:r>
              <a:rPr lang="en-US" sz="2000" b="1" baseline="30000" dirty="0"/>
              <a:t>6 </a:t>
            </a:r>
            <a:r>
              <a:rPr lang="en-US" sz="2000" dirty="0"/>
              <a:t>My sheep wandered through all the mountains, and on every high hill; yes, My flock was scattered over the whole face of the earth, and no one was seeking or searching </a:t>
            </a:r>
            <a:r>
              <a:rPr lang="en-US" sz="2000" i="1" dirty="0"/>
              <a:t>for them.</a:t>
            </a:r>
            <a:r>
              <a:rPr lang="en-US" sz="2000" dirty="0"/>
              <a:t>” </a:t>
            </a:r>
            <a:r>
              <a:rPr lang="en-US" sz="2000" b="1" baseline="30000" dirty="0"/>
              <a:t>7 </a:t>
            </a:r>
            <a:r>
              <a:rPr lang="en-US" sz="2000" dirty="0"/>
              <a:t>‘Therefore, you shepherds, hear the word of the </a:t>
            </a:r>
            <a:r>
              <a:rPr lang="en-US" sz="2000" cap="small" dirty="0"/>
              <a:t>Lord</a:t>
            </a:r>
            <a:r>
              <a:rPr lang="en-US" sz="2000" dirty="0"/>
              <a:t>: </a:t>
            </a:r>
            <a:r>
              <a:rPr lang="en-US" sz="2000" b="1" baseline="30000" dirty="0"/>
              <a:t>8 </a:t>
            </a:r>
            <a:r>
              <a:rPr lang="en-US" sz="2000" dirty="0"/>
              <a:t>“</a:t>
            </a:r>
            <a:r>
              <a:rPr lang="en-US" sz="2000" i="1" dirty="0"/>
              <a:t>As</a:t>
            </a:r>
            <a:r>
              <a:rPr lang="en-US" sz="2000" dirty="0"/>
              <a:t> I live,” says the Lord </a:t>
            </a:r>
            <a:r>
              <a:rPr lang="en-US" sz="2000" cap="small" dirty="0"/>
              <a:t>God</a:t>
            </a:r>
            <a:r>
              <a:rPr lang="en-US" sz="2000" dirty="0"/>
              <a:t>, “surely because My flock became a prey, and My flock became food for every beast of the field, because </a:t>
            </a:r>
            <a:r>
              <a:rPr lang="en-US" sz="2000" i="1" dirty="0"/>
              <a:t>there was</a:t>
            </a:r>
            <a:r>
              <a:rPr lang="en-US" sz="2000" dirty="0"/>
              <a:t> no shepherd, nor did My shepherds search for My flock, but the shepherds fed themselves and did not feed My flock”— </a:t>
            </a:r>
            <a:r>
              <a:rPr lang="en-US" sz="2000" b="1" baseline="30000" dirty="0"/>
              <a:t>9 </a:t>
            </a:r>
            <a:r>
              <a:rPr lang="en-US" sz="2000" dirty="0"/>
              <a:t>therefore, O shepherds, hear the word of the </a:t>
            </a:r>
            <a:r>
              <a:rPr lang="en-US" sz="2000" cap="small" dirty="0"/>
              <a:t>Lord</a:t>
            </a:r>
            <a:r>
              <a:rPr lang="en-US" sz="2000" dirty="0"/>
              <a:t>! </a:t>
            </a:r>
            <a:r>
              <a:rPr lang="en-US" sz="2000" b="1" baseline="30000" dirty="0"/>
              <a:t>10 </a:t>
            </a:r>
            <a:r>
              <a:rPr lang="en-US" sz="2000" dirty="0"/>
              <a:t>Thus says the Lord </a:t>
            </a:r>
            <a:r>
              <a:rPr lang="en-US" sz="2000" cap="small" dirty="0"/>
              <a:t>God</a:t>
            </a:r>
            <a:r>
              <a:rPr lang="en-US" sz="2000" dirty="0"/>
              <a:t>: “Behold, I </a:t>
            </a:r>
            <a:r>
              <a:rPr lang="en-US" sz="2000" i="1" dirty="0"/>
              <a:t>am</a:t>
            </a:r>
            <a:r>
              <a:rPr lang="en-US" sz="2000" dirty="0"/>
              <a:t> against the shepherds, and I will require My flock at their hand; I will cause them to cease feeding the sheep, and the shepherds shall feed themselves no more; for I will deliver My flock from their mouths, that they may no longer be food for them.”</a:t>
            </a:r>
          </a:p>
          <a:p>
            <a:pPr marL="0" indent="0">
              <a:buNone/>
            </a:pPr>
            <a:endParaRPr lang="en-US" sz="2800" dirty="0"/>
          </a:p>
        </p:txBody>
      </p:sp>
    </p:spTree>
    <p:extLst>
      <p:ext uri="{BB962C8B-B14F-4D97-AF65-F5344CB8AC3E}">
        <p14:creationId xmlns:p14="http://schemas.microsoft.com/office/powerpoint/2010/main" val="184742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0" y="0"/>
            <a:ext cx="6232513" cy="945823"/>
          </a:xfrm>
        </p:spPr>
        <p:txBody>
          <a:bodyPr>
            <a:normAutofit/>
          </a:bodyPr>
          <a:lstStyle/>
          <a:p>
            <a:r>
              <a:rPr lang="en-US" sz="4800" b="1" dirty="0"/>
              <a:t>Our Lord and Master</a:t>
            </a:r>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273377" y="945823"/>
            <a:ext cx="9332536" cy="5662367"/>
          </a:xfrm>
        </p:spPr>
        <p:txBody>
          <a:bodyPr>
            <a:normAutofit/>
          </a:bodyPr>
          <a:lstStyle/>
          <a:p>
            <a:r>
              <a:rPr lang="en-US" sz="2800" dirty="0"/>
              <a:t>John 16:12</a:t>
            </a:r>
          </a:p>
          <a:p>
            <a:endParaRPr lang="en-US" sz="2800" dirty="0"/>
          </a:p>
          <a:p>
            <a:endParaRPr lang="en-US" sz="2800" dirty="0"/>
          </a:p>
          <a:p>
            <a:r>
              <a:rPr lang="en-US" sz="2800" dirty="0"/>
              <a:t>Our God has made a total commitment to the weak</a:t>
            </a:r>
          </a:p>
          <a:p>
            <a:r>
              <a:rPr lang="en-US" sz="2800" dirty="0"/>
              <a:t>He has worked with them from the beginning of His ministry!</a:t>
            </a:r>
          </a:p>
          <a:p>
            <a:endParaRPr lang="en-US" sz="2800" dirty="0"/>
          </a:p>
          <a:p>
            <a:r>
              <a:rPr lang="en-US" sz="2800" dirty="0"/>
              <a:t>This should help comfort us, if we are weak and encourage us to lift our heads up and see the “fields white for harvest”, no matter who they are or where they are from and go and teach them.</a:t>
            </a:r>
          </a:p>
        </p:txBody>
      </p:sp>
      <p:sp>
        <p:nvSpPr>
          <p:cNvPr id="4" name="TextBox 3">
            <a:extLst>
              <a:ext uri="{FF2B5EF4-FFF2-40B4-BE49-F238E27FC236}">
                <a16:creationId xmlns:a16="http://schemas.microsoft.com/office/drawing/2014/main" id="{5C0E1DE2-4A7F-44F7-A62B-3C18B941D8F8}"/>
              </a:ext>
            </a:extLst>
          </p:cNvPr>
          <p:cNvSpPr txBox="1"/>
          <p:nvPr/>
        </p:nvSpPr>
        <p:spPr>
          <a:xfrm>
            <a:off x="192919" y="1640264"/>
            <a:ext cx="9956572" cy="830997"/>
          </a:xfrm>
          <a:prstGeom prst="rect">
            <a:avLst/>
          </a:prstGeom>
          <a:solidFill>
            <a:schemeClr val="accent1">
              <a:lumMod val="60000"/>
              <a:lumOff val="40000"/>
            </a:schemeClr>
          </a:solidFill>
        </p:spPr>
        <p:txBody>
          <a:bodyPr wrap="none" rtlCol="0">
            <a:spAutoFit/>
          </a:bodyPr>
          <a:lstStyle/>
          <a:p>
            <a:pPr algn="ctr"/>
            <a:r>
              <a:rPr lang="en-US" sz="2400" b="1" baseline="30000" dirty="0"/>
              <a:t>12 </a:t>
            </a:r>
            <a:r>
              <a:rPr lang="en-US" sz="2400" b="1" dirty="0"/>
              <a:t>“I still have many things to say to you, but you cannot bear </a:t>
            </a:r>
            <a:r>
              <a:rPr lang="en-US" sz="2400" b="1" i="1" dirty="0"/>
              <a:t>them</a:t>
            </a:r>
            <a:r>
              <a:rPr lang="en-US" sz="2400" b="1" dirty="0"/>
              <a:t> </a:t>
            </a:r>
          </a:p>
          <a:p>
            <a:pPr algn="ctr"/>
            <a:r>
              <a:rPr lang="en-US" sz="2400" b="1" dirty="0"/>
              <a:t>now. </a:t>
            </a:r>
          </a:p>
        </p:txBody>
      </p:sp>
    </p:spTree>
    <p:extLst>
      <p:ext uri="{BB962C8B-B14F-4D97-AF65-F5344CB8AC3E}">
        <p14:creationId xmlns:p14="http://schemas.microsoft.com/office/powerpoint/2010/main" val="41666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p:txBody>
          <a:bodyPr>
            <a:normAutofit/>
          </a:bodyPr>
          <a:lstStyle/>
          <a:p>
            <a:endParaRPr lang="en-US" sz="4800" b="1" dirty="0"/>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p:txBody>
          <a:bodyPr>
            <a:normAutofit/>
          </a:bodyPr>
          <a:lstStyle/>
          <a:p>
            <a:endParaRPr lang="en-US" sz="2800" dirty="0"/>
          </a:p>
        </p:txBody>
      </p:sp>
    </p:spTree>
    <p:extLst>
      <p:ext uri="{BB962C8B-B14F-4D97-AF65-F5344CB8AC3E}">
        <p14:creationId xmlns:p14="http://schemas.microsoft.com/office/powerpoint/2010/main" val="39265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p:txBody>
          <a:bodyPr>
            <a:normAutofit/>
          </a:bodyPr>
          <a:lstStyle/>
          <a:p>
            <a:endParaRPr lang="en-US" sz="4800" b="1" dirty="0"/>
          </a:p>
        </p:txBody>
      </p:sp>
      <p:pic>
        <p:nvPicPr>
          <p:cNvPr id="9" name="Content Placeholder 8">
            <a:extLst>
              <a:ext uri="{FF2B5EF4-FFF2-40B4-BE49-F238E27FC236}">
                <a16:creationId xmlns:a16="http://schemas.microsoft.com/office/drawing/2014/main" id="{B7C8AA24-D3E6-4155-91EE-67AE82E39856}"/>
              </a:ext>
            </a:extLst>
          </p:cNvPr>
          <p:cNvPicPr>
            <a:picLocks noGrp="1" noChangeAspect="1"/>
          </p:cNvPicPr>
          <p:nvPr>
            <p:ph idx="1"/>
          </p:nvPr>
        </p:nvPicPr>
        <p:blipFill>
          <a:blip r:embed="rId2"/>
          <a:stretch>
            <a:fillRect/>
          </a:stretch>
        </p:blipFill>
        <p:spPr>
          <a:xfrm>
            <a:off x="2169160" y="904241"/>
            <a:ext cx="7853680" cy="5557520"/>
          </a:xfrm>
        </p:spPr>
      </p:pic>
    </p:spTree>
    <p:extLst>
      <p:ext uri="{BB962C8B-B14F-4D97-AF65-F5344CB8AC3E}">
        <p14:creationId xmlns:p14="http://schemas.microsoft.com/office/powerpoint/2010/main" val="19617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F55E-148F-4E38-B5FF-49B71D40A0B9}"/>
              </a:ext>
            </a:extLst>
          </p:cNvPr>
          <p:cNvSpPr>
            <a:spLocks noGrp="1"/>
          </p:cNvSpPr>
          <p:nvPr>
            <p:ph type="title"/>
          </p:nvPr>
        </p:nvSpPr>
        <p:spPr>
          <a:xfrm>
            <a:off x="0" y="0"/>
            <a:ext cx="4402666" cy="883920"/>
          </a:xfrm>
        </p:spPr>
        <p:txBody>
          <a:bodyPr>
            <a:normAutofit/>
          </a:bodyPr>
          <a:lstStyle/>
          <a:p>
            <a:r>
              <a:rPr lang="en-US" sz="4000" b="1" dirty="0">
                <a:solidFill>
                  <a:schemeClr val="bg1"/>
                </a:solidFill>
              </a:rPr>
              <a:t>Jesus </a:t>
            </a:r>
            <a:r>
              <a:rPr lang="en-US" sz="4000" b="1" dirty="0" err="1">
                <a:solidFill>
                  <a:schemeClr val="bg1"/>
                </a:solidFill>
              </a:rPr>
              <a:t>Marsella</a:t>
            </a:r>
            <a:endParaRPr lang="en-US" sz="4000" b="1" dirty="0">
              <a:solidFill>
                <a:schemeClr val="bg1"/>
              </a:solidFill>
            </a:endParaRPr>
          </a:p>
        </p:txBody>
      </p:sp>
      <p:sp>
        <p:nvSpPr>
          <p:cNvPr id="3" name="Content Placeholder 2">
            <a:extLst>
              <a:ext uri="{FF2B5EF4-FFF2-40B4-BE49-F238E27FC236}">
                <a16:creationId xmlns:a16="http://schemas.microsoft.com/office/drawing/2014/main" id="{E776752A-DB4C-4141-A02F-7870D7F9F4CF}"/>
              </a:ext>
            </a:extLst>
          </p:cNvPr>
          <p:cNvSpPr>
            <a:spLocks noGrp="1"/>
          </p:cNvSpPr>
          <p:nvPr>
            <p:ph idx="1"/>
          </p:nvPr>
        </p:nvSpPr>
        <p:spPr/>
        <p:txBody>
          <a:bodyPr/>
          <a:lstStyle/>
          <a:p>
            <a:endParaRPr lang="en-US"/>
          </a:p>
        </p:txBody>
      </p:sp>
      <p:pic>
        <p:nvPicPr>
          <p:cNvPr id="2050" name="Picture 2" descr="f635b0d6-aac4-44ba-9e65-f121d9d3fd51">
            <a:extLst>
              <a:ext uri="{FF2B5EF4-FFF2-40B4-BE49-F238E27FC236}">
                <a16:creationId xmlns:a16="http://schemas.microsoft.com/office/drawing/2014/main" id="{5FD2962D-994B-4D8F-B2B9-B8C01AB63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721360"/>
            <a:ext cx="622808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16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032E-E0F2-43BA-AFAB-129E9B6247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58689C-AEA5-4E57-A745-FEBC9DDB08AA}"/>
              </a:ext>
            </a:extLst>
          </p:cNvPr>
          <p:cNvSpPr>
            <a:spLocks noGrp="1"/>
          </p:cNvSpPr>
          <p:nvPr>
            <p:ph idx="1"/>
          </p:nvPr>
        </p:nvSpPr>
        <p:spPr/>
        <p:txBody>
          <a:bodyPr/>
          <a:lstStyle/>
          <a:p>
            <a:endParaRPr lang="en-US"/>
          </a:p>
        </p:txBody>
      </p:sp>
      <p:pic>
        <p:nvPicPr>
          <p:cNvPr id="4098" name="Picture 2" descr="16b40808-0582-461c-8ab8-575bd36804ef">
            <a:extLst>
              <a:ext uri="{FF2B5EF4-FFF2-40B4-BE49-F238E27FC236}">
                <a16:creationId xmlns:a16="http://schemas.microsoft.com/office/drawing/2014/main" id="{AEF683D6-6E25-47E3-B35F-E3E5BD321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20" y="0"/>
            <a:ext cx="94081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8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FBB6-106D-4EBB-AD88-9AAFDD70C3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98BE13-CD08-41F4-9C50-0A7963DCC284}"/>
              </a:ext>
            </a:extLst>
          </p:cNvPr>
          <p:cNvSpPr>
            <a:spLocks noGrp="1"/>
          </p:cNvSpPr>
          <p:nvPr>
            <p:ph idx="1"/>
          </p:nvPr>
        </p:nvSpPr>
        <p:spPr/>
        <p:txBody>
          <a:bodyPr/>
          <a:lstStyle/>
          <a:p>
            <a:endParaRPr lang="en-US"/>
          </a:p>
        </p:txBody>
      </p:sp>
      <p:pic>
        <p:nvPicPr>
          <p:cNvPr id="3074" name="Picture 2" descr="1fd1ff08-ce0d-4a3e-8118-40ec242a5fac">
            <a:extLst>
              <a:ext uri="{FF2B5EF4-FFF2-40B4-BE49-F238E27FC236}">
                <a16:creationId xmlns:a16="http://schemas.microsoft.com/office/drawing/2014/main" id="{FF22936B-6321-480D-BACD-F6C2A8FB0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675" y="0"/>
            <a:ext cx="92484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37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5591-571A-4A6F-B6E6-E3EBDACAA8C8}"/>
              </a:ext>
            </a:extLst>
          </p:cNvPr>
          <p:cNvSpPr>
            <a:spLocks noGrp="1"/>
          </p:cNvSpPr>
          <p:nvPr>
            <p:ph type="ctrTitle"/>
          </p:nvPr>
        </p:nvSpPr>
        <p:spPr>
          <a:xfrm>
            <a:off x="810705" y="2404534"/>
            <a:ext cx="8463298" cy="1646302"/>
          </a:xfrm>
        </p:spPr>
        <p:txBody>
          <a:bodyPr/>
          <a:lstStyle/>
          <a:p>
            <a:r>
              <a:rPr lang="en-US" sz="4800" b="1" dirty="0"/>
              <a:t>The God who loves the weak</a:t>
            </a:r>
          </a:p>
        </p:txBody>
      </p:sp>
      <p:sp>
        <p:nvSpPr>
          <p:cNvPr id="3" name="Subtitle 2">
            <a:extLst>
              <a:ext uri="{FF2B5EF4-FFF2-40B4-BE49-F238E27FC236}">
                <a16:creationId xmlns:a16="http://schemas.microsoft.com/office/drawing/2014/main" id="{4CEB3516-24A3-4270-836B-1C15218081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092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0" y="0"/>
            <a:ext cx="8596668" cy="936396"/>
          </a:xfrm>
        </p:spPr>
        <p:txBody>
          <a:bodyPr>
            <a:normAutofit/>
          </a:bodyPr>
          <a:lstStyle/>
          <a:p>
            <a:r>
              <a:rPr lang="en-US" sz="4800" b="1" dirty="0"/>
              <a:t>Society Versus Our God</a:t>
            </a:r>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424206" y="1046375"/>
            <a:ext cx="8849796" cy="4994987"/>
          </a:xfrm>
        </p:spPr>
        <p:txBody>
          <a:bodyPr>
            <a:normAutofit/>
          </a:bodyPr>
          <a:lstStyle/>
          <a:p>
            <a:r>
              <a:rPr lang="en-US" sz="2800" dirty="0"/>
              <a:t>Our society adores and worships strength, success, and winners.</a:t>
            </a:r>
          </a:p>
          <a:p>
            <a:r>
              <a:rPr lang="en-US" sz="2800" dirty="0"/>
              <a:t>As saints, we need to move towards maturity, but we should never forget the weak saints, all of us, are moving towards maturity and need our love and patience.</a:t>
            </a:r>
          </a:p>
          <a:p>
            <a:r>
              <a:rPr lang="en-US" sz="2800" dirty="0"/>
              <a:t>Romans 5:6</a:t>
            </a:r>
          </a:p>
        </p:txBody>
      </p:sp>
      <p:sp>
        <p:nvSpPr>
          <p:cNvPr id="4" name="TextBox 3">
            <a:extLst>
              <a:ext uri="{FF2B5EF4-FFF2-40B4-BE49-F238E27FC236}">
                <a16:creationId xmlns:a16="http://schemas.microsoft.com/office/drawing/2014/main" id="{D1C11DDF-B14C-41B6-A94D-2F96D04E2C35}"/>
              </a:ext>
            </a:extLst>
          </p:cNvPr>
          <p:cNvSpPr txBox="1"/>
          <p:nvPr/>
        </p:nvSpPr>
        <p:spPr>
          <a:xfrm>
            <a:off x="771321" y="4609707"/>
            <a:ext cx="7918194" cy="830997"/>
          </a:xfrm>
          <a:prstGeom prst="rect">
            <a:avLst/>
          </a:prstGeom>
          <a:solidFill>
            <a:schemeClr val="accent1">
              <a:lumMod val="60000"/>
              <a:lumOff val="40000"/>
            </a:schemeClr>
          </a:solidFill>
        </p:spPr>
        <p:txBody>
          <a:bodyPr wrap="none" rtlCol="0">
            <a:spAutoFit/>
          </a:bodyPr>
          <a:lstStyle/>
          <a:p>
            <a:pPr algn="ctr"/>
            <a:r>
              <a:rPr lang="en-US" sz="2400" b="1" baseline="30000" dirty="0">
                <a:latin typeface="Calibri" panose="020F0502020204030204" pitchFamily="34" charset="0"/>
                <a:cs typeface="Calibri" panose="020F0502020204030204" pitchFamily="34" charset="0"/>
              </a:rPr>
              <a:t>6 </a:t>
            </a:r>
            <a:r>
              <a:rPr lang="en-US" sz="2400" b="1" dirty="0">
                <a:latin typeface="Calibri" panose="020F0502020204030204" pitchFamily="34" charset="0"/>
                <a:cs typeface="Calibri" panose="020F0502020204030204" pitchFamily="34" charset="0"/>
              </a:rPr>
              <a:t>For when we were still without strength, in due time Christ </a:t>
            </a:r>
          </a:p>
          <a:p>
            <a:pPr algn="ctr"/>
            <a:r>
              <a:rPr lang="en-US" sz="2400" b="1" dirty="0">
                <a:latin typeface="Calibri" panose="020F0502020204030204" pitchFamily="34" charset="0"/>
                <a:cs typeface="Calibri" panose="020F0502020204030204" pitchFamily="34" charset="0"/>
              </a:rPr>
              <a:t>died for the ungodly. </a:t>
            </a:r>
          </a:p>
        </p:txBody>
      </p:sp>
    </p:spTree>
    <p:extLst>
      <p:ext uri="{BB962C8B-B14F-4D97-AF65-F5344CB8AC3E}">
        <p14:creationId xmlns:p14="http://schemas.microsoft.com/office/powerpoint/2010/main" val="36899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0" y="0"/>
            <a:ext cx="8830942" cy="926969"/>
          </a:xfrm>
        </p:spPr>
        <p:txBody>
          <a:bodyPr>
            <a:normAutofit/>
          </a:bodyPr>
          <a:lstStyle/>
          <a:p>
            <a:r>
              <a:rPr lang="en-US" sz="4800" b="1" dirty="0"/>
              <a:t>How does God view the weak?</a:t>
            </a:r>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263951" y="926969"/>
            <a:ext cx="9010051" cy="5114393"/>
          </a:xfrm>
        </p:spPr>
        <p:txBody>
          <a:bodyPr>
            <a:normAutofit/>
          </a:bodyPr>
          <a:lstStyle/>
          <a:p>
            <a:r>
              <a:rPr lang="en-US" sz="2800" dirty="0"/>
              <a:t>God loves the weak and gave His Son for the weak</a:t>
            </a:r>
          </a:p>
          <a:p>
            <a:r>
              <a:rPr lang="en-US" sz="2800" dirty="0"/>
              <a:t>God labors to free us from spiritual weakness, moral and spiritual and tries to help us towards maturity</a:t>
            </a:r>
          </a:p>
          <a:p>
            <a:r>
              <a:rPr lang="en-US" sz="2800" dirty="0"/>
              <a:t>Colossians 1:28; Hebrews 13:20-21</a:t>
            </a:r>
          </a:p>
        </p:txBody>
      </p:sp>
      <p:sp>
        <p:nvSpPr>
          <p:cNvPr id="4" name="TextBox 3">
            <a:extLst>
              <a:ext uri="{FF2B5EF4-FFF2-40B4-BE49-F238E27FC236}">
                <a16:creationId xmlns:a16="http://schemas.microsoft.com/office/drawing/2014/main" id="{E038B3D9-82E4-4DD3-8B66-CBD530433F65}"/>
              </a:ext>
            </a:extLst>
          </p:cNvPr>
          <p:cNvSpPr txBox="1"/>
          <p:nvPr/>
        </p:nvSpPr>
        <p:spPr>
          <a:xfrm>
            <a:off x="263951" y="3068667"/>
            <a:ext cx="10039929" cy="830997"/>
          </a:xfrm>
          <a:prstGeom prst="rect">
            <a:avLst/>
          </a:prstGeom>
          <a:solidFill>
            <a:schemeClr val="accent1">
              <a:lumMod val="60000"/>
              <a:lumOff val="40000"/>
            </a:schemeClr>
          </a:solidFill>
        </p:spPr>
        <p:txBody>
          <a:bodyPr wrap="none" rtlCol="0">
            <a:spAutoFit/>
          </a:bodyPr>
          <a:lstStyle/>
          <a:p>
            <a:pPr algn="ctr"/>
            <a:r>
              <a:rPr lang="en-US" sz="2400" b="1" baseline="30000" dirty="0"/>
              <a:t>28 </a:t>
            </a:r>
            <a:r>
              <a:rPr lang="en-US" sz="2400" b="1" dirty="0"/>
              <a:t>Him we preach, warning every man and teaching every man in all </a:t>
            </a:r>
          </a:p>
          <a:p>
            <a:pPr algn="ctr"/>
            <a:r>
              <a:rPr lang="en-US" sz="2400" b="1" dirty="0"/>
              <a:t>wisdom, that we may present every man perfect in Christ Jesus.</a:t>
            </a:r>
          </a:p>
        </p:txBody>
      </p:sp>
      <p:sp>
        <p:nvSpPr>
          <p:cNvPr id="5" name="TextBox 4">
            <a:extLst>
              <a:ext uri="{FF2B5EF4-FFF2-40B4-BE49-F238E27FC236}">
                <a16:creationId xmlns:a16="http://schemas.microsoft.com/office/drawing/2014/main" id="{A2780621-9711-4A8D-90B9-3C9661973C39}"/>
              </a:ext>
            </a:extLst>
          </p:cNvPr>
          <p:cNvSpPr txBox="1"/>
          <p:nvPr/>
        </p:nvSpPr>
        <p:spPr>
          <a:xfrm>
            <a:off x="263951" y="4147612"/>
            <a:ext cx="11321591" cy="1938992"/>
          </a:xfrm>
          <a:prstGeom prst="rect">
            <a:avLst/>
          </a:prstGeom>
          <a:solidFill>
            <a:schemeClr val="accent1">
              <a:lumMod val="60000"/>
              <a:lumOff val="40000"/>
            </a:schemeClr>
          </a:solidFill>
        </p:spPr>
        <p:txBody>
          <a:bodyPr wrap="square" rtlCol="0">
            <a:spAutoFit/>
          </a:bodyPr>
          <a:lstStyle/>
          <a:p>
            <a:pPr algn="ctr"/>
            <a:r>
              <a:rPr lang="en-US" sz="2400" b="1" baseline="30000" dirty="0"/>
              <a:t>20 </a:t>
            </a:r>
            <a:r>
              <a:rPr lang="en-US" sz="2400" b="1" dirty="0"/>
              <a:t>Now may the God of peace who brought up our Lord Jesus from the </a:t>
            </a:r>
          </a:p>
          <a:p>
            <a:pPr algn="ctr"/>
            <a:r>
              <a:rPr lang="en-US" sz="2400" b="1" dirty="0"/>
              <a:t>dead, that great Shepherd of the sheep, through the blood of the everlasting covenant, </a:t>
            </a:r>
            <a:r>
              <a:rPr lang="en-US" sz="2400" b="1" baseline="30000" dirty="0"/>
              <a:t>21 </a:t>
            </a:r>
            <a:r>
              <a:rPr lang="en-US" sz="2400" b="1" dirty="0"/>
              <a:t>make you complete in every good work to do His will, working </a:t>
            </a:r>
          </a:p>
          <a:p>
            <a:pPr algn="ctr"/>
            <a:r>
              <a:rPr lang="en-US" sz="2400" b="1" dirty="0"/>
              <a:t>in </a:t>
            </a:r>
            <a:r>
              <a:rPr lang="en-US" sz="2400" b="1" baseline="30000" dirty="0"/>
              <a:t>[</a:t>
            </a:r>
            <a:r>
              <a:rPr lang="en-US" sz="2400" b="1" baseline="30000" dirty="0">
                <a:hlinkClick r:id="rId2" tooltip="See footnote g"/>
              </a:rPr>
              <a:t>g</a:t>
            </a:r>
            <a:r>
              <a:rPr lang="en-US" sz="2400" b="1" baseline="30000" dirty="0"/>
              <a:t>]</a:t>
            </a:r>
            <a:r>
              <a:rPr lang="en-US" sz="2400" b="1" dirty="0"/>
              <a:t>you what is well pleasing in His sight, through Jesus Christ, to whom </a:t>
            </a:r>
            <a:r>
              <a:rPr lang="en-US" sz="2400" b="1" i="1" dirty="0"/>
              <a:t>be</a:t>
            </a:r>
            <a:r>
              <a:rPr lang="en-US" sz="2400" b="1" dirty="0"/>
              <a:t> </a:t>
            </a:r>
          </a:p>
          <a:p>
            <a:pPr algn="ctr"/>
            <a:r>
              <a:rPr lang="en-US" sz="2400" b="1" dirty="0"/>
              <a:t>glory forever and ever. Amen</a:t>
            </a:r>
          </a:p>
        </p:txBody>
      </p:sp>
    </p:spTree>
    <p:extLst>
      <p:ext uri="{BB962C8B-B14F-4D97-AF65-F5344CB8AC3E}">
        <p14:creationId xmlns:p14="http://schemas.microsoft.com/office/powerpoint/2010/main" val="2441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0" y="0"/>
            <a:ext cx="8868649" cy="816638"/>
          </a:xfrm>
        </p:spPr>
        <p:txBody>
          <a:bodyPr>
            <a:normAutofit fontScale="90000"/>
          </a:bodyPr>
          <a:lstStyle/>
          <a:p>
            <a:r>
              <a:rPr lang="en-US" sz="4800" b="1" dirty="0"/>
              <a:t>How does God view the weak?</a:t>
            </a:r>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273377" y="816639"/>
            <a:ext cx="9000625" cy="5224724"/>
          </a:xfrm>
        </p:spPr>
        <p:txBody>
          <a:bodyPr>
            <a:normAutofit/>
          </a:bodyPr>
          <a:lstStyle/>
          <a:p>
            <a:r>
              <a:rPr lang="en-US" sz="2800" dirty="0"/>
              <a:t>While God views weakness with love</a:t>
            </a:r>
          </a:p>
          <a:p>
            <a:r>
              <a:rPr lang="en-US" sz="2800" dirty="0"/>
              <a:t>UNDERSTAND</a:t>
            </a:r>
          </a:p>
          <a:p>
            <a:r>
              <a:rPr lang="en-US" sz="2800" dirty="0"/>
              <a:t>A refusal to move toward maturity is REBELLION and God is against REBELLION (sin) without reservation.</a:t>
            </a:r>
          </a:p>
          <a:p>
            <a:r>
              <a:rPr lang="en-US" sz="2800" dirty="0"/>
              <a:t>Finding out how God views the weak, will help us understand how He feels towards US, as all of us are weak in many ways at any stage of our spiritual development.</a:t>
            </a:r>
          </a:p>
          <a:p>
            <a:r>
              <a:rPr lang="en-US" sz="2800" dirty="0"/>
              <a:t>Let’s start with Isaiah 42:1-4 this morning</a:t>
            </a:r>
          </a:p>
        </p:txBody>
      </p:sp>
    </p:spTree>
    <p:extLst>
      <p:ext uri="{BB962C8B-B14F-4D97-AF65-F5344CB8AC3E}">
        <p14:creationId xmlns:p14="http://schemas.microsoft.com/office/powerpoint/2010/main" val="9266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E17B2-8A3D-4B52-9913-54AB97505B9F}"/>
              </a:ext>
            </a:extLst>
          </p:cNvPr>
          <p:cNvSpPr>
            <a:spLocks noGrp="1"/>
          </p:cNvSpPr>
          <p:nvPr>
            <p:ph type="title"/>
          </p:nvPr>
        </p:nvSpPr>
        <p:spPr>
          <a:xfrm>
            <a:off x="7334054" y="0"/>
            <a:ext cx="4777416" cy="436775"/>
          </a:xfrm>
        </p:spPr>
        <p:txBody>
          <a:bodyPr>
            <a:normAutofit fontScale="90000"/>
          </a:bodyPr>
          <a:lstStyle/>
          <a:p>
            <a:endParaRPr lang="en-US" dirty="0"/>
          </a:p>
        </p:txBody>
      </p:sp>
      <p:sp>
        <p:nvSpPr>
          <p:cNvPr id="5" name="Content Placeholder 4">
            <a:extLst>
              <a:ext uri="{FF2B5EF4-FFF2-40B4-BE49-F238E27FC236}">
                <a16:creationId xmlns:a16="http://schemas.microsoft.com/office/drawing/2014/main" id="{FC624649-E9BD-4793-AE65-12FFEB170F39}"/>
              </a:ext>
            </a:extLst>
          </p:cNvPr>
          <p:cNvSpPr>
            <a:spLocks noGrp="1"/>
          </p:cNvSpPr>
          <p:nvPr>
            <p:ph idx="1"/>
          </p:nvPr>
        </p:nvSpPr>
        <p:spPr>
          <a:xfrm>
            <a:off x="686761" y="150829"/>
            <a:ext cx="8596668" cy="5315499"/>
          </a:xfrm>
        </p:spPr>
        <p:txBody>
          <a:bodyPr>
            <a:noAutofit/>
          </a:bodyPr>
          <a:lstStyle/>
          <a:p>
            <a:pPr marL="0" indent="0" algn="ctr">
              <a:buNone/>
            </a:pPr>
            <a:r>
              <a:rPr lang="en-US" sz="3200" b="1" dirty="0"/>
              <a:t>“Behold! My Servant whom I uphold,</a:t>
            </a:r>
            <a:br>
              <a:rPr lang="en-US" sz="3200" b="1" dirty="0"/>
            </a:br>
            <a:r>
              <a:rPr lang="en-US" sz="3200" b="1" dirty="0"/>
              <a:t>My Elect One </a:t>
            </a:r>
            <a:r>
              <a:rPr lang="en-US" sz="3200" b="1" i="1" dirty="0"/>
              <a:t>in whom</a:t>
            </a:r>
            <a:r>
              <a:rPr lang="en-US" sz="3200" b="1" dirty="0"/>
              <a:t> My soul delights!</a:t>
            </a:r>
            <a:br>
              <a:rPr lang="en-US" sz="3200" b="1" dirty="0"/>
            </a:br>
            <a:r>
              <a:rPr lang="en-US" sz="3200" b="1" dirty="0"/>
              <a:t>I have put My Spirit upon Him;</a:t>
            </a:r>
            <a:br>
              <a:rPr lang="en-US" sz="3200" b="1" dirty="0"/>
            </a:br>
            <a:r>
              <a:rPr lang="en-US" sz="3200" b="1" dirty="0"/>
              <a:t>He will bring forth justice to the Gentiles.</a:t>
            </a:r>
            <a:br>
              <a:rPr lang="en-US" sz="3200" b="1" dirty="0"/>
            </a:br>
            <a:r>
              <a:rPr lang="en-US" sz="3200" b="1" baseline="30000" dirty="0"/>
              <a:t>2 </a:t>
            </a:r>
            <a:r>
              <a:rPr lang="en-US" sz="3200" b="1" dirty="0"/>
              <a:t>He will not cry out, nor raise </a:t>
            </a:r>
            <a:r>
              <a:rPr lang="en-US" sz="3200" b="1" i="1" dirty="0"/>
              <a:t>His voice,</a:t>
            </a:r>
            <a:br>
              <a:rPr lang="en-US" sz="3200" b="1" dirty="0"/>
            </a:br>
            <a:r>
              <a:rPr lang="en-US" sz="3200" b="1" dirty="0"/>
              <a:t>Nor cause His voice to be heard in the street.</a:t>
            </a:r>
            <a:br>
              <a:rPr lang="en-US" sz="3200" b="1" dirty="0"/>
            </a:br>
            <a:r>
              <a:rPr lang="en-US" sz="3200" b="1" baseline="30000" dirty="0"/>
              <a:t>3 </a:t>
            </a:r>
            <a:r>
              <a:rPr lang="en-US" sz="3200" b="1" dirty="0"/>
              <a:t>A bruised reed He will not break,</a:t>
            </a:r>
            <a:br>
              <a:rPr lang="en-US" sz="3200" b="1" dirty="0"/>
            </a:br>
            <a:r>
              <a:rPr lang="en-US" sz="3200" b="1" dirty="0"/>
              <a:t>And smoking flax He will not quench;</a:t>
            </a:r>
            <a:br>
              <a:rPr lang="en-US" sz="3200" b="1" dirty="0"/>
            </a:br>
            <a:r>
              <a:rPr lang="en-US" sz="3200" b="1" dirty="0"/>
              <a:t>He will bring forth justice for truth.</a:t>
            </a:r>
            <a:br>
              <a:rPr lang="en-US" sz="3200" b="1" dirty="0"/>
            </a:br>
            <a:r>
              <a:rPr lang="en-US" sz="3200" b="1" baseline="30000" dirty="0"/>
              <a:t>4 </a:t>
            </a:r>
            <a:r>
              <a:rPr lang="en-US" sz="3200" b="1" dirty="0"/>
              <a:t>He will not fail nor be discouraged,</a:t>
            </a:r>
            <a:br>
              <a:rPr lang="en-US" sz="3200" b="1" dirty="0"/>
            </a:br>
            <a:r>
              <a:rPr lang="en-US" sz="3200" b="1" dirty="0"/>
              <a:t>Till He has established justice in the earth;</a:t>
            </a:r>
            <a:br>
              <a:rPr lang="en-US" sz="3200" b="1" dirty="0"/>
            </a:br>
            <a:r>
              <a:rPr lang="en-US" sz="3200" b="1" dirty="0"/>
              <a:t>And the coastlands shall wait for His law.”</a:t>
            </a:r>
          </a:p>
        </p:txBody>
      </p:sp>
    </p:spTree>
    <p:extLst>
      <p:ext uri="{BB962C8B-B14F-4D97-AF65-F5344CB8AC3E}">
        <p14:creationId xmlns:p14="http://schemas.microsoft.com/office/powerpoint/2010/main" val="329896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0" y="0"/>
            <a:ext cx="6298501" cy="926969"/>
          </a:xfrm>
        </p:spPr>
        <p:txBody>
          <a:bodyPr>
            <a:normAutofit/>
          </a:bodyPr>
          <a:lstStyle/>
          <a:p>
            <a:r>
              <a:rPr lang="en-US" sz="4800" b="1" dirty="0"/>
              <a:t>Our Lord and Master</a:t>
            </a:r>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339365" y="926969"/>
            <a:ext cx="8934637" cy="5615233"/>
          </a:xfrm>
        </p:spPr>
        <p:txBody>
          <a:bodyPr>
            <a:normAutofit/>
          </a:bodyPr>
          <a:lstStyle/>
          <a:p>
            <a:r>
              <a:rPr lang="en-US" sz="2800" b="1" baseline="30000" dirty="0"/>
              <a:t>2 </a:t>
            </a:r>
            <a:r>
              <a:rPr lang="en-US" sz="2800" b="1" dirty="0"/>
              <a:t>He will not cry out, nor raise </a:t>
            </a:r>
            <a:r>
              <a:rPr lang="en-US" sz="2800" b="1" i="1" dirty="0"/>
              <a:t>His voice,</a:t>
            </a:r>
            <a:br>
              <a:rPr lang="en-US" sz="2800" b="1" dirty="0"/>
            </a:br>
            <a:r>
              <a:rPr lang="en-US" sz="2800" b="1" dirty="0"/>
              <a:t>Nor cause His voice to be heard in the street.”</a:t>
            </a:r>
          </a:p>
          <a:p>
            <a:pPr marL="0" indent="0">
              <a:buNone/>
            </a:pPr>
            <a:endParaRPr lang="en-US" sz="2800" b="1" dirty="0"/>
          </a:p>
          <a:p>
            <a:r>
              <a:rPr lang="en-US" sz="2800" b="1" baseline="30000" dirty="0"/>
              <a:t>3 </a:t>
            </a:r>
            <a:r>
              <a:rPr lang="en-US" sz="2800" b="1" dirty="0"/>
              <a:t>A bruised reed He will not break, . . .”</a:t>
            </a:r>
            <a:br>
              <a:rPr lang="en-US" sz="2800" b="1" dirty="0"/>
            </a:br>
            <a:endParaRPr lang="en-US" sz="2800" b="1" dirty="0"/>
          </a:p>
          <a:p>
            <a:r>
              <a:rPr lang="en-US" sz="2800" b="1" baseline="30000" dirty="0"/>
              <a:t>3 </a:t>
            </a:r>
            <a:r>
              <a:rPr lang="en-US" sz="2800" b="1" dirty="0"/>
              <a:t>. . . And smoking flax He will not quench;”</a:t>
            </a:r>
          </a:p>
          <a:p>
            <a:r>
              <a:rPr lang="en-US" sz="2800" b="1" dirty="0"/>
              <a:t>While God loves the weak, He doesn’t extol (praise) it.</a:t>
            </a:r>
          </a:p>
          <a:p>
            <a:r>
              <a:rPr lang="en-US" sz="2800" b="1" dirty="0"/>
              <a:t>BUT</a:t>
            </a:r>
          </a:p>
          <a:p>
            <a:r>
              <a:rPr lang="en-US" sz="2800" b="1" dirty="0"/>
              <a:t>He will not put a burden on us that is too strong for us to bear – Matthew 11:28-30</a:t>
            </a:r>
          </a:p>
          <a:p>
            <a:endParaRPr lang="en-US" sz="2800" dirty="0"/>
          </a:p>
        </p:txBody>
      </p:sp>
    </p:spTree>
    <p:extLst>
      <p:ext uri="{BB962C8B-B14F-4D97-AF65-F5344CB8AC3E}">
        <p14:creationId xmlns:p14="http://schemas.microsoft.com/office/powerpoint/2010/main" val="30943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0" y="0"/>
            <a:ext cx="6232513" cy="945823"/>
          </a:xfrm>
        </p:spPr>
        <p:txBody>
          <a:bodyPr>
            <a:normAutofit/>
          </a:bodyPr>
          <a:lstStyle/>
          <a:p>
            <a:r>
              <a:rPr lang="en-US" sz="4800" b="1" dirty="0"/>
              <a:t>Our Lord and Master</a:t>
            </a:r>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273377" y="945823"/>
            <a:ext cx="9000625" cy="5520965"/>
          </a:xfrm>
        </p:spPr>
        <p:txBody>
          <a:bodyPr>
            <a:normAutofit/>
          </a:bodyPr>
          <a:lstStyle/>
          <a:p>
            <a:endParaRPr lang="en-US" sz="2800" dirty="0"/>
          </a:p>
          <a:p>
            <a:endParaRPr lang="en-US" sz="2800" dirty="0"/>
          </a:p>
          <a:p>
            <a:endParaRPr lang="en-US" sz="2800" dirty="0"/>
          </a:p>
          <a:p>
            <a:r>
              <a:rPr lang="en-US" sz="2800" dirty="0"/>
              <a:t>Lyon Phelps</a:t>
            </a:r>
          </a:p>
          <a:p>
            <a:r>
              <a:rPr lang="en-US" sz="2800" dirty="0"/>
              <a:t>Words like “weak” and “weakness” occur some 87 times in the NT</a:t>
            </a:r>
          </a:p>
          <a:p>
            <a:r>
              <a:rPr lang="en-US" sz="2800" dirty="0"/>
              <a:t>In all 87 times, the word “weak” or “weakness” occur in the NT there is NOT a word of condemnation in a single one of the references.</a:t>
            </a:r>
          </a:p>
          <a:p>
            <a:r>
              <a:rPr lang="en-US" sz="2800" dirty="0"/>
              <a:t>There is NO promoting it, but no condemnation.</a:t>
            </a:r>
          </a:p>
        </p:txBody>
      </p:sp>
      <p:sp>
        <p:nvSpPr>
          <p:cNvPr id="4" name="TextBox 3">
            <a:extLst>
              <a:ext uri="{FF2B5EF4-FFF2-40B4-BE49-F238E27FC236}">
                <a16:creationId xmlns:a16="http://schemas.microsoft.com/office/drawing/2014/main" id="{BCB36426-9175-42E4-8CE4-FBAAED7F0A00}"/>
              </a:ext>
            </a:extLst>
          </p:cNvPr>
          <p:cNvSpPr txBox="1"/>
          <p:nvPr/>
        </p:nvSpPr>
        <p:spPr>
          <a:xfrm>
            <a:off x="103695" y="816638"/>
            <a:ext cx="10456710" cy="1569660"/>
          </a:xfrm>
          <a:prstGeom prst="rect">
            <a:avLst/>
          </a:prstGeom>
          <a:solidFill>
            <a:schemeClr val="accent1">
              <a:lumMod val="60000"/>
              <a:lumOff val="40000"/>
            </a:schemeClr>
          </a:solidFill>
        </p:spPr>
        <p:txBody>
          <a:bodyPr wrap="none" rtlCol="0">
            <a:spAutoFit/>
          </a:bodyPr>
          <a:lstStyle/>
          <a:p>
            <a:pPr algn="ctr"/>
            <a:r>
              <a:rPr lang="en-US" sz="2400" dirty="0"/>
              <a:t> </a:t>
            </a:r>
            <a:r>
              <a:rPr lang="en-US" sz="2400" b="1" baseline="30000" dirty="0"/>
              <a:t>28 </a:t>
            </a:r>
            <a:r>
              <a:rPr lang="en-US" sz="2400" b="1" dirty="0"/>
              <a:t>Come to Me, all </a:t>
            </a:r>
            <a:r>
              <a:rPr lang="en-US" sz="2400" b="1" i="1" dirty="0"/>
              <a:t>you</a:t>
            </a:r>
            <a:r>
              <a:rPr lang="en-US" sz="2400" b="1" dirty="0"/>
              <a:t> who labor and are heavy laden, and I will give </a:t>
            </a:r>
          </a:p>
          <a:p>
            <a:pPr algn="ctr"/>
            <a:r>
              <a:rPr lang="en-US" sz="2400" b="1" dirty="0"/>
              <a:t>you rest. </a:t>
            </a:r>
            <a:r>
              <a:rPr lang="en-US" sz="2400" b="1" baseline="30000" dirty="0"/>
              <a:t>29 </a:t>
            </a:r>
            <a:r>
              <a:rPr lang="en-US" sz="2400" b="1" dirty="0"/>
              <a:t>Take My yoke upon you and learn from Me, for I am gentle </a:t>
            </a:r>
          </a:p>
          <a:p>
            <a:pPr algn="ctr"/>
            <a:r>
              <a:rPr lang="en-US" sz="2400" b="1" dirty="0"/>
              <a:t>and lowly in heart, and you will find rest for your souls. </a:t>
            </a:r>
            <a:r>
              <a:rPr lang="en-US" sz="2400" b="1" baseline="30000" dirty="0"/>
              <a:t>30 </a:t>
            </a:r>
            <a:r>
              <a:rPr lang="en-US" sz="2400" b="1" dirty="0"/>
              <a:t>For My yoke </a:t>
            </a:r>
          </a:p>
          <a:p>
            <a:pPr algn="ctr"/>
            <a:r>
              <a:rPr lang="en-US" sz="2400" b="1" i="1" dirty="0"/>
              <a:t>is</a:t>
            </a:r>
            <a:r>
              <a:rPr lang="en-US" sz="2400" b="1" dirty="0"/>
              <a:t> easy and My burden is light.”</a:t>
            </a:r>
          </a:p>
        </p:txBody>
      </p:sp>
    </p:spTree>
    <p:extLst>
      <p:ext uri="{BB962C8B-B14F-4D97-AF65-F5344CB8AC3E}">
        <p14:creationId xmlns:p14="http://schemas.microsoft.com/office/powerpoint/2010/main" val="298946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7302-9BBD-45DE-9385-05591A4BA87B}"/>
              </a:ext>
            </a:extLst>
          </p:cNvPr>
          <p:cNvSpPr>
            <a:spLocks noGrp="1"/>
          </p:cNvSpPr>
          <p:nvPr>
            <p:ph type="title"/>
          </p:nvPr>
        </p:nvSpPr>
        <p:spPr>
          <a:xfrm>
            <a:off x="0" y="0"/>
            <a:ext cx="6232513" cy="945823"/>
          </a:xfrm>
        </p:spPr>
        <p:txBody>
          <a:bodyPr>
            <a:normAutofit/>
          </a:bodyPr>
          <a:lstStyle/>
          <a:p>
            <a:r>
              <a:rPr lang="en-US" sz="4800" b="1" dirty="0"/>
              <a:t>Our Lord and Master</a:t>
            </a:r>
          </a:p>
        </p:txBody>
      </p:sp>
      <p:sp>
        <p:nvSpPr>
          <p:cNvPr id="3" name="Content Placeholder 2">
            <a:extLst>
              <a:ext uri="{FF2B5EF4-FFF2-40B4-BE49-F238E27FC236}">
                <a16:creationId xmlns:a16="http://schemas.microsoft.com/office/drawing/2014/main" id="{F1996327-5068-49D0-B1A7-8C4AAAA0B4FB}"/>
              </a:ext>
            </a:extLst>
          </p:cNvPr>
          <p:cNvSpPr>
            <a:spLocks noGrp="1"/>
          </p:cNvSpPr>
          <p:nvPr>
            <p:ph idx="1"/>
          </p:nvPr>
        </p:nvSpPr>
        <p:spPr>
          <a:xfrm>
            <a:off x="273377" y="945823"/>
            <a:ext cx="9000625" cy="5095539"/>
          </a:xfrm>
        </p:spPr>
        <p:txBody>
          <a:bodyPr>
            <a:normAutofit/>
          </a:bodyPr>
          <a:lstStyle/>
          <a:p>
            <a:r>
              <a:rPr lang="en-US" sz="2800" dirty="0"/>
              <a:t>He has made the strong to help the weak – Romans 15:1</a:t>
            </a:r>
          </a:p>
          <a:p>
            <a:endParaRPr lang="en-US" sz="2800" dirty="0"/>
          </a:p>
          <a:p>
            <a:endParaRPr lang="en-US" sz="2800" dirty="0"/>
          </a:p>
          <a:p>
            <a:r>
              <a:rPr lang="en-US" sz="2800" dirty="0"/>
              <a:t>Isaiah 40:9-11</a:t>
            </a:r>
          </a:p>
        </p:txBody>
      </p:sp>
      <p:sp>
        <p:nvSpPr>
          <p:cNvPr id="4" name="TextBox 3">
            <a:extLst>
              <a:ext uri="{FF2B5EF4-FFF2-40B4-BE49-F238E27FC236}">
                <a16:creationId xmlns:a16="http://schemas.microsoft.com/office/drawing/2014/main" id="{1FE0E42B-7FF2-42E3-8507-8D3A726357B1}"/>
              </a:ext>
            </a:extLst>
          </p:cNvPr>
          <p:cNvSpPr txBox="1"/>
          <p:nvPr/>
        </p:nvSpPr>
        <p:spPr>
          <a:xfrm>
            <a:off x="273377" y="2001625"/>
            <a:ext cx="9567877" cy="830997"/>
          </a:xfrm>
          <a:prstGeom prst="rect">
            <a:avLst/>
          </a:prstGeom>
          <a:solidFill>
            <a:schemeClr val="accent1">
              <a:lumMod val="60000"/>
              <a:lumOff val="40000"/>
            </a:schemeClr>
          </a:solidFill>
        </p:spPr>
        <p:txBody>
          <a:bodyPr wrap="none" rtlCol="0">
            <a:spAutoFit/>
          </a:bodyPr>
          <a:lstStyle/>
          <a:p>
            <a:pPr algn="ctr"/>
            <a:r>
              <a:rPr lang="en-US" sz="2400" b="1" dirty="0"/>
              <a:t>We then who are strong ought to bear with the scruples of the </a:t>
            </a:r>
          </a:p>
          <a:p>
            <a:pPr algn="ctr"/>
            <a:r>
              <a:rPr lang="en-US" sz="2400" b="1" dirty="0"/>
              <a:t>weak, and not to please ourselves.</a:t>
            </a:r>
          </a:p>
        </p:txBody>
      </p:sp>
      <p:sp>
        <p:nvSpPr>
          <p:cNvPr id="5" name="TextBox 4">
            <a:extLst>
              <a:ext uri="{FF2B5EF4-FFF2-40B4-BE49-F238E27FC236}">
                <a16:creationId xmlns:a16="http://schemas.microsoft.com/office/drawing/2014/main" id="{58C0E1C0-29F7-47D1-BADF-DDEFD3789890}"/>
              </a:ext>
            </a:extLst>
          </p:cNvPr>
          <p:cNvSpPr txBox="1"/>
          <p:nvPr/>
        </p:nvSpPr>
        <p:spPr>
          <a:xfrm>
            <a:off x="43026" y="3638747"/>
            <a:ext cx="10926196" cy="3046988"/>
          </a:xfrm>
          <a:prstGeom prst="rect">
            <a:avLst/>
          </a:prstGeom>
          <a:solidFill>
            <a:schemeClr val="accent1">
              <a:lumMod val="60000"/>
              <a:lumOff val="40000"/>
            </a:schemeClr>
          </a:solidFill>
        </p:spPr>
        <p:txBody>
          <a:bodyPr wrap="none" rtlCol="0">
            <a:spAutoFit/>
          </a:bodyPr>
          <a:lstStyle/>
          <a:p>
            <a:pPr algn="ctr"/>
            <a:r>
              <a:rPr lang="en-US" sz="2400" b="1" dirty="0"/>
              <a:t>O Zion, You who bring good tidings, Get up into the high mountain;</a:t>
            </a:r>
            <a:br>
              <a:rPr lang="en-US" sz="2400" b="1" dirty="0"/>
            </a:br>
            <a:r>
              <a:rPr lang="en-US" sz="2400" b="1" dirty="0"/>
              <a:t>O Jerusalem, You who bring good tidings, Lift up your voice with strength,</a:t>
            </a:r>
            <a:br>
              <a:rPr lang="en-US" sz="2400" b="1" dirty="0"/>
            </a:br>
            <a:r>
              <a:rPr lang="en-US" sz="2400" b="1" dirty="0"/>
              <a:t>Lift </a:t>
            </a:r>
            <a:r>
              <a:rPr lang="en-US" sz="2400" b="1" i="1" dirty="0"/>
              <a:t>it</a:t>
            </a:r>
            <a:r>
              <a:rPr lang="en-US" sz="2400" b="1" dirty="0"/>
              <a:t> up, be not afraid; Say to the cities of Judah, “Behold your God!”</a:t>
            </a:r>
          </a:p>
          <a:p>
            <a:pPr algn="ctr"/>
            <a:r>
              <a:rPr lang="en-US" sz="2400" b="1" baseline="30000" dirty="0"/>
              <a:t>10 </a:t>
            </a:r>
            <a:r>
              <a:rPr lang="en-US" sz="2400" b="1" dirty="0"/>
              <a:t>Behold, the Lord </a:t>
            </a:r>
            <a:r>
              <a:rPr lang="en-US" sz="2400" b="1" cap="small" dirty="0"/>
              <a:t>God</a:t>
            </a:r>
            <a:r>
              <a:rPr lang="en-US" sz="2400" b="1" dirty="0"/>
              <a:t> shall come with a strong </a:t>
            </a:r>
            <a:r>
              <a:rPr lang="en-US" sz="2400" b="1" i="1" dirty="0"/>
              <a:t>hand, </a:t>
            </a:r>
            <a:r>
              <a:rPr lang="en-US" sz="2400" b="1" dirty="0"/>
              <a:t>And His arm shall </a:t>
            </a:r>
          </a:p>
          <a:p>
            <a:pPr algn="ctr"/>
            <a:r>
              <a:rPr lang="en-US" sz="2400" b="1" dirty="0"/>
              <a:t>rule for Him; Behold, His reward </a:t>
            </a:r>
            <a:r>
              <a:rPr lang="en-US" sz="2400" b="1" i="1" dirty="0"/>
              <a:t>is</a:t>
            </a:r>
            <a:r>
              <a:rPr lang="en-US" sz="2400" b="1" dirty="0"/>
              <a:t> with Him, And His work before Him.</a:t>
            </a:r>
            <a:br>
              <a:rPr lang="en-US" sz="2400" b="1" dirty="0"/>
            </a:br>
            <a:r>
              <a:rPr lang="en-US" sz="2400" b="1" baseline="30000" dirty="0"/>
              <a:t>11 </a:t>
            </a:r>
            <a:r>
              <a:rPr lang="en-US" sz="2400" b="1" dirty="0"/>
              <a:t>He will feed His flock like a shepherd; He will gather the lambs with </a:t>
            </a:r>
          </a:p>
          <a:p>
            <a:pPr algn="ctr"/>
            <a:r>
              <a:rPr lang="en-US" sz="2400" b="1" dirty="0"/>
              <a:t>His arm, And carry </a:t>
            </a:r>
            <a:r>
              <a:rPr lang="en-US" sz="2400" b="1" i="1" dirty="0"/>
              <a:t>them</a:t>
            </a:r>
            <a:r>
              <a:rPr lang="en-US" sz="2400" b="1" dirty="0"/>
              <a:t> in His bosom, </a:t>
            </a:r>
            <a:r>
              <a:rPr lang="en-US" sz="2400" b="1" i="1" dirty="0"/>
              <a:t>And</a:t>
            </a:r>
            <a:r>
              <a:rPr lang="en-US" sz="2400" b="1" dirty="0"/>
              <a:t> gently lead those who are </a:t>
            </a:r>
          </a:p>
          <a:p>
            <a:pPr algn="ctr"/>
            <a:r>
              <a:rPr lang="en-US" sz="2400" b="1" dirty="0"/>
              <a:t>with young.</a:t>
            </a:r>
          </a:p>
        </p:txBody>
      </p:sp>
    </p:spTree>
    <p:extLst>
      <p:ext uri="{BB962C8B-B14F-4D97-AF65-F5344CB8AC3E}">
        <p14:creationId xmlns:p14="http://schemas.microsoft.com/office/powerpoint/2010/main" val="1086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TotalTime>
  <Words>1360</Words>
  <Application>Microsoft Office PowerPoint</Application>
  <PresentationFormat>Widescreen</PresentationFormat>
  <Paragraphs>69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PowerPoint Presentation</vt:lpstr>
      <vt:lpstr>The God who loves the weak</vt:lpstr>
      <vt:lpstr>Society Versus Our God</vt:lpstr>
      <vt:lpstr>How does God view the weak?</vt:lpstr>
      <vt:lpstr>How does God view the weak?</vt:lpstr>
      <vt:lpstr>PowerPoint Presentation</vt:lpstr>
      <vt:lpstr>Our Lord and Master</vt:lpstr>
      <vt:lpstr>Our Lord and Master</vt:lpstr>
      <vt:lpstr>Our Lord and Master</vt:lpstr>
      <vt:lpstr>PowerPoint Presentation</vt:lpstr>
      <vt:lpstr>Our Lord and Master</vt:lpstr>
      <vt:lpstr>PowerPoint Presentation</vt:lpstr>
      <vt:lpstr>PowerPoint Presentation</vt:lpstr>
      <vt:lpstr>Jesus Marsella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who loves the weak</dc:title>
  <dc:creator>Paden, Eddie - LCMS Lang. Arts</dc:creator>
  <cp:lastModifiedBy>Paden, Eddie - LCMS Lang. Arts</cp:lastModifiedBy>
  <cp:revision>14</cp:revision>
  <dcterms:created xsi:type="dcterms:W3CDTF">2022-02-25T13:20:38Z</dcterms:created>
  <dcterms:modified xsi:type="dcterms:W3CDTF">2022-02-25T14:52:49Z</dcterms:modified>
</cp:coreProperties>
</file>