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81" r:id="rId3"/>
    <p:sldId id="259" r:id="rId4"/>
    <p:sldId id="260" r:id="rId5"/>
    <p:sldId id="275" r:id="rId6"/>
    <p:sldId id="276" r:id="rId7"/>
    <p:sldId id="277" r:id="rId8"/>
    <p:sldId id="27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BDA7"/>
    <a:srgbClr val="3494BA"/>
    <a:srgbClr val="2683C6"/>
    <a:srgbClr val="58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0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tilts" userId="99c6032548666723" providerId="LiveId" clId="{EB18E8E6-E1EB-4776-B021-9E88D894825A}"/>
    <pc:docChg chg="delSld">
      <pc:chgData name="Kevin Stilts" userId="99c6032548666723" providerId="LiveId" clId="{EB18E8E6-E1EB-4776-B021-9E88D894825A}" dt="2022-01-09T17:59:25.464" v="10" actId="47"/>
      <pc:docMkLst>
        <pc:docMk/>
      </pc:docMkLst>
      <pc:sldChg chg="del">
        <pc:chgData name="Kevin Stilts" userId="99c6032548666723" providerId="LiveId" clId="{EB18E8E6-E1EB-4776-B021-9E88D894825A}" dt="2022-01-09T17:59:25.464" v="10" actId="47"/>
        <pc:sldMkLst>
          <pc:docMk/>
          <pc:sldMk cId="1394354678" sldId="261"/>
        </pc:sldMkLst>
      </pc:sldChg>
      <pc:sldChg chg="del">
        <pc:chgData name="Kevin Stilts" userId="99c6032548666723" providerId="LiveId" clId="{EB18E8E6-E1EB-4776-B021-9E88D894825A}" dt="2022-01-09T17:59:25.464" v="10" actId="47"/>
        <pc:sldMkLst>
          <pc:docMk/>
          <pc:sldMk cId="1658265801" sldId="262"/>
        </pc:sldMkLst>
      </pc:sldChg>
      <pc:sldChg chg="del">
        <pc:chgData name="Kevin Stilts" userId="99c6032548666723" providerId="LiveId" clId="{EB18E8E6-E1EB-4776-B021-9E88D894825A}" dt="2022-01-09T01:42:28.497" v="2" actId="47"/>
        <pc:sldMkLst>
          <pc:docMk/>
          <pc:sldMk cId="1878652857" sldId="264"/>
        </pc:sldMkLst>
      </pc:sldChg>
      <pc:sldChg chg="del">
        <pc:chgData name="Kevin Stilts" userId="99c6032548666723" providerId="LiveId" clId="{EB18E8E6-E1EB-4776-B021-9E88D894825A}" dt="2022-01-09T01:42:29.527" v="3" actId="47"/>
        <pc:sldMkLst>
          <pc:docMk/>
          <pc:sldMk cId="1135901814" sldId="265"/>
        </pc:sldMkLst>
      </pc:sldChg>
      <pc:sldChg chg="del">
        <pc:chgData name="Kevin Stilts" userId="99c6032548666723" providerId="LiveId" clId="{EB18E8E6-E1EB-4776-B021-9E88D894825A}" dt="2022-01-09T01:42:30.178" v="4" actId="47"/>
        <pc:sldMkLst>
          <pc:docMk/>
          <pc:sldMk cId="3483446057" sldId="266"/>
        </pc:sldMkLst>
      </pc:sldChg>
      <pc:sldChg chg="del">
        <pc:chgData name="Kevin Stilts" userId="99c6032548666723" providerId="LiveId" clId="{EB18E8E6-E1EB-4776-B021-9E88D894825A}" dt="2022-01-09T01:42:30.843" v="5" actId="47"/>
        <pc:sldMkLst>
          <pc:docMk/>
          <pc:sldMk cId="725785225" sldId="267"/>
        </pc:sldMkLst>
      </pc:sldChg>
      <pc:sldChg chg="del">
        <pc:chgData name="Kevin Stilts" userId="99c6032548666723" providerId="LiveId" clId="{EB18E8E6-E1EB-4776-B021-9E88D894825A}" dt="2022-01-09T01:42:31.318" v="6" actId="47"/>
        <pc:sldMkLst>
          <pc:docMk/>
          <pc:sldMk cId="2136413096" sldId="268"/>
        </pc:sldMkLst>
      </pc:sldChg>
      <pc:sldChg chg="del">
        <pc:chgData name="Kevin Stilts" userId="99c6032548666723" providerId="LiveId" clId="{EB18E8E6-E1EB-4776-B021-9E88D894825A}" dt="2022-01-09T01:42:31.623" v="7" actId="47"/>
        <pc:sldMkLst>
          <pc:docMk/>
          <pc:sldMk cId="3980785837" sldId="269"/>
        </pc:sldMkLst>
      </pc:sldChg>
      <pc:sldChg chg="del">
        <pc:chgData name="Kevin Stilts" userId="99c6032548666723" providerId="LiveId" clId="{EB18E8E6-E1EB-4776-B021-9E88D894825A}" dt="2022-01-09T01:42:25.450" v="0" actId="47"/>
        <pc:sldMkLst>
          <pc:docMk/>
          <pc:sldMk cId="2499866987" sldId="271"/>
        </pc:sldMkLst>
      </pc:sldChg>
      <pc:sldChg chg="del">
        <pc:chgData name="Kevin Stilts" userId="99c6032548666723" providerId="LiveId" clId="{EB18E8E6-E1EB-4776-B021-9E88D894825A}" dt="2022-01-09T01:42:26.162" v="1" actId="47"/>
        <pc:sldMkLst>
          <pc:docMk/>
          <pc:sldMk cId="2706030167" sldId="272"/>
        </pc:sldMkLst>
      </pc:sldChg>
      <pc:sldChg chg="del">
        <pc:chgData name="Kevin Stilts" userId="99c6032548666723" providerId="LiveId" clId="{EB18E8E6-E1EB-4776-B021-9E88D894825A}" dt="2022-01-09T01:42:32.721" v="9" actId="47"/>
        <pc:sldMkLst>
          <pc:docMk/>
          <pc:sldMk cId="2672775244" sldId="273"/>
        </pc:sldMkLst>
      </pc:sldChg>
      <pc:sldChg chg="del">
        <pc:chgData name="Kevin Stilts" userId="99c6032548666723" providerId="LiveId" clId="{EB18E8E6-E1EB-4776-B021-9E88D894825A}" dt="2022-01-09T01:42:31.929" v="8" actId="47"/>
        <pc:sldMkLst>
          <pc:docMk/>
          <pc:sldMk cId="2954488661" sldId="274"/>
        </pc:sldMkLst>
      </pc:sldChg>
      <pc:sldChg chg="del">
        <pc:chgData name="Kevin Stilts" userId="99c6032548666723" providerId="LiveId" clId="{EB18E8E6-E1EB-4776-B021-9E88D894825A}" dt="2022-01-09T17:59:25.464" v="10" actId="47"/>
        <pc:sldMkLst>
          <pc:docMk/>
          <pc:sldMk cId="2304720690" sldId="279"/>
        </pc:sldMkLst>
      </pc:sldChg>
      <pc:sldChg chg="del">
        <pc:chgData name="Kevin Stilts" userId="99c6032548666723" providerId="LiveId" clId="{EB18E8E6-E1EB-4776-B021-9E88D894825A}" dt="2022-01-09T17:59:25.464" v="10" actId="47"/>
        <pc:sldMkLst>
          <pc:docMk/>
          <pc:sldMk cId="1703041025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3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9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4481-9768-4A02-A0B1-767D47A884C8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F23B-DCE0-4C5D-B5B7-541606C07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83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14B6C178-AB8E-4866-A697-7F785217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1" y="0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34CF5-4C9D-489C-A218-1C186F76C6D4}"/>
              </a:ext>
            </a:extLst>
          </p:cNvPr>
          <p:cNvSpPr txBox="1"/>
          <p:nvPr/>
        </p:nvSpPr>
        <p:spPr>
          <a:xfrm>
            <a:off x="-1" y="612844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69CE0-95D9-4806-A022-1D165ADF1C20}"/>
              </a:ext>
            </a:extLst>
          </p:cNvPr>
          <p:cNvSpPr txBox="1"/>
          <p:nvPr/>
        </p:nvSpPr>
        <p:spPr>
          <a:xfrm>
            <a:off x="2753172" y="6457890"/>
            <a:ext cx="421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Workbook by Roger Hillis</a:t>
            </a:r>
          </a:p>
        </p:txBody>
      </p:sp>
    </p:spTree>
    <p:extLst>
      <p:ext uri="{BB962C8B-B14F-4D97-AF65-F5344CB8AC3E}">
        <p14:creationId xmlns:p14="http://schemas.microsoft.com/office/powerpoint/2010/main" val="171409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8EFD-0D17-4324-B949-A8C3BBEC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910926"/>
            <a:ext cx="11925300" cy="5898434"/>
          </a:xfrm>
        </p:spPr>
        <p:txBody>
          <a:bodyPr>
            <a:normAutofit/>
          </a:bodyPr>
          <a:lstStyle/>
          <a:p>
            <a:r>
              <a:rPr lang="en-US" sz="3600" dirty="0"/>
              <a:t>Reputation is what people think about you (</a:t>
            </a:r>
            <a:r>
              <a:rPr lang="en-US" sz="3600" dirty="0">
                <a:solidFill>
                  <a:schemeClr val="accent1"/>
                </a:solidFill>
              </a:rPr>
              <a:t>Pro. 22:1</a:t>
            </a:r>
            <a:r>
              <a:rPr lang="en-US" sz="3600" dirty="0"/>
              <a:t>)</a:t>
            </a:r>
          </a:p>
          <a:p>
            <a:r>
              <a:rPr lang="en-US" sz="3600" dirty="0"/>
              <a:t>Be a good example &amp; have a good reputation (</a:t>
            </a:r>
            <a:r>
              <a:rPr lang="en-US" sz="3600" dirty="0">
                <a:solidFill>
                  <a:schemeClr val="accent1"/>
                </a:solidFill>
              </a:rPr>
              <a:t>Matt. 5:13-16</a:t>
            </a:r>
            <a:r>
              <a:rPr lang="en-US" sz="3600" dirty="0"/>
              <a:t>)</a:t>
            </a:r>
          </a:p>
          <a:p>
            <a:pPr lvl="0"/>
            <a:r>
              <a:rPr lang="en-US" sz="3600" dirty="0">
                <a:solidFill>
                  <a:prstClr val="white"/>
                </a:solidFill>
              </a:rPr>
              <a:t>Character is what you are on the inside. (</a:t>
            </a:r>
            <a:r>
              <a:rPr lang="en-US" sz="3600" dirty="0">
                <a:solidFill>
                  <a:schemeClr val="accent1"/>
                </a:solidFill>
              </a:rPr>
              <a:t>Phil. 2:22</a:t>
            </a:r>
            <a:r>
              <a:rPr lang="en-US" sz="3600" dirty="0">
                <a:solidFill>
                  <a:prstClr val="white"/>
                </a:solidFill>
              </a:rPr>
              <a:t>)</a:t>
            </a:r>
          </a:p>
          <a:p>
            <a:r>
              <a:rPr lang="en-US" sz="3600" dirty="0"/>
              <a:t>Reputation is what people think you are; </a:t>
            </a:r>
            <a:br>
              <a:rPr lang="en-US" sz="3600" dirty="0"/>
            </a:br>
            <a:r>
              <a:rPr lang="en-US" sz="3600" dirty="0"/>
              <a:t>character is what God knows you are.</a:t>
            </a:r>
            <a:endParaRPr lang="en-US" sz="2000" dirty="0"/>
          </a:p>
          <a:p>
            <a:r>
              <a:rPr lang="en-US" sz="3600" dirty="0"/>
              <a:t>Your character is </a:t>
            </a:r>
            <a:r>
              <a:rPr lang="en-US" sz="3600" u="sng" dirty="0"/>
              <a:t>a matter of choice</a:t>
            </a:r>
            <a:r>
              <a:rPr lang="en-US" sz="3600" dirty="0"/>
              <a:t>, not of birth.</a:t>
            </a:r>
          </a:p>
          <a:p>
            <a:pPr lvl="1"/>
            <a:r>
              <a:rPr lang="en-US" sz="3200" dirty="0"/>
              <a:t>You can become what you want to be.</a:t>
            </a:r>
          </a:p>
          <a:p>
            <a:pPr lvl="1"/>
            <a:r>
              <a:rPr lang="en-US" sz="3200" dirty="0"/>
              <a:t>You </a:t>
            </a:r>
            <a:r>
              <a:rPr lang="en-US" sz="3200" u="sng" dirty="0"/>
              <a:t>can change</a:t>
            </a:r>
            <a:r>
              <a:rPr lang="en-US" sz="3200" dirty="0"/>
              <a:t> parts of your character that are not what you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>
                <a:solidFill>
                  <a:srgbClr val="75BDA7"/>
                </a:solidFill>
              </a:rPr>
              <a:t>or God</a:t>
            </a:r>
            <a:r>
              <a:rPr lang="en-US" sz="3200" dirty="0"/>
              <a:t>) want them to be.</a:t>
            </a:r>
            <a:endParaRPr lang="en-US" sz="2000" dirty="0"/>
          </a:p>
          <a:p>
            <a:r>
              <a:rPr lang="en-US" sz="3600" dirty="0"/>
              <a:t>God looks at the heart, not what man sees. (</a:t>
            </a:r>
            <a:r>
              <a:rPr lang="en-US" sz="3600" dirty="0">
                <a:solidFill>
                  <a:schemeClr val="accent1"/>
                </a:solidFill>
              </a:rPr>
              <a:t>1 Sam. 16:7</a:t>
            </a:r>
            <a:r>
              <a:rPr lang="en-US" sz="3600" dirty="0"/>
              <a:t>)</a:t>
            </a:r>
          </a:p>
          <a:p>
            <a:pPr lvl="0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BDC39-8685-4D1C-88A2-4DB228BEC591}"/>
              </a:ext>
            </a:extLst>
          </p:cNvPr>
          <p:cNvSpPr txBox="1"/>
          <p:nvPr/>
        </p:nvSpPr>
        <p:spPr>
          <a:xfrm>
            <a:off x="0" y="486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4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44200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A809ED2-D16A-4533-A747-1F54EDD49804}"/>
              </a:ext>
            </a:extLst>
          </p:cNvPr>
          <p:cNvSpPr/>
          <p:nvPr/>
        </p:nvSpPr>
        <p:spPr>
          <a:xfrm>
            <a:off x="10088880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879AFBBB-163F-4CB1-BD43-D67220787726}"/>
              </a:ext>
            </a:extLst>
          </p:cNvPr>
          <p:cNvSpPr/>
          <p:nvPr/>
        </p:nvSpPr>
        <p:spPr>
          <a:xfrm>
            <a:off x="8071104" y="5680553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A4AFC06E-39B2-45F7-ADD5-2BCA750F6FCB}"/>
              </a:ext>
            </a:extLst>
          </p:cNvPr>
          <p:cNvSpPr/>
          <p:nvPr/>
        </p:nvSpPr>
        <p:spPr>
          <a:xfrm>
            <a:off x="6053328" y="5680553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9195220D-0963-4024-BE4C-CF86FAB3F8B5}"/>
              </a:ext>
            </a:extLst>
          </p:cNvPr>
          <p:cNvSpPr/>
          <p:nvPr/>
        </p:nvSpPr>
        <p:spPr>
          <a:xfrm>
            <a:off x="4035552" y="5680553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13" name="Rectangle: Top Corners Snipped 12">
            <a:extLst>
              <a:ext uri="{FF2B5EF4-FFF2-40B4-BE49-F238E27FC236}">
                <a16:creationId xmlns:a16="http://schemas.microsoft.com/office/drawing/2014/main" id="{E1B1DFB6-7159-498F-8FE1-57F91A2E826F}"/>
              </a:ext>
            </a:extLst>
          </p:cNvPr>
          <p:cNvSpPr/>
          <p:nvPr/>
        </p:nvSpPr>
        <p:spPr>
          <a:xfrm>
            <a:off x="2017776" y="5680553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5E9F2C47-80DA-472D-810F-D29D9176C151}"/>
              </a:ext>
            </a:extLst>
          </p:cNvPr>
          <p:cNvSpPr/>
          <p:nvPr/>
        </p:nvSpPr>
        <p:spPr>
          <a:xfrm>
            <a:off x="0" y="5680553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4C8D05B6-BE95-4FEC-A54A-67B7CB4487A8}"/>
              </a:ext>
            </a:extLst>
          </p:cNvPr>
          <p:cNvSpPr/>
          <p:nvPr/>
        </p:nvSpPr>
        <p:spPr>
          <a:xfrm>
            <a:off x="10088880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A05281EC-29E8-4684-BA54-180C856296A5}"/>
              </a:ext>
            </a:extLst>
          </p:cNvPr>
          <p:cNvSpPr/>
          <p:nvPr/>
        </p:nvSpPr>
        <p:spPr>
          <a:xfrm>
            <a:off x="8071104" y="6214655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17" name="Rectangle: Top Corners Snipped 16">
            <a:extLst>
              <a:ext uri="{FF2B5EF4-FFF2-40B4-BE49-F238E27FC236}">
                <a16:creationId xmlns:a16="http://schemas.microsoft.com/office/drawing/2014/main" id="{C8148A18-FFFF-4F09-A25C-0CD395C86B46}"/>
              </a:ext>
            </a:extLst>
          </p:cNvPr>
          <p:cNvSpPr/>
          <p:nvPr/>
        </p:nvSpPr>
        <p:spPr>
          <a:xfrm>
            <a:off x="6053328" y="6214655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18" name="Rectangle: Top Corners Snipped 17">
            <a:extLst>
              <a:ext uri="{FF2B5EF4-FFF2-40B4-BE49-F238E27FC236}">
                <a16:creationId xmlns:a16="http://schemas.microsoft.com/office/drawing/2014/main" id="{979C9E58-1BDD-47B6-8366-09389102F3A5}"/>
              </a:ext>
            </a:extLst>
          </p:cNvPr>
          <p:cNvSpPr/>
          <p:nvPr/>
        </p:nvSpPr>
        <p:spPr>
          <a:xfrm>
            <a:off x="4035552" y="6214655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6214655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20" name="Rectangle: Top Corners Snipped 19">
            <a:extLst>
              <a:ext uri="{FF2B5EF4-FFF2-40B4-BE49-F238E27FC236}">
                <a16:creationId xmlns:a16="http://schemas.microsoft.com/office/drawing/2014/main" id="{BA296911-C7BD-4E7F-965D-D4753E1756C9}"/>
              </a:ext>
            </a:extLst>
          </p:cNvPr>
          <p:cNvSpPr/>
          <p:nvPr/>
        </p:nvSpPr>
        <p:spPr>
          <a:xfrm>
            <a:off x="0" y="6214655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rgbClr val="3494B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858000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49,665 Potter Stock Photos, Potter Images | Depositphotos®">
            <a:extLst>
              <a:ext uri="{FF2B5EF4-FFF2-40B4-BE49-F238E27FC236}">
                <a16:creationId xmlns:a16="http://schemas.microsoft.com/office/drawing/2014/main" id="{82B3307D-FCEC-42C6-BA4D-89F1AECD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9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0" y="-1177447"/>
            <a:ext cx="5223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A5566-3AF3-4DD7-928A-530CE06BFD60}"/>
              </a:ext>
            </a:extLst>
          </p:cNvPr>
          <p:cNvSpPr txBox="1"/>
          <p:nvPr/>
        </p:nvSpPr>
        <p:spPr>
          <a:xfrm>
            <a:off x="-1" y="38909"/>
            <a:ext cx="6968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Developing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r>
              <a:rPr lang="en-US" sz="9000" b="1" dirty="0">
                <a:latin typeface="Cambria" panose="02040503050406030204" pitchFamily="18" charset="0"/>
                <a:ea typeface="Cambria" panose="02040503050406030204" pitchFamily="18" charset="0"/>
              </a:rPr>
              <a:t> Christian </a:t>
            </a:r>
            <a:r>
              <a:rPr lang="en-US" sz="90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3326762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F3A4FE5B-7B59-40D1-A72F-BECE7BA498F1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2002D166-85C9-492C-9C68-0FD2CE8438A7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2E344FC1-1F91-446C-97B0-0BC7E7B8C9AC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BA03348D-16A5-4D8A-97C7-982FBF813CCC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9B1FC423-6711-4A81-A008-AF20FDDF9542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CF545493-C00D-4851-9E40-35CA86E29151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A31575E2-2097-4FF1-AD48-E19686FA4F2D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E654B06F-014E-4303-9EA7-9EC7134AF12C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0B711E3E-74C8-4473-9291-A61A3A74446B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DF387FF1-2875-41D2-8D52-BA431BC8EE5D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523651C1-AB04-4A94-AD89-B1FF9F9E89E5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Phil. 4:11-12 – Paul had learned the “secret of being content” (NIV, CSB)</a:t>
            </a:r>
          </a:p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In today’s world, contentment is still a “secret” many people have yet to learn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Many discontent due to desire to have more physical possessions.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Even though we are a blessed nation, many want more, bigger, or better “things”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Because of this, Bible warns repeatedly about covetousness and the love of money (1 Tim. 6:10)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30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1A735802-A477-499F-98B3-97E4C407CC60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827D654C-961D-4A0F-A847-8F4978DD43CE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6C988D29-73FC-467C-8A96-171C1B1B1126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67AC1080-5744-4811-A5A7-32008C279201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CDB466D5-271E-4A5D-9733-8DBA32D6BB01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DE439985-AD13-42EB-966A-BF66BEF12D0D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5664A1D4-A6B6-422E-A09A-8FC454C74E8D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D36CDB8F-2D8D-46ED-92CA-4B71FCF6966A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79476C34-452A-4197-B8CF-479C2A4C9211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3267548A-4A2C-4B5D-9EF2-F0BF22F52601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66A83B32-8961-4908-A693-819165C5D4B7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Covetousness</a:t>
            </a:r>
            <a:endParaRPr lang="en-US" sz="3200" noProof="0" dirty="0"/>
          </a:p>
          <a:p>
            <a:pPr marL="973138" lvl="1" indent="-280988">
              <a:spcBef>
                <a:spcPts val="1000"/>
              </a:spcBef>
              <a:defRPr/>
            </a:pPr>
            <a:r>
              <a:rPr kumimoji="0" lang="en-US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easier to see in others than recognize in own life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baseline="0" noProof="0" dirty="0">
                <a:solidFill>
                  <a:schemeClr val="bg1"/>
                </a:solidFill>
                <a:latin typeface="Calibri" panose="020F0502020204030204"/>
              </a:rPr>
              <a:t>Deceptive</a:t>
            </a:r>
            <a:r>
              <a:rPr lang="en-US" sz="3600" noProof="0" dirty="0">
                <a:solidFill>
                  <a:schemeClr val="bg1"/>
                </a:solidFill>
                <a:latin typeface="Calibri" panose="020F0502020204030204"/>
              </a:rPr>
              <a:t> evil &amp; one of Satan’s most effective weapons against Christians today (1</a:t>
            </a:r>
            <a:r>
              <a:rPr lang="en-US" sz="3600" u="sng" baseline="30000" noProof="0" dirty="0">
                <a:solidFill>
                  <a:schemeClr val="bg1"/>
                </a:solidFill>
                <a:latin typeface="Calibri" panose="020F0502020204030204"/>
              </a:rPr>
              <a:t>st</a:t>
            </a:r>
            <a:r>
              <a:rPr lang="en-US" sz="3600" noProof="0" dirty="0">
                <a:solidFill>
                  <a:schemeClr val="bg1"/>
                </a:solidFill>
                <a:latin typeface="Calibri" panose="020F0502020204030204"/>
              </a:rPr>
              <a:t> world? 2</a:t>
            </a:r>
            <a:r>
              <a:rPr lang="en-US" sz="3600" u="sng" baseline="30000" noProof="0" dirty="0">
                <a:solidFill>
                  <a:schemeClr val="bg1"/>
                </a:solidFill>
                <a:latin typeface="Calibri" panose="020F0502020204030204"/>
              </a:rPr>
              <a:t>nd</a:t>
            </a:r>
            <a:r>
              <a:rPr lang="en-US" sz="3600" noProof="0" dirty="0">
                <a:solidFill>
                  <a:schemeClr val="bg1"/>
                </a:solidFill>
                <a:latin typeface="Calibri" panose="020F0502020204030204"/>
              </a:rPr>
              <a:t> &amp; 3</a:t>
            </a:r>
            <a:r>
              <a:rPr lang="en-US" sz="3600" u="sng" baseline="30000" noProof="0" dirty="0">
                <a:solidFill>
                  <a:schemeClr val="bg1"/>
                </a:solidFill>
                <a:latin typeface="Calibri" panose="020F0502020204030204"/>
              </a:rPr>
              <a:t>rd</a:t>
            </a:r>
            <a:r>
              <a:rPr lang="en-US" sz="3600" noProof="0" dirty="0">
                <a:solidFill>
                  <a:schemeClr val="bg1"/>
                </a:solidFill>
                <a:latin typeface="Calibri" panose="020F0502020204030204"/>
              </a:rPr>
              <a:t> world?)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kumimoji="0" lang="en-US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5:5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covetousness is a form of idolatry</a:t>
            </a:r>
          </a:p>
          <a:p>
            <a:pPr marL="1430338" lvl="2" indent="-280988">
              <a:spcBef>
                <a:spcPts val="1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/>
              </a:rPr>
              <a:t>Matt. 6:33 – seek kingdom of God and His righteousness 1</a:t>
            </a:r>
            <a:r>
              <a:rPr lang="en-US" sz="3200" baseline="30000" dirty="0">
                <a:solidFill>
                  <a:schemeClr val="bg1"/>
                </a:solidFill>
                <a:latin typeface="Calibri" panose="020F0502020204030204"/>
              </a:rPr>
              <a:t>st</a:t>
            </a:r>
            <a:endParaRPr lang="en-US" sz="3200" dirty="0">
              <a:solidFill>
                <a:schemeClr val="bg1"/>
              </a:solidFill>
              <a:latin typeface="Calibri" panose="020F0502020204030204"/>
            </a:endParaRPr>
          </a:p>
          <a:p>
            <a:pPr marL="1430338" lvl="2" indent="-280988">
              <a:spcBef>
                <a:spcPts val="1000"/>
              </a:spcBef>
              <a:defRPr/>
            </a:pP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comes before 1</a:t>
            </a:r>
            <a:r>
              <a:rPr kumimoji="0" lang="en-US" sz="3200" b="0" i="0" u="none" strike="noStrike" kern="1200" cap="none" spc="0" normalizeH="0" baseline="300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1430338" lvl="2" indent="-280988">
              <a:spcBef>
                <a:spcPts val="100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/>
              </a:rPr>
              <a:t>Matt. 6:24 – cannot serve God &amp; mammon (riches/possessions)</a:t>
            </a:r>
          </a:p>
          <a:p>
            <a:pPr marL="234950" indent="0"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1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77F28D6F-52C1-4EA7-81DA-C5AAECAA75D8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CCB8A78D-F4FF-4841-877D-DEF2E389C7DC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61CC6DFE-0DEF-4154-99E1-92E9815B4D71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9DF308B9-0955-42FD-A7BD-9753112B50B7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922E656F-6804-4175-AB9B-94A2917852E4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16B2445C-4DF3-4DF1-8599-DBA07D52D99D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D47E97A9-39AC-4879-B24E-84BB34382376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26E40970-30B8-4CD8-AB33-13066F693CF1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FBB52413-527D-42AB-8093-FFD9E53BF410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562B53A4-15AB-4D5B-A8D7-BB5FB415C272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98882599-7398-480E-A99B-839A9116496C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Contentment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Easier to talk about than it is to live out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Hopefully with this study and all lessons this quarter, we can see places for improvement and put changes in place.</a:t>
            </a:r>
          </a:p>
          <a:p>
            <a:pPr marL="515938" indent="-280988">
              <a:defRPr/>
            </a:pPr>
            <a:r>
              <a:rPr lang="en-US" sz="4000" u="sng" dirty="0">
                <a:solidFill>
                  <a:schemeClr val="bg1"/>
                </a:solidFill>
                <a:latin typeface="Calibri" panose="020F0502020204030204"/>
              </a:rPr>
              <a:t>Steps to Contentment</a:t>
            </a:r>
          </a:p>
          <a:p>
            <a:pPr marL="1149350" lvl="1" indent="-457200"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Learn to live within your means</a:t>
            </a:r>
          </a:p>
          <a:p>
            <a:pPr marL="1149350" lvl="1" indent="-457200"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Make a budget &amp; stick with it (Self-discipline required)</a:t>
            </a:r>
          </a:p>
          <a:p>
            <a:pPr marL="1149350" lvl="1" indent="-457200"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Distinguish between wants and needs</a:t>
            </a:r>
          </a:p>
          <a:p>
            <a:pPr marL="1149350" lvl="1" indent="-457200">
              <a:buFont typeface="Courier New" panose="02070309020205020404" pitchFamily="49" charset="0"/>
              <a:buChar char="o"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Have the proper attitude toward possessions.</a:t>
            </a:r>
          </a:p>
          <a:p>
            <a:pPr marL="234950" indent="0"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2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46C9F8DE-E5AD-4623-9101-698A37D447F0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589AE241-E8E2-462B-9C73-00ACC1805086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15C54DC0-6DD1-4201-B8DD-7E50DC74ECE8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99E210AD-B821-487D-BF7E-DFBB5792B92E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0B7BBCCE-98D0-4100-BB0B-AE960156557C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023EC066-CD90-416E-BC4D-D2A0B30E42BC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A768B52D-E375-42C8-AF0B-57E155C77A03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1112A904-FE22-4D2F-8911-45AD39AFC720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A5AF9C31-ABD3-415C-A630-EE93794AEE23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E5A064DD-0A20-40FC-B482-E81A4200CC89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30C04C5A-2D4B-497E-A9B8-7091E73C919B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 numCol="2"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Proverbs About Money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11:4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11:28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13:7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23:4-5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28:11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30:8-9</a:t>
            </a:r>
          </a:p>
          <a:p>
            <a:pPr marL="973138" lvl="1" indent="-280988">
              <a:spcBef>
                <a:spcPts val="1000"/>
              </a:spcBef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692150" lvl="1" indent="0">
              <a:spcBef>
                <a:spcPts val="1000"/>
              </a:spcBef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Eccl. 5:10-12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What does it mean to love silver?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What is abundance?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Why “this also is vanity”?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V. 11 teaches?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Why rich have trouble sleeping?</a:t>
            </a:r>
          </a:p>
        </p:txBody>
      </p:sp>
    </p:spTree>
    <p:extLst>
      <p:ext uri="{BB962C8B-B14F-4D97-AF65-F5344CB8AC3E}">
        <p14:creationId xmlns:p14="http://schemas.microsoft.com/office/powerpoint/2010/main" val="391015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EF4DB59A-8279-405C-913A-7B00FDAE37D3}"/>
              </a:ext>
            </a:extLst>
          </p:cNvPr>
          <p:cNvSpPr/>
          <p:nvPr/>
        </p:nvSpPr>
        <p:spPr>
          <a:xfrm>
            <a:off x="10088880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PERSEVERANCE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5F9C75FA-EF32-48A3-AFFC-427F0DB420C7}"/>
              </a:ext>
            </a:extLst>
          </p:cNvPr>
          <p:cNvSpPr/>
          <p:nvPr/>
        </p:nvSpPr>
        <p:spPr>
          <a:xfrm>
            <a:off x="8071104" y="5675167"/>
            <a:ext cx="2103120" cy="643345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DILIGENCE</a:t>
            </a:r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0631B115-0412-4504-8E44-2AC9E6919F1F}"/>
              </a:ext>
            </a:extLst>
          </p:cNvPr>
          <p:cNvSpPr/>
          <p:nvPr/>
        </p:nvSpPr>
        <p:spPr>
          <a:xfrm>
            <a:off x="6053328" y="5675167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KINDNESS</a:t>
            </a:r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E59A7B3E-B0DA-4B8B-B983-8BBE1C5FAECC}"/>
              </a:ext>
            </a:extLst>
          </p:cNvPr>
          <p:cNvSpPr/>
          <p:nvPr/>
        </p:nvSpPr>
        <p:spPr>
          <a:xfrm>
            <a:off x="4035552" y="5675167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</a:p>
        </p:txBody>
      </p:sp>
      <p:sp>
        <p:nvSpPr>
          <p:cNvPr id="26" name="Rectangle: Top Corners Snipped 25">
            <a:extLst>
              <a:ext uri="{FF2B5EF4-FFF2-40B4-BE49-F238E27FC236}">
                <a16:creationId xmlns:a16="http://schemas.microsoft.com/office/drawing/2014/main" id="{E09EA94E-51BE-44A6-877F-43D7FFD790CE}"/>
              </a:ext>
            </a:extLst>
          </p:cNvPr>
          <p:cNvSpPr/>
          <p:nvPr/>
        </p:nvSpPr>
        <p:spPr>
          <a:xfrm>
            <a:off x="2017776" y="5675167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</p:txBody>
      </p: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id="{2F1D3372-BCD2-43F5-9DAC-4EF9930F0238}"/>
              </a:ext>
            </a:extLst>
          </p:cNvPr>
          <p:cNvSpPr/>
          <p:nvPr/>
        </p:nvSpPr>
        <p:spPr>
          <a:xfrm>
            <a:off x="0" y="5675167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id="{56F676E7-50B8-4B50-82B5-4A484A0660DB}"/>
              </a:ext>
            </a:extLst>
          </p:cNvPr>
          <p:cNvSpPr/>
          <p:nvPr/>
        </p:nvSpPr>
        <p:spPr>
          <a:xfrm>
            <a:off x="10088880" y="6209269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PURITY</a:t>
            </a:r>
          </a:p>
        </p:txBody>
      </p:sp>
      <p:sp>
        <p:nvSpPr>
          <p:cNvPr id="29" name="Rectangle: Top Corners Snipped 28">
            <a:extLst>
              <a:ext uri="{FF2B5EF4-FFF2-40B4-BE49-F238E27FC236}">
                <a16:creationId xmlns:a16="http://schemas.microsoft.com/office/drawing/2014/main" id="{03BA1F74-41BB-4EF8-8F53-F4D825A6B74C}"/>
              </a:ext>
            </a:extLst>
          </p:cNvPr>
          <p:cNvSpPr/>
          <p:nvPr/>
        </p:nvSpPr>
        <p:spPr>
          <a:xfrm>
            <a:off x="8071104" y="6209269"/>
            <a:ext cx="2103120" cy="643345"/>
          </a:xfrm>
          <a:prstGeom prst="snip2Same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COMPASSION</a:t>
            </a:r>
          </a:p>
        </p:txBody>
      </p:sp>
      <p:sp>
        <p:nvSpPr>
          <p:cNvPr id="30" name="Rectangle: Top Corners Snipped 29">
            <a:extLst>
              <a:ext uri="{FF2B5EF4-FFF2-40B4-BE49-F238E27FC236}">
                <a16:creationId xmlns:a16="http://schemas.microsoft.com/office/drawing/2014/main" id="{C3E3852D-3B63-4BAF-92D4-F61BCF1EA9F4}"/>
              </a:ext>
            </a:extLst>
          </p:cNvPr>
          <p:cNvSpPr/>
          <p:nvPr/>
        </p:nvSpPr>
        <p:spPr>
          <a:xfrm>
            <a:off x="6053328" y="6209269"/>
            <a:ext cx="2103120" cy="64334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</p:txBody>
      </p: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3A3ADAC0-47E1-439A-9B1A-B3AE75466052}"/>
              </a:ext>
            </a:extLst>
          </p:cNvPr>
          <p:cNvSpPr/>
          <p:nvPr/>
        </p:nvSpPr>
        <p:spPr>
          <a:xfrm>
            <a:off x="4035552" y="6209269"/>
            <a:ext cx="2103120" cy="643345"/>
          </a:xfrm>
          <a:prstGeom prst="snip2Same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</p:txBody>
      </p:sp>
      <p:sp>
        <p:nvSpPr>
          <p:cNvPr id="32" name="Rectangle: Top Corners Snipped 31">
            <a:extLst>
              <a:ext uri="{FF2B5EF4-FFF2-40B4-BE49-F238E27FC236}">
                <a16:creationId xmlns:a16="http://schemas.microsoft.com/office/drawing/2014/main" id="{A1451A3F-B063-42E5-9828-67DB4719F253}"/>
              </a:ext>
            </a:extLst>
          </p:cNvPr>
          <p:cNvSpPr/>
          <p:nvPr/>
        </p:nvSpPr>
        <p:spPr>
          <a:xfrm>
            <a:off x="0" y="6209269"/>
            <a:ext cx="2103120" cy="643345"/>
          </a:xfrm>
          <a:prstGeom prst="snip2Same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</a:p>
        </p:txBody>
      </p:sp>
      <p:sp>
        <p:nvSpPr>
          <p:cNvPr id="19" name="Rectangle: Top Corners Snipped 18">
            <a:extLst>
              <a:ext uri="{FF2B5EF4-FFF2-40B4-BE49-F238E27FC236}">
                <a16:creationId xmlns:a16="http://schemas.microsoft.com/office/drawing/2014/main" id="{0582DD7F-0C59-46C4-A49E-56AE0EAF9EC7}"/>
              </a:ext>
            </a:extLst>
          </p:cNvPr>
          <p:cNvSpPr/>
          <p:nvPr/>
        </p:nvSpPr>
        <p:spPr>
          <a:xfrm>
            <a:off x="2017776" y="0"/>
            <a:ext cx="2103120" cy="643345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CONTENTMENT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D0AB07-B6E0-432E-ABA9-D86AE58F5716}"/>
              </a:ext>
            </a:extLst>
          </p:cNvPr>
          <p:cNvSpPr/>
          <p:nvPr/>
        </p:nvSpPr>
        <p:spPr>
          <a:xfrm>
            <a:off x="0" y="643345"/>
            <a:ext cx="12192000" cy="621465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64F3B47-7939-4363-B732-2FB7E57C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832338"/>
            <a:ext cx="11840308" cy="6025662"/>
          </a:xfrm>
          <a:solidFill>
            <a:schemeClr val="tx1"/>
          </a:solidFill>
        </p:spPr>
        <p:txBody>
          <a:bodyPr numCol="2">
            <a:normAutofit/>
          </a:bodyPr>
          <a:lstStyle/>
          <a:p>
            <a:pPr marL="515938" marR="0" lvl="0" indent="-2809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on Money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Calibri" panose="020F0502020204030204"/>
              </a:rPr>
              <a:t>Matt. 6:19-21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Mark 4:18-19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Mark 10:23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Luke 12:15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Luke 16:13-14</a:t>
            </a:r>
          </a:p>
          <a:p>
            <a:pPr marL="973138" lvl="1" indent="-280988">
              <a:spcBef>
                <a:spcPts val="1000"/>
              </a:spcBef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973138" lvl="1" indent="-280988">
              <a:spcBef>
                <a:spcPts val="1000"/>
              </a:spcBef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692150" lvl="1" indent="0">
              <a:spcBef>
                <a:spcPts val="1000"/>
              </a:spcBef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marL="515938" lvl="0" indent="-280988">
              <a:defRPr/>
            </a:pPr>
            <a:r>
              <a:rPr lang="en-US" sz="4000" dirty="0">
                <a:solidFill>
                  <a:schemeClr val="bg1"/>
                </a:solidFill>
              </a:rPr>
              <a:t>Epistles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Phil. 4:11-12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1 Tim. 6:6-10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1 Tim. 6:17-19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Heb. 13:5</a:t>
            </a:r>
          </a:p>
          <a:p>
            <a:pPr marL="973138" lvl="1" indent="-280988">
              <a:spcBef>
                <a:spcPts val="100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Rev. 3:17</a:t>
            </a:r>
          </a:p>
        </p:txBody>
      </p:sp>
    </p:spTree>
    <p:extLst>
      <p:ext uri="{BB962C8B-B14F-4D97-AF65-F5344CB8AC3E}">
        <p14:creationId xmlns:p14="http://schemas.microsoft.com/office/powerpoint/2010/main" val="272728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510</Words>
  <Application>Microsoft Office PowerPoint</Application>
  <PresentationFormat>Widescreen</PresentationFormat>
  <Paragraphs>134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Courier New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Stilts</dc:creator>
  <cp:lastModifiedBy>Kevin Stilts</cp:lastModifiedBy>
  <cp:revision>10</cp:revision>
  <dcterms:created xsi:type="dcterms:W3CDTF">2021-11-06T16:08:31Z</dcterms:created>
  <dcterms:modified xsi:type="dcterms:W3CDTF">2022-01-09T17:59:25Z</dcterms:modified>
</cp:coreProperties>
</file>