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arkness: Sinister, harmful, evil, wicked, godlessness, sin, despair, anything opposed to God."/>
          <p:cNvSpPr txBox="1"/>
          <p:nvPr>
            <p:ph type="title"/>
          </p:nvPr>
        </p:nvSpPr>
        <p:spPr>
          <a:xfrm>
            <a:off x="1346200" y="101600"/>
            <a:ext cx="10521008" cy="5584875"/>
          </a:xfrm>
          <a:prstGeom prst="rect">
            <a:avLst/>
          </a:prstGeom>
        </p:spPr>
        <p:txBody>
          <a:bodyPr/>
          <a:lstStyle/>
          <a:p>
            <a:pPr algn="l">
              <a:defRPr sz="5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u="sng">
                <a:latin typeface="Arial Black"/>
                <a:ea typeface="Arial Black"/>
                <a:cs typeface="Arial Black"/>
                <a:sym typeface="Arial Black"/>
              </a:rPr>
              <a:t>Darkness</a:t>
            </a:r>
            <a:r>
              <a:t>: </a:t>
            </a:r>
            <a:r>
              <a:rPr>
                <a:latin typeface="Arial Black"/>
                <a:ea typeface="Arial Black"/>
                <a:cs typeface="Arial Black"/>
                <a:sym typeface="Arial Black"/>
              </a:rPr>
              <a:t>Sinister, harmful, evil, wicked, godlessness, sin, despair, anything opposed to God</a:t>
            </a:r>
            <a:r>
              <a:t>.</a:t>
            </a:r>
          </a:p>
        </p:txBody>
      </p:sp>
      <p:sp>
        <p:nvSpPr>
          <p:cNvPr id="123" name="The Realm of Satan’s rule. Eph.6:12"/>
          <p:cNvSpPr txBox="1"/>
          <p:nvPr>
            <p:ph type="body" sz="half" idx="1"/>
          </p:nvPr>
        </p:nvSpPr>
        <p:spPr>
          <a:xfrm>
            <a:off x="1081906" y="5664398"/>
            <a:ext cx="10338396" cy="267950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The Realm of Satan’s rule. Eph.6:12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“Outer Darkness”"/>
          <p:cNvSpPr txBox="1"/>
          <p:nvPr>
            <p:ph type="title"/>
          </p:nvPr>
        </p:nvSpPr>
        <p:spPr>
          <a:xfrm>
            <a:off x="1027459" y="774700"/>
            <a:ext cx="10351543" cy="1579861"/>
          </a:xfrm>
          <a:prstGeom prst="rect">
            <a:avLst/>
          </a:prstGeom>
        </p:spPr>
        <p:txBody>
          <a:bodyPr/>
          <a:lstStyle>
            <a:lvl1pPr>
              <a:defRPr sz="55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“Outer Darkness”</a:t>
            </a:r>
          </a:p>
        </p:txBody>
      </p:sp>
      <p:sp>
        <p:nvSpPr>
          <p:cNvPr id="126" name="1. God gives sun, good, rain. Matt.5:44-45…"/>
          <p:cNvSpPr txBox="1"/>
          <p:nvPr>
            <p:ph type="body" idx="1"/>
          </p:nvPr>
        </p:nvSpPr>
        <p:spPr>
          <a:xfrm>
            <a:off x="965200" y="2368525"/>
            <a:ext cx="10476062" cy="64135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1. God gives sun, good, rain. Matt.5:44-45</a:t>
            </a:r>
          </a:p>
          <a:p>
            <a:pPr marL="622300" indent="-62230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2. God does good, fruitful seasons, fills our hearts with food and gladness. Acts 14:14-17</a:t>
            </a:r>
          </a:p>
          <a:p>
            <a:pPr marL="622300" indent="-62230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3. “Outer darkness: a complete and total removal of any Divine favor or mercy.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ght: It reveals, allows one to distinguish objects; Absence of things that characterize darkness."/>
          <p:cNvSpPr txBox="1"/>
          <p:nvPr>
            <p:ph type="title"/>
          </p:nvPr>
        </p:nvSpPr>
        <p:spPr>
          <a:xfrm>
            <a:off x="1092200" y="927100"/>
            <a:ext cx="10252224" cy="2387600"/>
          </a:xfrm>
          <a:prstGeom prst="rect">
            <a:avLst/>
          </a:prstGeom>
        </p:spPr>
        <p:txBody>
          <a:bodyPr/>
          <a:lstStyle/>
          <a:p>
            <a:pPr defTabSz="490727">
              <a:defRPr sz="420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u="sng"/>
              <a:t>Light</a:t>
            </a:r>
            <a:r>
              <a:t>: It reveals, allows one to distinguish objects; Absence of things that characterize darkness. </a:t>
            </a:r>
          </a:p>
        </p:txBody>
      </p:sp>
      <p:sp>
        <p:nvSpPr>
          <p:cNvPr id="129" name="The realm of God’s control. 1 John 1:5"/>
          <p:cNvSpPr txBox="1"/>
          <p:nvPr>
            <p:ph type="body" sz="half" idx="1"/>
          </p:nvPr>
        </p:nvSpPr>
        <p:spPr>
          <a:xfrm>
            <a:off x="958428" y="4825603"/>
            <a:ext cx="10519768" cy="365839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The realm of God’s control. 1 John 1:5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We Are Children Of God"/>
          <p:cNvSpPr txBox="1"/>
          <p:nvPr>
            <p:ph type="title"/>
          </p:nvPr>
        </p:nvSpPr>
        <p:spPr>
          <a:xfrm>
            <a:off x="977900" y="825500"/>
            <a:ext cx="10298708" cy="1439417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We Are Children Of God</a:t>
            </a:r>
          </a:p>
        </p:txBody>
      </p:sp>
      <p:sp>
        <p:nvSpPr>
          <p:cNvPr id="132" name="1. We are to love as God loves. Matt.5:44-45…"/>
          <p:cNvSpPr txBox="1"/>
          <p:nvPr>
            <p:ph type="body" idx="1"/>
          </p:nvPr>
        </p:nvSpPr>
        <p:spPr>
          <a:xfrm>
            <a:off x="990600" y="2463800"/>
            <a:ext cx="10474623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1. We are to love as God loves. Matt.5:44-45</a:t>
            </a:r>
          </a:p>
          <a:p>
            <a:pPr marL="596900" indent="-59690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2. We are to forgive as God forgives. Col.3:12-13</a:t>
            </a:r>
          </a:p>
          <a:p>
            <a:pPr marL="584200" indent="-58420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3. We are to be holy as God is holy. 1 Pet.1:15-16</a:t>
            </a:r>
          </a:p>
          <a:p>
            <a:pPr marL="584200" indent="-58420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4. We are to be pure as God is pure. 1 Jno.3:2-3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here Is No Darkness In God"/>
          <p:cNvSpPr txBox="1"/>
          <p:nvPr>
            <p:ph type="title"/>
          </p:nvPr>
        </p:nvSpPr>
        <p:spPr>
          <a:xfrm>
            <a:off x="1054100" y="804713"/>
            <a:ext cx="10446098" cy="1540174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There Is No Darkness In God</a:t>
            </a:r>
          </a:p>
        </p:txBody>
      </p:sp>
      <p:sp>
        <p:nvSpPr>
          <p:cNvPr id="135" name="1. Cast off works of darkness. Rom.13:12-13…"/>
          <p:cNvSpPr txBox="1"/>
          <p:nvPr>
            <p:ph type="body" idx="1"/>
          </p:nvPr>
        </p:nvSpPr>
        <p:spPr>
          <a:xfrm>
            <a:off x="939800" y="2327696"/>
            <a:ext cx="10446098" cy="682540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5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1. Cast off works of darkness. Rom.13:12-13</a:t>
            </a:r>
          </a:p>
          <a:p>
            <a:pPr marL="0" indent="0">
              <a:buSzTx/>
              <a:buNone/>
              <a:defRPr sz="35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2. Have no fellowship with darkness. Eph.5:5-11</a:t>
            </a:r>
          </a:p>
          <a:p>
            <a:pPr marL="533400" indent="-533400">
              <a:buSzTx/>
              <a:buNone/>
              <a:defRPr sz="35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3. Be not unequally yoked with darkness. 2 Cor.6:14-18</a:t>
            </a:r>
          </a:p>
          <a:p>
            <a:pPr marL="0" indent="0">
              <a:buSzTx/>
              <a:buNone/>
              <a:defRPr sz="35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4. Let your light shine. Matt.5:14-16</a:t>
            </a:r>
          </a:p>
          <a:p>
            <a:pPr marL="0" indent="0">
              <a:buSzTx/>
              <a:buNone/>
              <a:defRPr sz="35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5. We are lights in the world. Phil.2:14-16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1 John 1:5-7"/>
          <p:cNvSpPr txBox="1"/>
          <p:nvPr>
            <p:ph type="title"/>
          </p:nvPr>
        </p:nvSpPr>
        <p:spPr>
          <a:xfrm>
            <a:off x="1003300" y="3781226"/>
            <a:ext cx="10444361" cy="2191148"/>
          </a:xfrm>
          <a:prstGeom prst="rect">
            <a:avLst/>
          </a:prstGeom>
        </p:spPr>
        <p:txBody>
          <a:bodyPr/>
          <a:lstStyle>
            <a:lvl1pPr>
              <a:defRPr sz="74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1 John 1:5-7</a:t>
            </a:r>
          </a:p>
        </p:txBody>
      </p:sp>
      <p:sp>
        <p:nvSpPr>
          <p:cNvPr id="138" name="Body"/>
          <p:cNvSpPr txBox="1"/>
          <p:nvPr>
            <p:ph type="body" sz="half" idx="1"/>
          </p:nvPr>
        </p:nvSpPr>
        <p:spPr>
          <a:xfrm>
            <a:off x="952500" y="6528990"/>
            <a:ext cx="11099800" cy="234831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