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7" r:id="rId2"/>
    <p:sldId id="398" r:id="rId3"/>
    <p:sldId id="300" r:id="rId4"/>
    <p:sldId id="263" r:id="rId5"/>
    <p:sldId id="299" r:id="rId6"/>
    <p:sldId id="282" r:id="rId7"/>
    <p:sldId id="298" r:id="rId8"/>
    <p:sldId id="295" r:id="rId9"/>
    <p:sldId id="283" r:id="rId10"/>
    <p:sldId id="284" r:id="rId11"/>
    <p:sldId id="265" r:id="rId12"/>
    <p:sldId id="287" r:id="rId13"/>
    <p:sldId id="399" r:id="rId14"/>
    <p:sldId id="400" r:id="rId15"/>
    <p:sldId id="286" r:id="rId16"/>
    <p:sldId id="285" r:id="rId17"/>
    <p:sldId id="288" r:id="rId18"/>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33"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DA8792FE-EDB5-446E-87E4-A474110995AF}"/>
    <pc:docChg chg="delSld">
      <pc:chgData name="Kevin Stilts" userId="99c6032548666723" providerId="LiveId" clId="{DA8792FE-EDB5-446E-87E4-A474110995AF}" dt="2021-09-26T23:22:11.918" v="1" actId="47"/>
      <pc:docMkLst>
        <pc:docMk/>
      </pc:docMkLst>
      <pc:sldChg chg="del">
        <pc:chgData name="Kevin Stilts" userId="99c6032548666723" providerId="LiveId" clId="{DA8792FE-EDB5-446E-87E4-A474110995AF}" dt="2021-09-26T23:21:54.019" v="0" actId="47"/>
        <pc:sldMkLst>
          <pc:docMk/>
          <pc:sldMk cId="3846300827" sldId="256"/>
        </pc:sldMkLst>
      </pc:sldChg>
      <pc:sldChg chg="del">
        <pc:chgData name="Kevin Stilts" userId="99c6032548666723" providerId="LiveId" clId="{DA8792FE-EDB5-446E-87E4-A474110995AF}" dt="2021-09-26T23:21:54.019" v="0" actId="47"/>
        <pc:sldMkLst>
          <pc:docMk/>
          <pc:sldMk cId="2175849888" sldId="257"/>
        </pc:sldMkLst>
      </pc:sldChg>
      <pc:sldChg chg="del">
        <pc:chgData name="Kevin Stilts" userId="99c6032548666723" providerId="LiveId" clId="{DA8792FE-EDB5-446E-87E4-A474110995AF}" dt="2021-09-26T23:21:54.019" v="0" actId="47"/>
        <pc:sldMkLst>
          <pc:docMk/>
          <pc:sldMk cId="827536377" sldId="258"/>
        </pc:sldMkLst>
      </pc:sldChg>
      <pc:sldChg chg="del">
        <pc:chgData name="Kevin Stilts" userId="99c6032548666723" providerId="LiveId" clId="{DA8792FE-EDB5-446E-87E4-A474110995AF}" dt="2021-09-26T23:21:54.019" v="0" actId="47"/>
        <pc:sldMkLst>
          <pc:docMk/>
          <pc:sldMk cId="825669892" sldId="259"/>
        </pc:sldMkLst>
      </pc:sldChg>
      <pc:sldChg chg="del">
        <pc:chgData name="Kevin Stilts" userId="99c6032548666723" providerId="LiveId" clId="{DA8792FE-EDB5-446E-87E4-A474110995AF}" dt="2021-09-26T23:21:54.019" v="0" actId="47"/>
        <pc:sldMkLst>
          <pc:docMk/>
          <pc:sldMk cId="236456645" sldId="260"/>
        </pc:sldMkLst>
      </pc:sldChg>
      <pc:sldChg chg="del">
        <pc:chgData name="Kevin Stilts" userId="99c6032548666723" providerId="LiveId" clId="{DA8792FE-EDB5-446E-87E4-A474110995AF}" dt="2021-09-26T23:21:54.019" v="0" actId="47"/>
        <pc:sldMkLst>
          <pc:docMk/>
          <pc:sldMk cId="2633437877" sldId="261"/>
        </pc:sldMkLst>
      </pc:sldChg>
      <pc:sldChg chg="del">
        <pc:chgData name="Kevin Stilts" userId="99c6032548666723" providerId="LiveId" clId="{DA8792FE-EDB5-446E-87E4-A474110995AF}" dt="2021-09-26T23:22:11.918" v="1" actId="47"/>
        <pc:sldMkLst>
          <pc:docMk/>
          <pc:sldMk cId="2851146373" sldId="267"/>
        </pc:sldMkLst>
      </pc:sldChg>
      <pc:sldChg chg="del">
        <pc:chgData name="Kevin Stilts" userId="99c6032548666723" providerId="LiveId" clId="{DA8792FE-EDB5-446E-87E4-A474110995AF}" dt="2021-09-26T23:22:11.918" v="1" actId="47"/>
        <pc:sldMkLst>
          <pc:docMk/>
          <pc:sldMk cId="4262755382" sldId="269"/>
        </pc:sldMkLst>
      </pc:sldChg>
      <pc:sldChg chg="del">
        <pc:chgData name="Kevin Stilts" userId="99c6032548666723" providerId="LiveId" clId="{DA8792FE-EDB5-446E-87E4-A474110995AF}" dt="2021-09-26T23:22:11.918" v="1" actId="47"/>
        <pc:sldMkLst>
          <pc:docMk/>
          <pc:sldMk cId="3891826910" sldId="270"/>
        </pc:sldMkLst>
      </pc:sldChg>
      <pc:sldChg chg="del">
        <pc:chgData name="Kevin Stilts" userId="99c6032548666723" providerId="LiveId" clId="{DA8792FE-EDB5-446E-87E4-A474110995AF}" dt="2021-09-26T23:22:11.918" v="1" actId="47"/>
        <pc:sldMkLst>
          <pc:docMk/>
          <pc:sldMk cId="1482173530" sldId="271"/>
        </pc:sldMkLst>
      </pc:sldChg>
      <pc:sldChg chg="del">
        <pc:chgData name="Kevin Stilts" userId="99c6032548666723" providerId="LiveId" clId="{DA8792FE-EDB5-446E-87E4-A474110995AF}" dt="2021-09-26T23:21:54.019" v="0" actId="47"/>
        <pc:sldMkLst>
          <pc:docMk/>
          <pc:sldMk cId="995013730" sldId="272"/>
        </pc:sldMkLst>
      </pc:sldChg>
      <pc:sldChg chg="del">
        <pc:chgData name="Kevin Stilts" userId="99c6032548666723" providerId="LiveId" clId="{DA8792FE-EDB5-446E-87E4-A474110995AF}" dt="2021-09-26T23:21:54.019" v="0" actId="47"/>
        <pc:sldMkLst>
          <pc:docMk/>
          <pc:sldMk cId="305359261" sldId="273"/>
        </pc:sldMkLst>
      </pc:sldChg>
      <pc:sldChg chg="del">
        <pc:chgData name="Kevin Stilts" userId="99c6032548666723" providerId="LiveId" clId="{DA8792FE-EDB5-446E-87E4-A474110995AF}" dt="2021-09-26T23:21:54.019" v="0" actId="47"/>
        <pc:sldMkLst>
          <pc:docMk/>
          <pc:sldMk cId="1777782116" sldId="274"/>
        </pc:sldMkLst>
      </pc:sldChg>
      <pc:sldChg chg="del">
        <pc:chgData name="Kevin Stilts" userId="99c6032548666723" providerId="LiveId" clId="{DA8792FE-EDB5-446E-87E4-A474110995AF}" dt="2021-09-26T23:21:54.019" v="0" actId="47"/>
        <pc:sldMkLst>
          <pc:docMk/>
          <pc:sldMk cId="4280033703" sldId="275"/>
        </pc:sldMkLst>
      </pc:sldChg>
      <pc:sldChg chg="del">
        <pc:chgData name="Kevin Stilts" userId="99c6032548666723" providerId="LiveId" clId="{DA8792FE-EDB5-446E-87E4-A474110995AF}" dt="2021-09-26T23:21:54.019" v="0" actId="47"/>
        <pc:sldMkLst>
          <pc:docMk/>
          <pc:sldMk cId="2530094312" sldId="276"/>
        </pc:sldMkLst>
      </pc:sldChg>
      <pc:sldChg chg="del">
        <pc:chgData name="Kevin Stilts" userId="99c6032548666723" providerId="LiveId" clId="{DA8792FE-EDB5-446E-87E4-A474110995AF}" dt="2021-09-26T23:21:54.019" v="0" actId="47"/>
        <pc:sldMkLst>
          <pc:docMk/>
          <pc:sldMk cId="4182320238" sldId="277"/>
        </pc:sldMkLst>
      </pc:sldChg>
      <pc:sldChg chg="del">
        <pc:chgData name="Kevin Stilts" userId="99c6032548666723" providerId="LiveId" clId="{DA8792FE-EDB5-446E-87E4-A474110995AF}" dt="2021-09-26T23:21:54.019" v="0" actId="47"/>
        <pc:sldMkLst>
          <pc:docMk/>
          <pc:sldMk cId="3550914971" sldId="278"/>
        </pc:sldMkLst>
      </pc:sldChg>
      <pc:sldChg chg="del">
        <pc:chgData name="Kevin Stilts" userId="99c6032548666723" providerId="LiveId" clId="{DA8792FE-EDB5-446E-87E4-A474110995AF}" dt="2021-09-26T23:21:54.019" v="0" actId="47"/>
        <pc:sldMkLst>
          <pc:docMk/>
          <pc:sldMk cId="731012686" sldId="279"/>
        </pc:sldMkLst>
      </pc:sldChg>
      <pc:sldChg chg="del">
        <pc:chgData name="Kevin Stilts" userId="99c6032548666723" providerId="LiveId" clId="{DA8792FE-EDB5-446E-87E4-A474110995AF}" dt="2021-09-26T23:21:54.019" v="0" actId="47"/>
        <pc:sldMkLst>
          <pc:docMk/>
          <pc:sldMk cId="2695334914" sldId="280"/>
        </pc:sldMkLst>
      </pc:sldChg>
      <pc:sldChg chg="del">
        <pc:chgData name="Kevin Stilts" userId="99c6032548666723" providerId="LiveId" clId="{DA8792FE-EDB5-446E-87E4-A474110995AF}" dt="2021-09-26T23:21:54.019" v="0" actId="47"/>
        <pc:sldMkLst>
          <pc:docMk/>
          <pc:sldMk cId="3938285663" sldId="281"/>
        </pc:sldMkLst>
      </pc:sldChg>
      <pc:sldChg chg="del">
        <pc:chgData name="Kevin Stilts" userId="99c6032548666723" providerId="LiveId" clId="{DA8792FE-EDB5-446E-87E4-A474110995AF}" dt="2021-09-26T23:22:11.918" v="1" actId="47"/>
        <pc:sldMkLst>
          <pc:docMk/>
          <pc:sldMk cId="1888759858" sldId="289"/>
        </pc:sldMkLst>
      </pc:sldChg>
      <pc:sldChg chg="del">
        <pc:chgData name="Kevin Stilts" userId="99c6032548666723" providerId="LiveId" clId="{DA8792FE-EDB5-446E-87E4-A474110995AF}" dt="2021-09-26T23:22:11.918" v="1" actId="47"/>
        <pc:sldMkLst>
          <pc:docMk/>
          <pc:sldMk cId="1515613709" sldId="290"/>
        </pc:sldMkLst>
      </pc:sldChg>
      <pc:sldChg chg="del">
        <pc:chgData name="Kevin Stilts" userId="99c6032548666723" providerId="LiveId" clId="{DA8792FE-EDB5-446E-87E4-A474110995AF}" dt="2021-09-26T23:22:11.918" v="1" actId="47"/>
        <pc:sldMkLst>
          <pc:docMk/>
          <pc:sldMk cId="512608159" sldId="292"/>
        </pc:sldMkLst>
      </pc:sldChg>
      <pc:sldChg chg="del">
        <pc:chgData name="Kevin Stilts" userId="99c6032548666723" providerId="LiveId" clId="{DA8792FE-EDB5-446E-87E4-A474110995AF}" dt="2021-09-26T23:22:11.918" v="1" actId="47"/>
        <pc:sldMkLst>
          <pc:docMk/>
          <pc:sldMk cId="1321241939" sldId="293"/>
        </pc:sldMkLst>
      </pc:sldChg>
      <pc:sldChg chg="del">
        <pc:chgData name="Kevin Stilts" userId="99c6032548666723" providerId="LiveId" clId="{DA8792FE-EDB5-446E-87E4-A474110995AF}" dt="2021-09-26T23:22:11.918" v="1" actId="47"/>
        <pc:sldMkLst>
          <pc:docMk/>
          <pc:sldMk cId="900484589" sldId="294"/>
        </pc:sldMkLst>
      </pc:sldChg>
      <pc:sldChg chg="del">
        <pc:chgData name="Kevin Stilts" userId="99c6032548666723" providerId="LiveId" clId="{DA8792FE-EDB5-446E-87E4-A474110995AF}" dt="2021-09-26T23:22:11.918" v="1" actId="47"/>
        <pc:sldMkLst>
          <pc:docMk/>
          <pc:sldMk cId="2013176487" sldId="2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E86AE-0FD8-490C-89B5-54BA92412957}"/>
              </a:ext>
            </a:extLst>
          </p:cNvPr>
          <p:cNvSpPr>
            <a:spLocks noGrp="1"/>
          </p:cNvSpPr>
          <p:nvPr>
            <p:ph type="ctrTitle"/>
          </p:nvPr>
        </p:nvSpPr>
        <p:spPr/>
        <p:txBody>
          <a:bodyPr/>
          <a:lstStyle/>
          <a:p>
            <a:r>
              <a:rPr lang="en-US" dirty="0"/>
              <a:t>New Testament Worship</a:t>
            </a:r>
          </a:p>
        </p:txBody>
      </p:sp>
      <p:sp>
        <p:nvSpPr>
          <p:cNvPr id="3" name="Subtitle 2">
            <a:extLst>
              <a:ext uri="{FF2B5EF4-FFF2-40B4-BE49-F238E27FC236}">
                <a16:creationId xmlns:a16="http://schemas.microsoft.com/office/drawing/2014/main" id="{90F688B1-D57D-45A3-AC20-44A1FD8D147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3523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6693408" y="0"/>
            <a:ext cx="5498592" cy="784066"/>
          </a:xfrm>
        </p:spPr>
        <p:txBody>
          <a:bodyPr>
            <a:normAutofit fontScale="90000"/>
          </a:bodyPr>
          <a:lstStyle/>
          <a:p>
            <a:r>
              <a:rPr lang="en-US" sz="4400" u="sng" dirty="0">
                <a:solidFill>
                  <a:schemeClr val="bg1"/>
                </a:solidFill>
              </a:rPr>
              <a:t>1 Corinthians 11:17-34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99153" y="594911"/>
            <a:ext cx="11852056" cy="6263089"/>
          </a:xfrm>
        </p:spPr>
        <p:txBody>
          <a:bodyPr>
            <a:normAutofit fontScale="92500" lnSpcReduction="20000"/>
          </a:bodyPr>
          <a:lstStyle/>
          <a:p>
            <a:pPr marL="0" indent="0">
              <a:buNone/>
            </a:pPr>
            <a:r>
              <a:rPr lang="en-US" sz="2400" b="1" baseline="30000" dirty="0">
                <a:solidFill>
                  <a:schemeClr val="bg1"/>
                </a:solidFill>
                <a:latin typeface="Calibri" panose="020F0502020204030204" pitchFamily="34" charset="0"/>
                <a:cs typeface="Calibri" panose="020F0502020204030204" pitchFamily="34" charset="0"/>
              </a:rPr>
              <a:t>17 </a:t>
            </a:r>
            <a:r>
              <a:rPr lang="en-US" sz="2400" dirty="0">
                <a:solidFill>
                  <a:schemeClr val="bg1"/>
                </a:solidFill>
                <a:latin typeface="Calibri" panose="020F0502020204030204" pitchFamily="34" charset="0"/>
                <a:cs typeface="Calibri" panose="020F0502020204030204" pitchFamily="34" charset="0"/>
              </a:rPr>
              <a:t>Now in giving these instructions I do not praise </a:t>
            </a:r>
            <a:r>
              <a:rPr lang="en-US" sz="2400" i="1" dirty="0">
                <a:solidFill>
                  <a:schemeClr val="bg1"/>
                </a:solidFill>
                <a:latin typeface="Calibri" panose="020F0502020204030204" pitchFamily="34" charset="0"/>
                <a:cs typeface="Calibri" panose="020F0502020204030204" pitchFamily="34" charset="0"/>
              </a:rPr>
              <a:t>you,</a:t>
            </a:r>
            <a:r>
              <a:rPr lang="en-US" sz="2400" dirty="0">
                <a:solidFill>
                  <a:schemeClr val="bg1"/>
                </a:solidFill>
                <a:latin typeface="Calibri" panose="020F0502020204030204" pitchFamily="34" charset="0"/>
                <a:cs typeface="Calibri" panose="020F0502020204030204" pitchFamily="34" charset="0"/>
              </a:rPr>
              <a:t> since you come together not for the better but for the worse. </a:t>
            </a:r>
            <a:r>
              <a:rPr lang="en-US" sz="2400" b="1" baseline="30000" dirty="0">
                <a:solidFill>
                  <a:schemeClr val="bg1"/>
                </a:solidFill>
                <a:latin typeface="Calibri" panose="020F0502020204030204" pitchFamily="34" charset="0"/>
                <a:cs typeface="Calibri" panose="020F0502020204030204" pitchFamily="34" charset="0"/>
              </a:rPr>
              <a:t>18 </a:t>
            </a:r>
            <a:r>
              <a:rPr lang="en-US" sz="2400" dirty="0">
                <a:solidFill>
                  <a:schemeClr val="bg1"/>
                </a:solidFill>
                <a:latin typeface="Calibri" panose="020F0502020204030204" pitchFamily="34" charset="0"/>
                <a:cs typeface="Calibri" panose="020F0502020204030204" pitchFamily="34" charset="0"/>
              </a:rPr>
              <a:t>For first of all, when you come together as a church, I hear that there are divisions among you, and in part I believe it. </a:t>
            </a:r>
            <a:r>
              <a:rPr lang="en-US" sz="2400" b="1" baseline="30000" dirty="0">
                <a:solidFill>
                  <a:schemeClr val="bg1"/>
                </a:solidFill>
                <a:latin typeface="Calibri" panose="020F0502020204030204" pitchFamily="34" charset="0"/>
                <a:cs typeface="Calibri" panose="020F0502020204030204" pitchFamily="34" charset="0"/>
              </a:rPr>
              <a:t>19 </a:t>
            </a:r>
            <a:r>
              <a:rPr lang="en-US" sz="2400" dirty="0">
                <a:solidFill>
                  <a:schemeClr val="bg1"/>
                </a:solidFill>
                <a:latin typeface="Calibri" panose="020F0502020204030204" pitchFamily="34" charset="0"/>
                <a:cs typeface="Calibri" panose="020F0502020204030204" pitchFamily="34" charset="0"/>
              </a:rPr>
              <a:t>For there must also be factions among you, that those who are approved may be recognized among you. </a:t>
            </a:r>
            <a:r>
              <a:rPr lang="en-US" sz="2400" b="1" baseline="30000" dirty="0">
                <a:solidFill>
                  <a:schemeClr val="bg1"/>
                </a:solidFill>
                <a:latin typeface="Calibri" panose="020F0502020204030204" pitchFamily="34" charset="0"/>
                <a:cs typeface="Calibri" panose="020F0502020204030204" pitchFamily="34" charset="0"/>
              </a:rPr>
              <a:t>20 </a:t>
            </a:r>
            <a:r>
              <a:rPr lang="en-US" sz="2400" dirty="0">
                <a:solidFill>
                  <a:schemeClr val="bg1"/>
                </a:solidFill>
                <a:latin typeface="Calibri" panose="020F0502020204030204" pitchFamily="34" charset="0"/>
                <a:cs typeface="Calibri" panose="020F0502020204030204" pitchFamily="34" charset="0"/>
              </a:rPr>
              <a:t>Therefore when you come together in one place, it is not to eat the Lord’s Supper. </a:t>
            </a:r>
            <a:r>
              <a:rPr lang="en-US" sz="2400" b="1" baseline="30000" dirty="0">
                <a:solidFill>
                  <a:schemeClr val="bg1"/>
                </a:solidFill>
                <a:latin typeface="Calibri" panose="020F0502020204030204" pitchFamily="34" charset="0"/>
                <a:cs typeface="Calibri" panose="020F0502020204030204" pitchFamily="34" charset="0"/>
              </a:rPr>
              <a:t>21 </a:t>
            </a:r>
            <a:r>
              <a:rPr lang="en-US" sz="2400" dirty="0">
                <a:solidFill>
                  <a:schemeClr val="bg1"/>
                </a:solidFill>
                <a:latin typeface="Calibri" panose="020F0502020204030204" pitchFamily="34" charset="0"/>
                <a:cs typeface="Calibri" panose="020F0502020204030204" pitchFamily="34" charset="0"/>
              </a:rPr>
              <a:t>For in eating, each one takes his own supper ahead of </a:t>
            </a:r>
            <a:r>
              <a:rPr lang="en-US" sz="2400" i="1" dirty="0">
                <a:solidFill>
                  <a:schemeClr val="bg1"/>
                </a:solidFill>
                <a:latin typeface="Calibri" panose="020F0502020204030204" pitchFamily="34" charset="0"/>
                <a:cs typeface="Calibri" panose="020F0502020204030204" pitchFamily="34" charset="0"/>
              </a:rPr>
              <a:t>others;</a:t>
            </a:r>
            <a:r>
              <a:rPr lang="en-US" sz="2400" dirty="0">
                <a:solidFill>
                  <a:schemeClr val="bg1"/>
                </a:solidFill>
                <a:latin typeface="Calibri" panose="020F0502020204030204" pitchFamily="34" charset="0"/>
                <a:cs typeface="Calibri" panose="020F0502020204030204" pitchFamily="34" charset="0"/>
              </a:rPr>
              <a:t> and one is hungry and another is drunk. </a:t>
            </a:r>
            <a:r>
              <a:rPr lang="en-US" sz="2400" b="1" baseline="30000" dirty="0">
                <a:solidFill>
                  <a:schemeClr val="bg1"/>
                </a:solidFill>
                <a:latin typeface="Calibri" panose="020F0502020204030204" pitchFamily="34" charset="0"/>
                <a:cs typeface="Calibri" panose="020F0502020204030204" pitchFamily="34" charset="0"/>
              </a:rPr>
              <a:t>22 </a:t>
            </a:r>
            <a:r>
              <a:rPr lang="en-US" sz="2400" dirty="0">
                <a:solidFill>
                  <a:schemeClr val="bg1"/>
                </a:solidFill>
                <a:latin typeface="Calibri" panose="020F0502020204030204" pitchFamily="34" charset="0"/>
                <a:cs typeface="Calibri" panose="020F0502020204030204" pitchFamily="34" charset="0"/>
              </a:rPr>
              <a:t>What! Do you not have houses to eat and drink in? Or do you despise the church of God and shame those who have nothing? What shall I say to you? Shall I praise you in this? I do not praise </a:t>
            </a:r>
            <a:r>
              <a:rPr lang="en-US" sz="2400" i="1" dirty="0">
                <a:solidFill>
                  <a:schemeClr val="bg1"/>
                </a:solidFill>
                <a:latin typeface="Calibri" panose="020F0502020204030204" pitchFamily="34" charset="0"/>
                <a:cs typeface="Calibri" panose="020F0502020204030204" pitchFamily="34" charset="0"/>
              </a:rPr>
              <a:t>you. </a:t>
            </a:r>
            <a:r>
              <a:rPr lang="en-US" sz="2400" b="1" baseline="30000" dirty="0">
                <a:solidFill>
                  <a:schemeClr val="bg1"/>
                </a:solidFill>
                <a:latin typeface="Calibri" panose="020F0502020204030204" pitchFamily="34" charset="0"/>
                <a:cs typeface="Calibri" panose="020F0502020204030204" pitchFamily="34" charset="0"/>
              </a:rPr>
              <a:t>23 </a:t>
            </a:r>
            <a:r>
              <a:rPr lang="en-US" sz="2400" dirty="0">
                <a:solidFill>
                  <a:schemeClr val="bg1"/>
                </a:solidFill>
                <a:latin typeface="Calibri" panose="020F0502020204030204" pitchFamily="34" charset="0"/>
                <a:cs typeface="Calibri" panose="020F0502020204030204" pitchFamily="34" charset="0"/>
              </a:rPr>
              <a:t>For I received from the Lord that which I also delivered to you: that the Lord Jesus on the </a:t>
            </a:r>
            <a:r>
              <a:rPr lang="en-US" sz="2400" i="1" dirty="0">
                <a:solidFill>
                  <a:schemeClr val="bg1"/>
                </a:solidFill>
                <a:latin typeface="Calibri" panose="020F0502020204030204" pitchFamily="34" charset="0"/>
                <a:cs typeface="Calibri" panose="020F0502020204030204" pitchFamily="34" charset="0"/>
              </a:rPr>
              <a:t>same</a:t>
            </a:r>
            <a:r>
              <a:rPr lang="en-US" sz="2400" dirty="0">
                <a:solidFill>
                  <a:schemeClr val="bg1"/>
                </a:solidFill>
                <a:latin typeface="Calibri" panose="020F0502020204030204" pitchFamily="34" charset="0"/>
                <a:cs typeface="Calibri" panose="020F0502020204030204" pitchFamily="34" charset="0"/>
              </a:rPr>
              <a:t> night in which He was betrayed took bread; </a:t>
            </a:r>
            <a:r>
              <a:rPr lang="en-US" sz="2400" b="1" baseline="30000" dirty="0">
                <a:solidFill>
                  <a:schemeClr val="bg1"/>
                </a:solidFill>
                <a:latin typeface="Calibri" panose="020F0502020204030204" pitchFamily="34" charset="0"/>
                <a:cs typeface="Calibri" panose="020F0502020204030204" pitchFamily="34" charset="0"/>
              </a:rPr>
              <a:t>24 </a:t>
            </a:r>
            <a:r>
              <a:rPr lang="en-US" sz="2400" dirty="0">
                <a:solidFill>
                  <a:schemeClr val="bg1"/>
                </a:solidFill>
                <a:latin typeface="Calibri" panose="020F0502020204030204" pitchFamily="34" charset="0"/>
                <a:cs typeface="Calibri" panose="020F0502020204030204" pitchFamily="34" charset="0"/>
              </a:rPr>
              <a:t>and when He had given thanks, He broke </a:t>
            </a:r>
            <a:r>
              <a:rPr lang="en-US" sz="2400" i="1" dirty="0">
                <a:solidFill>
                  <a:schemeClr val="bg1"/>
                </a:solidFill>
                <a:latin typeface="Calibri" panose="020F0502020204030204" pitchFamily="34" charset="0"/>
                <a:cs typeface="Calibri" panose="020F0502020204030204" pitchFamily="34" charset="0"/>
              </a:rPr>
              <a:t>it</a:t>
            </a:r>
            <a:r>
              <a:rPr lang="en-US" sz="2400" dirty="0">
                <a:solidFill>
                  <a:schemeClr val="bg1"/>
                </a:solidFill>
                <a:latin typeface="Calibri" panose="020F0502020204030204" pitchFamily="34" charset="0"/>
                <a:cs typeface="Calibri" panose="020F0502020204030204" pitchFamily="34" charset="0"/>
              </a:rPr>
              <a:t> and said, “Take, eat; this is My body which is broken for you; do this in remembrance of Me.” </a:t>
            </a:r>
            <a:r>
              <a:rPr lang="en-US" sz="2400" b="1" baseline="30000" dirty="0">
                <a:solidFill>
                  <a:schemeClr val="bg1"/>
                </a:solidFill>
                <a:latin typeface="Calibri" panose="020F0502020204030204" pitchFamily="34" charset="0"/>
                <a:cs typeface="Calibri" panose="020F0502020204030204" pitchFamily="34" charset="0"/>
              </a:rPr>
              <a:t>25 </a:t>
            </a:r>
            <a:r>
              <a:rPr lang="en-US" sz="2400" dirty="0">
                <a:solidFill>
                  <a:schemeClr val="bg1"/>
                </a:solidFill>
                <a:latin typeface="Calibri" panose="020F0502020204030204" pitchFamily="34" charset="0"/>
                <a:cs typeface="Calibri" panose="020F0502020204030204" pitchFamily="34" charset="0"/>
              </a:rPr>
              <a:t>In the same manner </a:t>
            </a:r>
            <a:r>
              <a:rPr lang="en-US" sz="2400" i="1" dirty="0">
                <a:solidFill>
                  <a:schemeClr val="bg1"/>
                </a:solidFill>
                <a:latin typeface="Calibri" panose="020F0502020204030204" pitchFamily="34" charset="0"/>
                <a:cs typeface="Calibri" panose="020F0502020204030204" pitchFamily="34" charset="0"/>
              </a:rPr>
              <a:t>He</a:t>
            </a:r>
            <a:r>
              <a:rPr lang="en-US" sz="2400" dirty="0">
                <a:solidFill>
                  <a:schemeClr val="bg1"/>
                </a:solidFill>
                <a:latin typeface="Calibri" panose="020F0502020204030204" pitchFamily="34" charset="0"/>
                <a:cs typeface="Calibri" panose="020F0502020204030204" pitchFamily="34" charset="0"/>
              </a:rPr>
              <a:t> also </a:t>
            </a:r>
            <a:r>
              <a:rPr lang="en-US" sz="2400" i="1" dirty="0">
                <a:solidFill>
                  <a:schemeClr val="bg1"/>
                </a:solidFill>
                <a:latin typeface="Calibri" panose="020F0502020204030204" pitchFamily="34" charset="0"/>
                <a:cs typeface="Calibri" panose="020F0502020204030204" pitchFamily="34" charset="0"/>
              </a:rPr>
              <a:t>took</a:t>
            </a:r>
            <a:r>
              <a:rPr lang="en-US" sz="2400" dirty="0">
                <a:solidFill>
                  <a:schemeClr val="bg1"/>
                </a:solidFill>
                <a:latin typeface="Calibri" panose="020F0502020204030204" pitchFamily="34" charset="0"/>
                <a:cs typeface="Calibri" panose="020F0502020204030204" pitchFamily="34" charset="0"/>
              </a:rPr>
              <a:t> the cup after supper, saying, “This cup is the new covenant in My blood. This do, as often as you drink </a:t>
            </a:r>
            <a:r>
              <a:rPr lang="en-US" sz="2400" i="1" dirty="0">
                <a:solidFill>
                  <a:schemeClr val="bg1"/>
                </a:solidFill>
                <a:latin typeface="Calibri" panose="020F0502020204030204" pitchFamily="34" charset="0"/>
                <a:cs typeface="Calibri" panose="020F0502020204030204" pitchFamily="34" charset="0"/>
              </a:rPr>
              <a:t>it,</a:t>
            </a:r>
            <a:r>
              <a:rPr lang="en-US" sz="2400" dirty="0">
                <a:solidFill>
                  <a:schemeClr val="bg1"/>
                </a:solidFill>
                <a:latin typeface="Calibri" panose="020F0502020204030204" pitchFamily="34" charset="0"/>
                <a:cs typeface="Calibri" panose="020F0502020204030204" pitchFamily="34" charset="0"/>
              </a:rPr>
              <a:t> in remembrance of Me.” </a:t>
            </a:r>
            <a:r>
              <a:rPr lang="en-US" sz="2400" b="1" baseline="30000" dirty="0">
                <a:solidFill>
                  <a:schemeClr val="bg1"/>
                </a:solidFill>
                <a:latin typeface="Calibri" panose="020F0502020204030204" pitchFamily="34" charset="0"/>
                <a:cs typeface="Calibri" panose="020F0502020204030204" pitchFamily="34" charset="0"/>
              </a:rPr>
              <a:t>26 </a:t>
            </a:r>
            <a:r>
              <a:rPr lang="en-US" sz="2400" dirty="0">
                <a:solidFill>
                  <a:schemeClr val="bg1"/>
                </a:solidFill>
                <a:latin typeface="Calibri" panose="020F0502020204030204" pitchFamily="34" charset="0"/>
                <a:cs typeface="Calibri" panose="020F0502020204030204" pitchFamily="34" charset="0"/>
              </a:rPr>
              <a:t>For as often as you eat this bread and drink this cup, you proclaim the Lord’s death till He comes.</a:t>
            </a:r>
            <a:r>
              <a:rPr lang="en-US" sz="2400" b="1" baseline="30000" dirty="0">
                <a:solidFill>
                  <a:schemeClr val="bg1"/>
                </a:solidFill>
                <a:latin typeface="Calibri" panose="020F0502020204030204" pitchFamily="34" charset="0"/>
                <a:cs typeface="Calibri" panose="020F0502020204030204" pitchFamily="34" charset="0"/>
              </a:rPr>
              <a:t> 27 </a:t>
            </a:r>
            <a:r>
              <a:rPr lang="en-US" sz="2400" dirty="0">
                <a:solidFill>
                  <a:schemeClr val="bg1"/>
                </a:solidFill>
                <a:latin typeface="Calibri" panose="020F0502020204030204" pitchFamily="34" charset="0"/>
                <a:cs typeface="Calibri" panose="020F0502020204030204" pitchFamily="34" charset="0"/>
              </a:rPr>
              <a:t>Therefore whoever eats this bread or drinks </a:t>
            </a:r>
            <a:r>
              <a:rPr lang="en-US" sz="2400" i="1" dirty="0">
                <a:solidFill>
                  <a:schemeClr val="bg1"/>
                </a:solidFill>
                <a:latin typeface="Calibri" panose="020F0502020204030204" pitchFamily="34" charset="0"/>
                <a:cs typeface="Calibri" panose="020F0502020204030204" pitchFamily="34" charset="0"/>
              </a:rPr>
              <a:t>this</a:t>
            </a:r>
            <a:r>
              <a:rPr lang="en-US" sz="2400" dirty="0">
                <a:solidFill>
                  <a:schemeClr val="bg1"/>
                </a:solidFill>
                <a:latin typeface="Calibri" panose="020F0502020204030204" pitchFamily="34" charset="0"/>
                <a:cs typeface="Calibri" panose="020F0502020204030204" pitchFamily="34" charset="0"/>
              </a:rPr>
              <a:t> cup of the Lord in an unworthy manner will be guilty of the body and blood of the Lord. </a:t>
            </a:r>
            <a:r>
              <a:rPr lang="en-US" sz="2400" b="1" baseline="30000" dirty="0">
                <a:solidFill>
                  <a:schemeClr val="bg1"/>
                </a:solidFill>
                <a:latin typeface="Calibri" panose="020F0502020204030204" pitchFamily="34" charset="0"/>
                <a:cs typeface="Calibri" panose="020F0502020204030204" pitchFamily="34" charset="0"/>
              </a:rPr>
              <a:t>28 </a:t>
            </a:r>
            <a:r>
              <a:rPr lang="en-US" sz="2400" dirty="0">
                <a:solidFill>
                  <a:schemeClr val="bg1"/>
                </a:solidFill>
                <a:latin typeface="Calibri" panose="020F0502020204030204" pitchFamily="34" charset="0"/>
                <a:cs typeface="Calibri" panose="020F0502020204030204" pitchFamily="34" charset="0"/>
              </a:rPr>
              <a:t>But let a man examine himself, and so let him eat of the bread and drink of the cup. </a:t>
            </a:r>
            <a:r>
              <a:rPr lang="en-US" sz="2400" b="1" baseline="30000" dirty="0">
                <a:solidFill>
                  <a:schemeClr val="bg1"/>
                </a:solidFill>
                <a:latin typeface="Calibri" panose="020F0502020204030204" pitchFamily="34" charset="0"/>
                <a:cs typeface="Calibri" panose="020F0502020204030204" pitchFamily="34" charset="0"/>
              </a:rPr>
              <a:t>29 </a:t>
            </a:r>
            <a:r>
              <a:rPr lang="en-US" sz="2400" dirty="0">
                <a:solidFill>
                  <a:schemeClr val="bg1"/>
                </a:solidFill>
                <a:latin typeface="Calibri" panose="020F0502020204030204" pitchFamily="34" charset="0"/>
                <a:cs typeface="Calibri" panose="020F0502020204030204" pitchFamily="34" charset="0"/>
              </a:rPr>
              <a:t>For he who eats and drinks in an unworthy manner eats and drinks judgment to himself, not discerning the Lord’s body. </a:t>
            </a:r>
            <a:r>
              <a:rPr lang="en-US" sz="2400" b="1" baseline="30000" dirty="0">
                <a:solidFill>
                  <a:schemeClr val="bg1"/>
                </a:solidFill>
                <a:latin typeface="Calibri" panose="020F0502020204030204" pitchFamily="34" charset="0"/>
                <a:cs typeface="Calibri" panose="020F0502020204030204" pitchFamily="34" charset="0"/>
              </a:rPr>
              <a:t>30 </a:t>
            </a:r>
            <a:r>
              <a:rPr lang="en-US" sz="2400" dirty="0">
                <a:solidFill>
                  <a:schemeClr val="bg1"/>
                </a:solidFill>
                <a:latin typeface="Calibri" panose="020F0502020204030204" pitchFamily="34" charset="0"/>
                <a:cs typeface="Calibri" panose="020F0502020204030204" pitchFamily="34" charset="0"/>
              </a:rPr>
              <a:t>For this reason many </a:t>
            </a:r>
            <a:r>
              <a:rPr lang="en-US" sz="2400" i="1" dirty="0">
                <a:solidFill>
                  <a:schemeClr val="bg1"/>
                </a:solidFill>
                <a:latin typeface="Calibri" panose="020F0502020204030204" pitchFamily="34" charset="0"/>
                <a:cs typeface="Calibri" panose="020F0502020204030204" pitchFamily="34" charset="0"/>
              </a:rPr>
              <a:t>are</a:t>
            </a:r>
            <a:r>
              <a:rPr lang="en-US" sz="2400" dirty="0">
                <a:solidFill>
                  <a:schemeClr val="bg1"/>
                </a:solidFill>
                <a:latin typeface="Calibri" panose="020F0502020204030204" pitchFamily="34" charset="0"/>
                <a:cs typeface="Calibri" panose="020F0502020204030204" pitchFamily="34" charset="0"/>
              </a:rPr>
              <a:t> weak and sick among you, and many sleep. </a:t>
            </a:r>
            <a:r>
              <a:rPr lang="en-US" sz="2400" b="1" baseline="30000" dirty="0">
                <a:solidFill>
                  <a:schemeClr val="bg1"/>
                </a:solidFill>
                <a:latin typeface="Calibri" panose="020F0502020204030204" pitchFamily="34" charset="0"/>
                <a:cs typeface="Calibri" panose="020F0502020204030204" pitchFamily="34" charset="0"/>
              </a:rPr>
              <a:t>31 </a:t>
            </a:r>
            <a:r>
              <a:rPr lang="en-US" sz="2400" dirty="0">
                <a:solidFill>
                  <a:schemeClr val="bg1"/>
                </a:solidFill>
                <a:latin typeface="Calibri" panose="020F0502020204030204" pitchFamily="34" charset="0"/>
                <a:cs typeface="Calibri" panose="020F0502020204030204" pitchFamily="34" charset="0"/>
              </a:rPr>
              <a:t>For if we would judge ourselves, we would not be judged. </a:t>
            </a:r>
            <a:r>
              <a:rPr lang="en-US" sz="2400" b="1" baseline="30000" dirty="0">
                <a:solidFill>
                  <a:schemeClr val="bg1"/>
                </a:solidFill>
                <a:latin typeface="Calibri" panose="020F0502020204030204" pitchFamily="34" charset="0"/>
                <a:cs typeface="Calibri" panose="020F0502020204030204" pitchFamily="34" charset="0"/>
              </a:rPr>
              <a:t>32 </a:t>
            </a:r>
            <a:r>
              <a:rPr lang="en-US" sz="2400" dirty="0">
                <a:solidFill>
                  <a:schemeClr val="bg1"/>
                </a:solidFill>
                <a:latin typeface="Calibri" panose="020F0502020204030204" pitchFamily="34" charset="0"/>
                <a:cs typeface="Calibri" panose="020F0502020204030204" pitchFamily="34" charset="0"/>
              </a:rPr>
              <a:t>But when we are judged, we are chastened by the Lord, that we may not be condemned with the world. </a:t>
            </a:r>
            <a:r>
              <a:rPr lang="en-US" sz="2400" b="1" baseline="30000" dirty="0">
                <a:solidFill>
                  <a:schemeClr val="bg1"/>
                </a:solidFill>
                <a:latin typeface="Calibri" panose="020F0502020204030204" pitchFamily="34" charset="0"/>
                <a:cs typeface="Calibri" panose="020F0502020204030204" pitchFamily="34" charset="0"/>
              </a:rPr>
              <a:t>33 </a:t>
            </a:r>
            <a:r>
              <a:rPr lang="en-US" sz="2400" dirty="0">
                <a:solidFill>
                  <a:schemeClr val="bg1"/>
                </a:solidFill>
                <a:latin typeface="Calibri" panose="020F0502020204030204" pitchFamily="34" charset="0"/>
                <a:cs typeface="Calibri" panose="020F0502020204030204" pitchFamily="34" charset="0"/>
              </a:rPr>
              <a:t>Therefore, my brethren, when you come together to eat, wait for one another. </a:t>
            </a:r>
            <a:r>
              <a:rPr lang="en-US" sz="2400" b="1" baseline="30000" dirty="0">
                <a:solidFill>
                  <a:schemeClr val="bg1"/>
                </a:solidFill>
                <a:latin typeface="Calibri" panose="020F0502020204030204" pitchFamily="34" charset="0"/>
                <a:cs typeface="Calibri" panose="020F0502020204030204" pitchFamily="34" charset="0"/>
              </a:rPr>
              <a:t>34 </a:t>
            </a:r>
            <a:r>
              <a:rPr lang="en-US" sz="2400" dirty="0">
                <a:solidFill>
                  <a:schemeClr val="bg1"/>
                </a:solidFill>
                <a:latin typeface="Calibri" panose="020F0502020204030204" pitchFamily="34" charset="0"/>
                <a:cs typeface="Calibri" panose="020F0502020204030204" pitchFamily="34" charset="0"/>
              </a:rPr>
              <a:t>But if anyone is hungry, let him eat at home, lest you come together for judgment. And the rest I will set in order when I come.</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969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6693408" y="0"/>
            <a:ext cx="5498592" cy="784066"/>
          </a:xfrm>
        </p:spPr>
        <p:txBody>
          <a:bodyPr>
            <a:normAutofit fontScale="90000"/>
          </a:bodyPr>
          <a:lstStyle/>
          <a:p>
            <a:r>
              <a:rPr lang="en-US" sz="4400" dirty="0"/>
              <a:t>1 Corinthians 11:17-34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40665" y="784066"/>
            <a:ext cx="10210543" cy="5744750"/>
          </a:xfrm>
        </p:spPr>
        <p:txBody>
          <a:bodyPr>
            <a:normAutofit/>
          </a:bodyPr>
          <a:lstStyle/>
          <a:p>
            <a:r>
              <a:rPr lang="en-US" sz="2600" dirty="0">
                <a:latin typeface="Calibri" panose="020F0502020204030204" pitchFamily="34" charset="0"/>
                <a:cs typeface="Calibri" panose="020F0502020204030204" pitchFamily="34" charset="0"/>
              </a:rPr>
              <a:t>Let’s move through this text and make some observations about worship Paul makes and then make application and ask questions along the way.  </a:t>
            </a:r>
            <a:r>
              <a:rPr lang="en-US" sz="2600" dirty="0">
                <a:latin typeface="Calibri" panose="020F0502020204030204" pitchFamily="34" charset="0"/>
                <a:cs typeface="Calibri" panose="020F0502020204030204" pitchFamily="34" charset="0"/>
                <a:sym typeface="Wingdings" panose="05000000000000000000" pitchFamily="2" charset="2"/>
              </a:rPr>
              <a:t></a:t>
            </a:r>
          </a:p>
          <a:p>
            <a:r>
              <a:rPr lang="en-US" sz="2600" dirty="0">
                <a:latin typeface="Calibri" panose="020F0502020204030204" pitchFamily="34" charset="0"/>
                <a:cs typeface="Calibri" panose="020F0502020204030204" pitchFamily="34" charset="0"/>
                <a:sym typeface="Wingdings" panose="05000000000000000000" pitchFamily="2" charset="2"/>
              </a:rPr>
              <a:t>First lesson - our assembling if not done correctly in the proper spirit or in truth, is worthless – “</a:t>
            </a:r>
            <a:r>
              <a:rPr lang="en-US" sz="2600" b="1" baseline="30000" dirty="0">
                <a:solidFill>
                  <a:schemeClr val="tx1"/>
                </a:solidFill>
                <a:latin typeface="Calibri" panose="020F0502020204030204" pitchFamily="34" charset="0"/>
                <a:cs typeface="Calibri" panose="020F0502020204030204" pitchFamily="34" charset="0"/>
              </a:rPr>
              <a:t>17 </a:t>
            </a:r>
            <a:r>
              <a:rPr lang="en-US" sz="2600" dirty="0">
                <a:solidFill>
                  <a:schemeClr val="tx1"/>
                </a:solidFill>
                <a:latin typeface="Calibri" panose="020F0502020204030204" pitchFamily="34" charset="0"/>
                <a:cs typeface="Calibri" panose="020F0502020204030204" pitchFamily="34" charset="0"/>
              </a:rPr>
              <a:t>Now in giving these instructions I do not praise </a:t>
            </a:r>
            <a:r>
              <a:rPr lang="en-US" sz="2600" i="1" dirty="0">
                <a:solidFill>
                  <a:schemeClr val="tx1"/>
                </a:solidFill>
                <a:latin typeface="Calibri" panose="020F0502020204030204" pitchFamily="34" charset="0"/>
                <a:cs typeface="Calibri" panose="020F0502020204030204" pitchFamily="34" charset="0"/>
              </a:rPr>
              <a:t>you,</a:t>
            </a:r>
            <a:r>
              <a:rPr lang="en-US" sz="2600" dirty="0">
                <a:solidFill>
                  <a:schemeClr val="tx1"/>
                </a:solidFill>
                <a:latin typeface="Calibri" panose="020F0502020204030204" pitchFamily="34" charset="0"/>
                <a:cs typeface="Calibri" panose="020F0502020204030204" pitchFamily="34" charset="0"/>
              </a:rPr>
              <a:t> </a:t>
            </a:r>
            <a:r>
              <a:rPr lang="en-US" sz="2600" b="1" u="sng" dirty="0">
                <a:solidFill>
                  <a:schemeClr val="accent5"/>
                </a:solidFill>
                <a:latin typeface="Calibri" panose="020F0502020204030204" pitchFamily="34" charset="0"/>
                <a:cs typeface="Calibri" panose="020F0502020204030204" pitchFamily="34" charset="0"/>
              </a:rPr>
              <a:t>since you come together not for the better but for the worse.</a:t>
            </a:r>
            <a:r>
              <a:rPr lang="en-US" sz="2600" dirty="0">
                <a:solidFill>
                  <a:schemeClr val="tx1"/>
                </a:solidFill>
                <a:latin typeface="Calibri" panose="020F0502020204030204" pitchFamily="34" charset="0"/>
                <a:cs typeface="Calibri" panose="020F0502020204030204" pitchFamily="34" charset="0"/>
              </a:rPr>
              <a:t>”</a:t>
            </a:r>
          </a:p>
          <a:p>
            <a:r>
              <a:rPr lang="en-US" sz="2600" dirty="0">
                <a:solidFill>
                  <a:schemeClr val="tx1"/>
                </a:solidFill>
                <a:latin typeface="Calibri" panose="020F0502020204030204" pitchFamily="34" charset="0"/>
                <a:cs typeface="Calibri" panose="020F0502020204030204" pitchFamily="34" charset="0"/>
              </a:rPr>
              <a:t>When we come together, the location is not important (John 20), but being together is! – “</a:t>
            </a:r>
            <a:r>
              <a:rPr lang="en-US" sz="2800" b="1" baseline="30000" dirty="0">
                <a:solidFill>
                  <a:schemeClr val="tx1"/>
                </a:solidFill>
                <a:latin typeface="Calibri" panose="020F0502020204030204" pitchFamily="34" charset="0"/>
                <a:cs typeface="Calibri" panose="020F0502020204030204" pitchFamily="34" charset="0"/>
              </a:rPr>
              <a:t>20 </a:t>
            </a:r>
            <a:r>
              <a:rPr lang="en-US" sz="2800" dirty="0">
                <a:solidFill>
                  <a:schemeClr val="tx1"/>
                </a:solidFill>
                <a:latin typeface="Calibri" panose="020F0502020204030204" pitchFamily="34" charset="0"/>
                <a:cs typeface="Calibri" panose="020F0502020204030204" pitchFamily="34" charset="0"/>
              </a:rPr>
              <a:t>Therefore when you come </a:t>
            </a:r>
            <a:r>
              <a:rPr lang="en-US" sz="2800" b="1" u="sng" dirty="0">
                <a:solidFill>
                  <a:schemeClr val="accent4"/>
                </a:solidFill>
                <a:latin typeface="Calibri" panose="020F0502020204030204" pitchFamily="34" charset="0"/>
                <a:cs typeface="Calibri" panose="020F0502020204030204" pitchFamily="34" charset="0"/>
              </a:rPr>
              <a:t>together in </a:t>
            </a:r>
            <a:r>
              <a:rPr lang="en-US" sz="2800" b="1" u="sng" dirty="0">
                <a:solidFill>
                  <a:srgbClr val="7030A0"/>
                </a:solidFill>
                <a:latin typeface="Calibri" panose="020F0502020204030204" pitchFamily="34" charset="0"/>
                <a:cs typeface="Calibri" panose="020F0502020204030204" pitchFamily="34" charset="0"/>
              </a:rPr>
              <a:t>one place</a:t>
            </a:r>
            <a:r>
              <a:rPr lang="en-US" sz="2800" dirty="0">
                <a:solidFill>
                  <a:schemeClr val="tx1"/>
                </a:solidFill>
                <a:latin typeface="Calibri" panose="020F0502020204030204" pitchFamily="34" charset="0"/>
                <a:cs typeface="Calibri" panose="020F0502020204030204" pitchFamily="34" charset="0"/>
              </a:rPr>
              <a:t>. . .” </a:t>
            </a:r>
          </a:p>
          <a:p>
            <a:r>
              <a:rPr lang="en-US" sz="2800" dirty="0">
                <a:solidFill>
                  <a:schemeClr val="tx1"/>
                </a:solidFill>
                <a:latin typeface="Calibri" panose="020F0502020204030204" pitchFamily="34" charset="0"/>
                <a:cs typeface="Calibri" panose="020F0502020204030204" pitchFamily="34" charset="0"/>
              </a:rPr>
              <a:t>While Paul does </a:t>
            </a:r>
            <a:r>
              <a:rPr lang="en-US" sz="2800" b="1" dirty="0">
                <a:solidFill>
                  <a:srgbClr val="FF0000"/>
                </a:solidFill>
                <a:latin typeface="Calibri" panose="020F0502020204030204" pitchFamily="34" charset="0"/>
                <a:cs typeface="Calibri" panose="020F0502020204030204" pitchFamily="34" charset="0"/>
              </a:rPr>
              <a:t>NOT</a:t>
            </a:r>
            <a:r>
              <a:rPr lang="en-US" sz="2800" dirty="0">
                <a:solidFill>
                  <a:schemeClr val="tx1"/>
                </a:solidFill>
                <a:latin typeface="Calibri" panose="020F0502020204030204" pitchFamily="34" charset="0"/>
                <a:cs typeface="Calibri" panose="020F0502020204030204" pitchFamily="34" charset="0"/>
              </a:rPr>
              <a:t> state where that one place (location) is, does he limit where it is </a:t>
            </a:r>
            <a:r>
              <a:rPr lang="en-US" sz="2800" b="1" dirty="0">
                <a:solidFill>
                  <a:srgbClr val="FF0000"/>
                </a:solidFill>
                <a:latin typeface="Calibri" panose="020F0502020204030204" pitchFamily="34" charset="0"/>
                <a:cs typeface="Calibri" panose="020F0502020204030204" pitchFamily="34" charset="0"/>
              </a:rPr>
              <a:t>NOT</a:t>
            </a:r>
            <a:r>
              <a:rPr lang="en-US" sz="2800" dirty="0">
                <a:solidFill>
                  <a:schemeClr val="tx1"/>
                </a:solidFill>
                <a:latin typeface="Calibri" panose="020F0502020204030204" pitchFamily="34" charset="0"/>
                <a:cs typeface="Calibri" panose="020F0502020204030204" pitchFamily="34" charset="0"/>
              </a:rPr>
              <a:t> in this text?</a:t>
            </a:r>
            <a:endParaRPr lang="en-US"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939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6693408" y="0"/>
            <a:ext cx="5498592" cy="784066"/>
          </a:xfrm>
        </p:spPr>
        <p:txBody>
          <a:bodyPr>
            <a:normAutofit fontScale="90000"/>
          </a:bodyPr>
          <a:lstStyle/>
          <a:p>
            <a:r>
              <a:rPr lang="en-US" sz="4400" dirty="0"/>
              <a:t>1 Corinthians 11:17-34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674564" y="705079"/>
            <a:ext cx="10276644" cy="5982159"/>
          </a:xfrm>
        </p:spPr>
        <p:txBody>
          <a:bodyPr>
            <a:normAutofit/>
          </a:bodyPr>
          <a:lstStyle/>
          <a:p>
            <a:r>
              <a:rPr lang="en-US" sz="2800" b="1" baseline="30000" dirty="0">
                <a:solidFill>
                  <a:schemeClr val="tx1"/>
                </a:solidFill>
                <a:latin typeface="Calibri" panose="020F0502020204030204" pitchFamily="34" charset="0"/>
                <a:cs typeface="Calibri" panose="020F0502020204030204" pitchFamily="34" charset="0"/>
              </a:rPr>
              <a:t>“22 </a:t>
            </a:r>
            <a:r>
              <a:rPr lang="en-US" sz="2800" dirty="0">
                <a:solidFill>
                  <a:schemeClr val="tx1"/>
                </a:solidFill>
                <a:latin typeface="Calibri" panose="020F0502020204030204" pitchFamily="34" charset="0"/>
                <a:cs typeface="Calibri" panose="020F0502020204030204" pitchFamily="34" charset="0"/>
              </a:rPr>
              <a:t>What! </a:t>
            </a:r>
            <a:r>
              <a:rPr lang="en-US" sz="2800" b="1" u="sng" dirty="0">
                <a:solidFill>
                  <a:srgbClr val="7030A0"/>
                </a:solidFill>
                <a:latin typeface="Calibri" panose="020F0502020204030204" pitchFamily="34" charset="0"/>
                <a:cs typeface="Calibri" panose="020F0502020204030204" pitchFamily="34" charset="0"/>
              </a:rPr>
              <a:t>Do you not have houses</a:t>
            </a:r>
            <a:r>
              <a:rPr lang="en-US" sz="2800" dirty="0">
                <a:solidFill>
                  <a:schemeClr val="tx1"/>
                </a:solidFill>
                <a:latin typeface="Calibri" panose="020F0502020204030204" pitchFamily="34" charset="0"/>
                <a:cs typeface="Calibri" panose="020F0502020204030204" pitchFamily="34" charset="0"/>
              </a:rPr>
              <a:t> to eat and drink in?”</a:t>
            </a:r>
          </a:p>
          <a:p>
            <a:r>
              <a:rPr lang="en-US" sz="2800" b="1" baseline="30000" dirty="0">
                <a:solidFill>
                  <a:schemeClr val="tx1"/>
                </a:solidFill>
                <a:latin typeface="Calibri" panose="020F0502020204030204" pitchFamily="34" charset="0"/>
                <a:cs typeface="Calibri" panose="020F0502020204030204" pitchFamily="34" charset="0"/>
              </a:rPr>
              <a:t>“34 </a:t>
            </a:r>
            <a:r>
              <a:rPr lang="en-US" sz="2800" dirty="0">
                <a:solidFill>
                  <a:schemeClr val="tx1"/>
                </a:solidFill>
                <a:latin typeface="Calibri" panose="020F0502020204030204" pitchFamily="34" charset="0"/>
                <a:cs typeface="Calibri" panose="020F0502020204030204" pitchFamily="34" charset="0"/>
              </a:rPr>
              <a:t>But if anyone is hungry, </a:t>
            </a:r>
            <a:r>
              <a:rPr lang="en-US" sz="2800" b="1" u="sng" dirty="0">
                <a:solidFill>
                  <a:srgbClr val="7030A0"/>
                </a:solidFill>
                <a:latin typeface="Calibri" panose="020F0502020204030204" pitchFamily="34" charset="0"/>
                <a:cs typeface="Calibri" panose="020F0502020204030204" pitchFamily="34" charset="0"/>
              </a:rPr>
              <a:t>let him eat at home</a:t>
            </a:r>
            <a:r>
              <a:rPr lang="en-US" sz="2800" dirty="0">
                <a:solidFill>
                  <a:schemeClr val="tx1"/>
                </a:solidFill>
                <a:latin typeface="Calibri" panose="020F0502020204030204" pitchFamily="34" charset="0"/>
                <a:cs typeface="Calibri" panose="020F0502020204030204" pitchFamily="34" charset="0"/>
              </a:rPr>
              <a:t>, </a:t>
            </a:r>
            <a:r>
              <a:rPr lang="en-US" sz="2800" b="1" u="sng" dirty="0">
                <a:solidFill>
                  <a:srgbClr val="FF0000"/>
                </a:solidFill>
                <a:latin typeface="Calibri" panose="020F0502020204030204" pitchFamily="34" charset="0"/>
                <a:cs typeface="Calibri" panose="020F0502020204030204" pitchFamily="34" charset="0"/>
              </a:rPr>
              <a:t>lest you come together</a:t>
            </a:r>
            <a:r>
              <a:rPr lang="en-US" sz="2800" dirty="0">
                <a:solidFill>
                  <a:schemeClr val="tx1"/>
                </a:solidFill>
                <a:latin typeface="Calibri" panose="020F0502020204030204" pitchFamily="34" charset="0"/>
                <a:cs typeface="Calibri" panose="020F0502020204030204" pitchFamily="34" charset="0"/>
              </a:rPr>
              <a:t> for judgment.”</a:t>
            </a:r>
          </a:p>
          <a:p>
            <a:r>
              <a:rPr lang="en-US" sz="2800" dirty="0">
                <a:solidFill>
                  <a:schemeClr val="tx1"/>
                </a:solidFill>
                <a:latin typeface="Calibri" panose="020F0502020204030204" pitchFamily="34" charset="0"/>
                <a:cs typeface="Calibri" panose="020F0502020204030204" pitchFamily="34" charset="0"/>
              </a:rPr>
              <a:t>Does Paul not set a limit here as to when we are </a:t>
            </a:r>
            <a:r>
              <a:rPr lang="en-US" sz="2800" b="1" u="sng" dirty="0">
                <a:solidFill>
                  <a:srgbClr val="FF0000"/>
                </a:solidFill>
                <a:latin typeface="Calibri" panose="020F0502020204030204" pitchFamily="34" charset="0"/>
                <a:cs typeface="Calibri" panose="020F0502020204030204" pitchFamily="34" charset="0"/>
              </a:rPr>
              <a:t>NOT</a:t>
            </a:r>
            <a:r>
              <a:rPr lang="en-US" sz="2800" dirty="0">
                <a:solidFill>
                  <a:schemeClr val="tx1"/>
                </a:solidFill>
                <a:latin typeface="Calibri" panose="020F0502020204030204" pitchFamily="34" charset="0"/>
                <a:cs typeface="Calibri" panose="020F0502020204030204" pitchFamily="34" charset="0"/>
              </a:rPr>
              <a:t> together?</a:t>
            </a:r>
          </a:p>
          <a:p>
            <a:r>
              <a:rPr lang="en-US" sz="2800" dirty="0">
                <a:solidFill>
                  <a:schemeClr val="tx1"/>
                </a:solidFill>
                <a:latin typeface="Calibri" panose="020F0502020204030204" pitchFamily="34" charset="0"/>
                <a:cs typeface="Calibri" panose="020F0502020204030204" pitchFamily="34" charset="0"/>
              </a:rPr>
              <a:t>When we are in our homes, are we </a:t>
            </a:r>
            <a:r>
              <a:rPr lang="en-US" sz="2800" b="1" dirty="0">
                <a:solidFill>
                  <a:srgbClr val="FF0000"/>
                </a:solidFill>
                <a:latin typeface="Calibri" panose="020F0502020204030204" pitchFamily="34" charset="0"/>
                <a:cs typeface="Calibri" panose="020F0502020204030204" pitchFamily="34" charset="0"/>
              </a:rPr>
              <a:t>NOT</a:t>
            </a:r>
            <a:r>
              <a:rPr lang="en-US" sz="2800" dirty="0">
                <a:solidFill>
                  <a:schemeClr val="tx1"/>
                </a:solidFill>
                <a:latin typeface="Calibri" panose="020F0502020204030204" pitchFamily="34" charset="0"/>
                <a:cs typeface="Calibri" panose="020F0502020204030204" pitchFamily="34" charset="0"/>
              </a:rPr>
              <a:t> together?  Has Paul identified when we are </a:t>
            </a:r>
            <a:r>
              <a:rPr lang="en-US" sz="2800" b="1" dirty="0">
                <a:solidFill>
                  <a:srgbClr val="FF0000"/>
                </a:solidFill>
                <a:latin typeface="Calibri" panose="020F0502020204030204" pitchFamily="34" charset="0"/>
                <a:cs typeface="Calibri" panose="020F0502020204030204" pitchFamily="34" charset="0"/>
              </a:rPr>
              <a:t>NOT</a:t>
            </a:r>
            <a:r>
              <a:rPr lang="en-US" sz="2800" dirty="0">
                <a:solidFill>
                  <a:schemeClr val="tx1"/>
                </a:solidFill>
                <a:latin typeface="Calibri" panose="020F0502020204030204" pitchFamily="34" charset="0"/>
                <a:cs typeface="Calibri" panose="020F0502020204030204" pitchFamily="34" charset="0"/>
              </a:rPr>
              <a:t> together then here in these two verses?</a:t>
            </a:r>
          </a:p>
          <a:p>
            <a:r>
              <a:rPr lang="en-US" sz="2800" b="1" dirty="0">
                <a:solidFill>
                  <a:srgbClr val="00B050"/>
                </a:solidFill>
                <a:latin typeface="Calibri" panose="020F0502020204030204" pitchFamily="34" charset="0"/>
                <a:cs typeface="Calibri" panose="020F0502020204030204" pitchFamily="34" charset="0"/>
              </a:rPr>
              <a:t>QUESTION</a:t>
            </a:r>
            <a:r>
              <a:rPr lang="en-US" sz="2800" dirty="0">
                <a:solidFill>
                  <a:schemeClr val="tx1"/>
                </a:solidFill>
                <a:latin typeface="Calibri" panose="020F0502020204030204" pitchFamily="34" charset="0"/>
                <a:cs typeface="Calibri" panose="020F0502020204030204" pitchFamily="34" charset="0"/>
              </a:rPr>
              <a:t> - If Paul does limit when we are </a:t>
            </a:r>
            <a:r>
              <a:rPr lang="en-US" sz="2800" b="1" dirty="0">
                <a:solidFill>
                  <a:srgbClr val="FF0000"/>
                </a:solidFill>
                <a:latin typeface="Calibri" panose="020F0502020204030204" pitchFamily="34" charset="0"/>
                <a:cs typeface="Calibri" panose="020F0502020204030204" pitchFamily="34" charset="0"/>
              </a:rPr>
              <a:t>NOT</a:t>
            </a:r>
            <a:r>
              <a:rPr lang="en-US" sz="2800" dirty="0">
                <a:solidFill>
                  <a:schemeClr val="tx1"/>
                </a:solidFill>
                <a:latin typeface="Calibri" panose="020F0502020204030204" pitchFamily="34" charset="0"/>
                <a:cs typeface="Calibri" panose="020F0502020204030204" pitchFamily="34" charset="0"/>
              </a:rPr>
              <a:t> together, what does this say about everyone staying in their homes and going on a computer </a:t>
            </a:r>
            <a:r>
              <a:rPr lang="en-US" sz="2800" b="1" dirty="0">
                <a:solidFill>
                  <a:srgbClr val="FF0000"/>
                </a:solidFill>
                <a:latin typeface="Calibri" panose="020F0502020204030204" pitchFamily="34" charset="0"/>
                <a:cs typeface="Calibri" panose="020F0502020204030204" pitchFamily="34" charset="0"/>
              </a:rPr>
              <a:t>“to worship God as a congregation”?  </a:t>
            </a:r>
            <a:r>
              <a:rPr lang="en-US" sz="2800" dirty="0">
                <a:solidFill>
                  <a:schemeClr val="tx1"/>
                </a:solidFill>
                <a:latin typeface="Calibri" panose="020F0502020204030204" pitchFamily="34" charset="0"/>
                <a:cs typeface="Calibri" panose="020F0502020204030204" pitchFamily="34" charset="0"/>
              </a:rPr>
              <a:t>Are we “</a:t>
            </a:r>
            <a:r>
              <a:rPr lang="en-US" sz="2800" b="1" dirty="0">
                <a:solidFill>
                  <a:schemeClr val="accent5"/>
                </a:solidFill>
                <a:latin typeface="Calibri" panose="020F0502020204030204" pitchFamily="34" charset="0"/>
                <a:cs typeface="Calibri" panose="020F0502020204030204" pitchFamily="34" charset="0"/>
              </a:rPr>
              <a:t>together</a:t>
            </a:r>
            <a:r>
              <a:rPr lang="en-US" sz="2800" dirty="0">
                <a:solidFill>
                  <a:schemeClr val="tx1"/>
                </a:solidFill>
                <a:latin typeface="Calibri" panose="020F0502020204030204" pitchFamily="34" charset="0"/>
                <a:cs typeface="Calibri" panose="020F0502020204030204" pitchFamily="34" charset="0"/>
              </a:rPr>
              <a:t>” at that time or are we separated from one another and </a:t>
            </a:r>
            <a:r>
              <a:rPr lang="en-US" sz="2800" b="1" dirty="0">
                <a:solidFill>
                  <a:srgbClr val="FF0000"/>
                </a:solidFill>
                <a:latin typeface="Calibri" panose="020F0502020204030204" pitchFamily="34" charset="0"/>
                <a:cs typeface="Calibri" panose="020F0502020204030204" pitchFamily="34" charset="0"/>
              </a:rPr>
              <a:t>NOT</a:t>
            </a:r>
            <a:r>
              <a:rPr lang="en-US" sz="2800" dirty="0">
                <a:solidFill>
                  <a:schemeClr val="tx1"/>
                </a:solidFill>
                <a:latin typeface="Calibri" panose="020F0502020204030204" pitchFamily="34" charset="0"/>
                <a:cs typeface="Calibri" panose="020F0502020204030204" pitchFamily="34" charset="0"/>
              </a:rPr>
              <a:t> worshipping together?</a:t>
            </a:r>
          </a:p>
        </p:txBody>
      </p:sp>
    </p:spTree>
    <p:extLst>
      <p:ext uri="{BB962C8B-B14F-4D97-AF65-F5344CB8AC3E}">
        <p14:creationId xmlns:p14="http://schemas.microsoft.com/office/powerpoint/2010/main" val="119313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6693408" y="0"/>
            <a:ext cx="5498592" cy="784066"/>
          </a:xfrm>
        </p:spPr>
        <p:txBody>
          <a:bodyPr>
            <a:normAutofit fontScale="90000"/>
          </a:bodyPr>
          <a:lstStyle/>
          <a:p>
            <a:r>
              <a:rPr lang="en-US" sz="4400" dirty="0"/>
              <a:t>1 Corinthians 11:17-34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480008" y="784066"/>
            <a:ext cx="10614581" cy="6073934"/>
          </a:xfrm>
        </p:spPr>
        <p:txBody>
          <a:bodyPr>
            <a:normAutofit fontScale="92500" lnSpcReduction="20000"/>
          </a:bodyPr>
          <a:lstStyle/>
          <a:p>
            <a:r>
              <a:rPr lang="en-US" sz="2800" dirty="0">
                <a:latin typeface="Calibri" panose="020F0502020204030204" pitchFamily="34" charset="0"/>
                <a:cs typeface="Calibri" panose="020F0502020204030204" pitchFamily="34" charset="0"/>
              </a:rPr>
              <a:t>Paul, like in Acts 20:6,7, indicates our coming together on the first day of the week is for the purpose of partaking of the Lord’s Supper – “</a:t>
            </a:r>
            <a:r>
              <a:rPr lang="en-US" sz="2800" b="1" baseline="30000" dirty="0">
                <a:solidFill>
                  <a:schemeClr val="tx1"/>
                </a:solidFill>
                <a:latin typeface="Calibri" panose="020F0502020204030204" pitchFamily="34" charset="0"/>
                <a:cs typeface="Calibri" panose="020F0502020204030204" pitchFamily="34" charset="0"/>
              </a:rPr>
              <a:t>20 </a:t>
            </a:r>
            <a:r>
              <a:rPr lang="en-US" sz="2800" dirty="0">
                <a:solidFill>
                  <a:schemeClr val="tx1"/>
                </a:solidFill>
                <a:latin typeface="Calibri" panose="020F0502020204030204" pitchFamily="34" charset="0"/>
                <a:cs typeface="Calibri" panose="020F0502020204030204" pitchFamily="34" charset="0"/>
              </a:rPr>
              <a:t>Therefore when you come together in one place, it is not to eat the Lord’s Supper.” </a:t>
            </a:r>
            <a:r>
              <a:rPr lang="en-US" sz="2800" b="1" dirty="0">
                <a:solidFill>
                  <a:srgbClr val="FF0000"/>
                </a:solidFill>
                <a:latin typeface="Calibri" panose="020F0502020204030204" pitchFamily="34" charset="0"/>
                <a:cs typeface="Calibri" panose="020F0502020204030204" pitchFamily="34" charset="0"/>
              </a:rPr>
              <a:t>IT SHOULD BE FOR THIS!</a:t>
            </a:r>
          </a:p>
          <a:p>
            <a:r>
              <a:rPr lang="en-US" sz="2800" dirty="0">
                <a:solidFill>
                  <a:schemeClr val="accent5"/>
                </a:solidFill>
                <a:latin typeface="Calibri" panose="020F0502020204030204" pitchFamily="34" charset="0"/>
                <a:cs typeface="Calibri" panose="020F0502020204030204" pitchFamily="34" charset="0"/>
              </a:rPr>
              <a:t>We can partake of the Lord’s Supper in a way that is harmful to ourselves spiritually and not beneficial </a:t>
            </a:r>
            <a:r>
              <a:rPr lang="en-US" sz="2800" dirty="0">
                <a:solidFill>
                  <a:schemeClr val="tx1"/>
                </a:solidFill>
                <a:latin typeface="Calibri" panose="020F0502020204030204" pitchFamily="34" charset="0"/>
                <a:cs typeface="Calibri" panose="020F0502020204030204" pitchFamily="34" charset="0"/>
              </a:rPr>
              <a:t>– “</a:t>
            </a:r>
            <a:r>
              <a:rPr lang="en-US" sz="2800" b="1" baseline="30000" dirty="0">
                <a:solidFill>
                  <a:schemeClr val="tx1"/>
                </a:solidFill>
                <a:latin typeface="Calibri" panose="020F0502020204030204" pitchFamily="34" charset="0"/>
                <a:cs typeface="Calibri" panose="020F0502020204030204" pitchFamily="34" charset="0"/>
              </a:rPr>
              <a:t>29 </a:t>
            </a:r>
            <a:r>
              <a:rPr lang="en-US" sz="2800" dirty="0">
                <a:solidFill>
                  <a:schemeClr val="tx1"/>
                </a:solidFill>
                <a:latin typeface="Calibri" panose="020F0502020204030204" pitchFamily="34" charset="0"/>
                <a:cs typeface="Calibri" panose="020F0502020204030204" pitchFamily="34" charset="0"/>
              </a:rPr>
              <a:t>For he who eats and drinks in an unworthy manner eats and drinks judgment to himself, not discerning the Lord’s body.”</a:t>
            </a:r>
          </a:p>
          <a:p>
            <a:r>
              <a:rPr lang="en-US" sz="2800" b="1" dirty="0">
                <a:solidFill>
                  <a:srgbClr val="C00000"/>
                </a:solidFill>
                <a:latin typeface="Calibri" panose="020F0502020204030204" pitchFamily="34" charset="0"/>
                <a:cs typeface="Calibri" panose="020F0502020204030204" pitchFamily="34" charset="0"/>
              </a:rPr>
              <a:t>Self-examination is a significant part of the Lord’s Supper </a:t>
            </a:r>
            <a:r>
              <a:rPr lang="en-US" sz="2800" dirty="0">
                <a:solidFill>
                  <a:schemeClr val="tx1"/>
                </a:solidFill>
                <a:latin typeface="Calibri" panose="020F0502020204030204" pitchFamily="34" charset="0"/>
                <a:cs typeface="Calibri" panose="020F0502020204030204" pitchFamily="34" charset="0"/>
              </a:rPr>
              <a:t>– “</a:t>
            </a:r>
            <a:r>
              <a:rPr lang="en-US" sz="2800" b="1" baseline="30000" dirty="0">
                <a:solidFill>
                  <a:schemeClr val="tx1"/>
                </a:solidFill>
                <a:latin typeface="Calibri" panose="020F0502020204030204" pitchFamily="34" charset="0"/>
                <a:cs typeface="Calibri" panose="020F0502020204030204" pitchFamily="34" charset="0"/>
              </a:rPr>
              <a:t>27 </a:t>
            </a:r>
            <a:r>
              <a:rPr lang="en-US" sz="2800" dirty="0">
                <a:solidFill>
                  <a:schemeClr val="tx1"/>
                </a:solidFill>
                <a:latin typeface="Calibri" panose="020F0502020204030204" pitchFamily="34" charset="0"/>
                <a:cs typeface="Calibri" panose="020F0502020204030204" pitchFamily="34" charset="0"/>
              </a:rPr>
              <a:t>Therefore whoever eats this bread or drinks </a:t>
            </a:r>
            <a:r>
              <a:rPr lang="en-US" sz="2800" i="1" dirty="0">
                <a:solidFill>
                  <a:schemeClr val="tx1"/>
                </a:solidFill>
                <a:latin typeface="Calibri" panose="020F0502020204030204" pitchFamily="34" charset="0"/>
                <a:cs typeface="Calibri" panose="020F0502020204030204" pitchFamily="34" charset="0"/>
              </a:rPr>
              <a:t>this</a:t>
            </a:r>
            <a:r>
              <a:rPr lang="en-US" sz="2800" dirty="0">
                <a:solidFill>
                  <a:schemeClr val="tx1"/>
                </a:solidFill>
                <a:latin typeface="Calibri" panose="020F0502020204030204" pitchFamily="34" charset="0"/>
                <a:cs typeface="Calibri" panose="020F0502020204030204" pitchFamily="34" charset="0"/>
              </a:rPr>
              <a:t> cup of the Lord in an unworthy manner will be guilty of the body and blood of the Lord. </a:t>
            </a:r>
            <a:r>
              <a:rPr lang="en-US" sz="2800" b="1" u="sng" baseline="30000" dirty="0">
                <a:solidFill>
                  <a:srgbClr val="C00000"/>
                </a:solidFill>
                <a:latin typeface="Calibri" panose="020F0502020204030204" pitchFamily="34" charset="0"/>
                <a:cs typeface="Calibri" panose="020F0502020204030204" pitchFamily="34" charset="0"/>
              </a:rPr>
              <a:t>28 </a:t>
            </a:r>
            <a:r>
              <a:rPr lang="en-US" sz="2800" b="1" u="sng" dirty="0">
                <a:solidFill>
                  <a:srgbClr val="C00000"/>
                </a:solidFill>
                <a:latin typeface="Calibri" panose="020F0502020204030204" pitchFamily="34" charset="0"/>
                <a:cs typeface="Calibri" panose="020F0502020204030204" pitchFamily="34" charset="0"/>
              </a:rPr>
              <a:t>But let a man examine himself, and so let him eat of the bread and drink of the cup.</a:t>
            </a:r>
            <a:r>
              <a:rPr lang="en-US" sz="2800" dirty="0">
                <a:solidFill>
                  <a:schemeClr val="tx1"/>
                </a:solidFill>
                <a:latin typeface="Calibri" panose="020F0502020204030204" pitchFamily="34" charset="0"/>
                <a:cs typeface="Calibri" panose="020F0502020204030204" pitchFamily="34" charset="0"/>
              </a:rPr>
              <a:t> </a:t>
            </a:r>
            <a:r>
              <a:rPr lang="en-US" sz="2800" b="1" baseline="30000" dirty="0">
                <a:solidFill>
                  <a:schemeClr val="tx1"/>
                </a:solidFill>
                <a:latin typeface="Calibri" panose="020F0502020204030204" pitchFamily="34" charset="0"/>
                <a:cs typeface="Calibri" panose="020F0502020204030204" pitchFamily="34" charset="0"/>
              </a:rPr>
              <a:t>29 </a:t>
            </a:r>
            <a:r>
              <a:rPr lang="en-US" sz="2800" dirty="0">
                <a:solidFill>
                  <a:schemeClr val="tx1"/>
                </a:solidFill>
                <a:latin typeface="Calibri" panose="020F0502020204030204" pitchFamily="34" charset="0"/>
                <a:cs typeface="Calibri" panose="020F0502020204030204" pitchFamily="34" charset="0"/>
              </a:rPr>
              <a:t>For he who eats and drinks in an unworthy manner eats and drinks judgment to himself, not discerning the Lord’s body. ”</a:t>
            </a:r>
          </a:p>
          <a:p>
            <a:r>
              <a:rPr lang="en-US" sz="2800" dirty="0">
                <a:solidFill>
                  <a:schemeClr val="tx1"/>
                </a:solidFill>
                <a:latin typeface="Calibri" panose="020F0502020204030204" pitchFamily="34" charset="0"/>
                <a:cs typeface="Calibri" panose="020F0502020204030204" pitchFamily="34" charset="0"/>
              </a:rPr>
              <a:t>Yes, we remember the Lord’s death, but we are also having a period of self-examination.  </a:t>
            </a:r>
            <a:r>
              <a:rPr lang="en-US" sz="2800" b="1" dirty="0">
                <a:solidFill>
                  <a:schemeClr val="accent4"/>
                </a:solidFill>
                <a:latin typeface="Calibri" panose="020F0502020204030204" pitchFamily="34" charset="0"/>
                <a:cs typeface="Calibri" panose="020F0502020204030204" pitchFamily="34" charset="0"/>
              </a:rPr>
              <a:t>What is it we need to be self-examining? </a:t>
            </a:r>
            <a:r>
              <a:rPr lang="en-US" sz="2800" dirty="0">
                <a:solidFill>
                  <a:schemeClr val="tx1"/>
                </a:solidFill>
                <a:latin typeface="Calibri" panose="020F0502020204030204" pitchFamily="34" charset="0"/>
                <a:cs typeface="Calibri" panose="020F0502020204030204" pitchFamily="34" charset="0"/>
              </a:rPr>
              <a:t>Thoughts?</a:t>
            </a:r>
          </a:p>
          <a:p>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711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6693408" y="0"/>
            <a:ext cx="5498592" cy="784066"/>
          </a:xfrm>
        </p:spPr>
        <p:txBody>
          <a:bodyPr>
            <a:normAutofit fontScale="90000"/>
          </a:bodyPr>
          <a:lstStyle/>
          <a:p>
            <a:r>
              <a:rPr lang="en-US" sz="4400" dirty="0"/>
              <a:t>1 Corinthians 11:17-34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480008" y="784066"/>
            <a:ext cx="10614581" cy="6073934"/>
          </a:xfrm>
        </p:spPr>
        <p:txBody>
          <a:bodyPr>
            <a:normAutofit lnSpcReduction="10000"/>
          </a:bodyPr>
          <a:lstStyle/>
          <a:p>
            <a:r>
              <a:rPr lang="en-US" sz="2800" dirty="0">
                <a:solidFill>
                  <a:schemeClr val="tx1"/>
                </a:solidFill>
                <a:latin typeface="Calibri" panose="020F0502020204030204" pitchFamily="34" charset="0"/>
                <a:cs typeface="Calibri" panose="020F0502020204030204" pitchFamily="34" charset="0"/>
              </a:rPr>
              <a:t>Interesting thought is found in verse 30, -  ”</a:t>
            </a:r>
            <a:r>
              <a:rPr lang="en-US" sz="2800" b="1" baseline="30000" dirty="0">
                <a:solidFill>
                  <a:schemeClr val="tx1"/>
                </a:solidFill>
                <a:latin typeface="Calibri" panose="020F0502020204030204" pitchFamily="34" charset="0"/>
                <a:cs typeface="Calibri" panose="020F0502020204030204" pitchFamily="34" charset="0"/>
              </a:rPr>
              <a:t>30 </a:t>
            </a:r>
            <a:r>
              <a:rPr lang="en-US" sz="2800" b="1" u="sng" dirty="0">
                <a:solidFill>
                  <a:srgbClr val="C00000"/>
                </a:solidFill>
                <a:latin typeface="Calibri" panose="020F0502020204030204" pitchFamily="34" charset="0"/>
                <a:cs typeface="Calibri" panose="020F0502020204030204" pitchFamily="34" charset="0"/>
              </a:rPr>
              <a:t>For this reason </a:t>
            </a:r>
            <a:r>
              <a:rPr lang="en-US" sz="2800" dirty="0">
                <a:solidFill>
                  <a:schemeClr val="tx1"/>
                </a:solidFill>
                <a:latin typeface="Calibri" panose="020F0502020204030204" pitchFamily="34" charset="0"/>
                <a:cs typeface="Calibri" panose="020F0502020204030204" pitchFamily="34" charset="0"/>
              </a:rPr>
              <a:t>many </a:t>
            </a:r>
            <a:r>
              <a:rPr lang="en-US" sz="2800" i="1" dirty="0">
                <a:solidFill>
                  <a:schemeClr val="tx1"/>
                </a:solidFill>
                <a:latin typeface="Calibri" panose="020F0502020204030204" pitchFamily="34" charset="0"/>
                <a:cs typeface="Calibri" panose="020F0502020204030204" pitchFamily="34" charset="0"/>
              </a:rPr>
              <a:t>are</a:t>
            </a:r>
            <a:r>
              <a:rPr lang="en-US" sz="2800" dirty="0">
                <a:solidFill>
                  <a:schemeClr val="tx1"/>
                </a:solidFill>
                <a:latin typeface="Calibri" panose="020F0502020204030204" pitchFamily="34" charset="0"/>
                <a:cs typeface="Calibri" panose="020F0502020204030204" pitchFamily="34" charset="0"/>
              </a:rPr>
              <a:t> weak and sick among you, and many sleep.”</a:t>
            </a:r>
          </a:p>
          <a:p>
            <a:r>
              <a:rPr lang="en-US" sz="2800" dirty="0">
                <a:solidFill>
                  <a:schemeClr val="tx1"/>
                </a:solidFill>
                <a:latin typeface="Calibri" panose="020F0502020204030204" pitchFamily="34" charset="0"/>
                <a:cs typeface="Calibri" panose="020F0502020204030204" pitchFamily="34" charset="0"/>
              </a:rPr>
              <a:t>What reason?</a:t>
            </a:r>
          </a:p>
          <a:p>
            <a:r>
              <a:rPr lang="en-US" sz="2800" dirty="0">
                <a:solidFill>
                  <a:schemeClr val="tx1"/>
                </a:solidFill>
                <a:latin typeface="Calibri" panose="020F0502020204030204" pitchFamily="34" charset="0"/>
                <a:cs typeface="Calibri" panose="020F0502020204030204" pitchFamily="34" charset="0"/>
              </a:rPr>
              <a:t>The topic of the thought/passage is </a:t>
            </a:r>
            <a:r>
              <a:rPr lang="en-US" sz="2800" b="1" dirty="0">
                <a:solidFill>
                  <a:srgbClr val="C00000"/>
                </a:solidFill>
                <a:latin typeface="Calibri" panose="020F0502020204030204" pitchFamily="34" charset="0"/>
                <a:cs typeface="Calibri" panose="020F0502020204030204" pitchFamily="34" charset="0"/>
              </a:rPr>
              <a:t>NOT ONLY </a:t>
            </a:r>
            <a:r>
              <a:rPr lang="en-US" sz="2800" dirty="0">
                <a:solidFill>
                  <a:schemeClr val="tx1"/>
                </a:solidFill>
                <a:latin typeface="Calibri" panose="020F0502020204030204" pitchFamily="34" charset="0"/>
                <a:cs typeface="Calibri" panose="020F0502020204030204" pitchFamily="34" charset="0"/>
              </a:rPr>
              <a:t>partaking of the Lord’s supper in an unworthy manner, but </a:t>
            </a:r>
            <a:r>
              <a:rPr lang="en-US" sz="2800" b="1" dirty="0">
                <a:solidFill>
                  <a:schemeClr val="accent4"/>
                </a:solidFill>
                <a:latin typeface="Calibri" panose="020F0502020204030204" pitchFamily="34" charset="0"/>
                <a:cs typeface="Calibri" panose="020F0502020204030204" pitchFamily="34" charset="0"/>
              </a:rPr>
              <a:t>being more concerned with self and not others.</a:t>
            </a:r>
          </a:p>
          <a:p>
            <a:r>
              <a:rPr lang="en-US" sz="2800" dirty="0">
                <a:solidFill>
                  <a:schemeClr val="tx1"/>
                </a:solidFill>
                <a:latin typeface="Calibri" panose="020F0502020204030204" pitchFamily="34" charset="0"/>
                <a:cs typeface="Calibri" panose="020F0502020204030204" pitchFamily="34" charset="0"/>
              </a:rPr>
              <a:t>The major focus of gathering to worship, is to worship our God</a:t>
            </a:r>
          </a:p>
          <a:p>
            <a:r>
              <a:rPr lang="en-US" sz="2800" dirty="0">
                <a:solidFill>
                  <a:schemeClr val="tx1"/>
                </a:solidFill>
                <a:latin typeface="Calibri" panose="020F0502020204030204" pitchFamily="34" charset="0"/>
                <a:cs typeface="Calibri" panose="020F0502020204030204" pitchFamily="34" charset="0"/>
              </a:rPr>
              <a:t>BUT</a:t>
            </a:r>
          </a:p>
          <a:p>
            <a:r>
              <a:rPr lang="en-US" sz="2800" dirty="0">
                <a:solidFill>
                  <a:schemeClr val="tx1"/>
                </a:solidFill>
                <a:latin typeface="Calibri" panose="020F0502020204030204" pitchFamily="34" charset="0"/>
                <a:cs typeface="Calibri" panose="020F0502020204030204" pitchFamily="34" charset="0"/>
              </a:rPr>
              <a:t>Another major focus is </a:t>
            </a:r>
            <a:r>
              <a:rPr lang="en-US" sz="2800" b="1" dirty="0">
                <a:solidFill>
                  <a:srgbClr val="C00000"/>
                </a:solidFill>
                <a:latin typeface="Calibri" panose="020F0502020204030204" pitchFamily="34" charset="0"/>
                <a:cs typeface="Calibri" panose="020F0502020204030204" pitchFamily="34" charset="0"/>
              </a:rPr>
              <a:t>gathering to encourage, edify and strengthen </a:t>
            </a:r>
            <a:r>
              <a:rPr lang="en-US" sz="2800" b="1" u="sng" dirty="0">
                <a:solidFill>
                  <a:srgbClr val="C00000"/>
                </a:solidFill>
                <a:latin typeface="Calibri" panose="020F0502020204030204" pitchFamily="34" charset="0"/>
                <a:cs typeface="Calibri" panose="020F0502020204030204" pitchFamily="34" charset="0"/>
              </a:rPr>
              <a:t>EACH OTHER </a:t>
            </a:r>
            <a:r>
              <a:rPr lang="en-US" sz="2800" b="1" dirty="0">
                <a:solidFill>
                  <a:srgbClr val="C00000"/>
                </a:solidFill>
                <a:latin typeface="Calibri" panose="020F0502020204030204" pitchFamily="34" charset="0"/>
                <a:cs typeface="Calibri" panose="020F0502020204030204" pitchFamily="34" charset="0"/>
              </a:rPr>
              <a:t>as we will see clearly in 1 Corinthians 14</a:t>
            </a:r>
            <a:r>
              <a:rPr lang="en-US" sz="2800" dirty="0">
                <a:solidFill>
                  <a:schemeClr val="tx1"/>
                </a:solidFill>
                <a:latin typeface="Calibri" panose="020F0502020204030204" pitchFamily="34" charset="0"/>
                <a:cs typeface="Calibri" panose="020F0502020204030204" pitchFamily="34" charset="0"/>
              </a:rPr>
              <a:t>. But I want to start our discussion on this now with this passage and revisit when we get to 1 Corinthians 14.</a:t>
            </a:r>
          </a:p>
          <a:p>
            <a:r>
              <a:rPr lang="en-US" sz="2800" dirty="0">
                <a:solidFill>
                  <a:schemeClr val="tx1"/>
                </a:solidFill>
                <a:latin typeface="Calibri" panose="020F0502020204030204" pitchFamily="34" charset="0"/>
                <a:cs typeface="Calibri" panose="020F0502020204030204" pitchFamily="34" charset="0"/>
              </a:rPr>
              <a:t>Lessons?</a:t>
            </a:r>
          </a:p>
          <a:p>
            <a:endParaRPr lang="en-US" sz="2800" dirty="0">
              <a:solidFill>
                <a:schemeClr val="tx1"/>
              </a:solidFill>
              <a:latin typeface="Calibri" panose="020F0502020204030204" pitchFamily="34" charset="0"/>
              <a:cs typeface="Calibri" panose="020F0502020204030204" pitchFamily="34" charset="0"/>
            </a:endParaRPr>
          </a:p>
          <a:p>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834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6693408" y="0"/>
            <a:ext cx="5498592" cy="784066"/>
          </a:xfrm>
        </p:spPr>
        <p:txBody>
          <a:bodyPr>
            <a:normAutofit fontScale="90000"/>
          </a:bodyPr>
          <a:lstStyle/>
          <a:p>
            <a:r>
              <a:rPr lang="en-US" sz="4400" dirty="0"/>
              <a:t>1 Corinthians 11:17-34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480008" y="631596"/>
            <a:ext cx="10614581" cy="6226404"/>
          </a:xfrm>
        </p:spPr>
        <p:txBody>
          <a:bodyPr>
            <a:normAutofit/>
          </a:bodyPr>
          <a:lstStyle/>
          <a:p>
            <a:r>
              <a:rPr lang="en-US" sz="2800" dirty="0">
                <a:latin typeface="Calibri" panose="020F0502020204030204" pitchFamily="34" charset="0"/>
                <a:cs typeface="Calibri" panose="020F0502020204030204" pitchFamily="34" charset="0"/>
              </a:rPr>
              <a:t>Lessons for those who lead public prayers?</a:t>
            </a:r>
          </a:p>
          <a:p>
            <a:r>
              <a:rPr lang="en-US" sz="2800" dirty="0">
                <a:solidFill>
                  <a:schemeClr val="tx1"/>
                </a:solidFill>
                <a:latin typeface="Calibri" panose="020F0502020204030204" pitchFamily="34" charset="0"/>
                <a:cs typeface="Calibri" panose="020F0502020204030204" pitchFamily="34" charset="0"/>
              </a:rPr>
              <a:t>Lessons for those who lead song service?</a:t>
            </a:r>
          </a:p>
          <a:p>
            <a:r>
              <a:rPr lang="en-US" sz="2800" dirty="0">
                <a:solidFill>
                  <a:schemeClr val="tx1"/>
                </a:solidFill>
                <a:latin typeface="Calibri" panose="020F0502020204030204" pitchFamily="34" charset="0"/>
                <a:cs typeface="Calibri" panose="020F0502020204030204" pitchFamily="34" charset="0"/>
              </a:rPr>
              <a:t>Lessons for those who preach and teach in public worship?</a:t>
            </a:r>
          </a:p>
          <a:p>
            <a:r>
              <a:rPr lang="en-US" sz="2800" dirty="0">
                <a:solidFill>
                  <a:schemeClr val="tx1"/>
                </a:solidFill>
                <a:latin typeface="Calibri" panose="020F0502020204030204" pitchFamily="34" charset="0"/>
                <a:cs typeface="Calibri" panose="020F0502020204030204" pitchFamily="34" charset="0"/>
              </a:rPr>
              <a:t>Lessons for those who lead our minds in preparing for the Lord’s supper?</a:t>
            </a:r>
          </a:p>
          <a:p>
            <a:r>
              <a:rPr lang="en-US" sz="2800" dirty="0">
                <a:solidFill>
                  <a:schemeClr val="tx1"/>
                </a:solidFill>
                <a:latin typeface="Calibri" panose="020F0502020204030204" pitchFamily="34" charset="0"/>
                <a:cs typeface="Calibri" panose="020F0502020204030204" pitchFamily="34" charset="0"/>
              </a:rPr>
              <a:t>Lessons for those who sit in the pews and cause distractions for others around them?</a:t>
            </a:r>
          </a:p>
          <a:p>
            <a:r>
              <a:rPr lang="en-US" sz="2800" b="1" dirty="0">
                <a:solidFill>
                  <a:schemeClr val="accent5"/>
                </a:solidFill>
                <a:latin typeface="Calibri" panose="020F0502020204030204" pitchFamily="34" charset="0"/>
                <a:cs typeface="Calibri" panose="020F0502020204030204" pitchFamily="34" charset="0"/>
              </a:rPr>
              <a:t>”</a:t>
            </a:r>
            <a:r>
              <a:rPr lang="en-US" sz="2800" b="1" baseline="30000" dirty="0">
                <a:solidFill>
                  <a:schemeClr val="accent5"/>
                </a:solidFill>
                <a:latin typeface="Calibri" panose="020F0502020204030204" pitchFamily="34" charset="0"/>
                <a:cs typeface="Calibri" panose="020F0502020204030204" pitchFamily="34" charset="0"/>
              </a:rPr>
              <a:t>30 </a:t>
            </a:r>
            <a:r>
              <a:rPr lang="en-US" sz="2800" b="1" dirty="0">
                <a:solidFill>
                  <a:schemeClr val="accent5"/>
                </a:solidFill>
                <a:latin typeface="Calibri" panose="020F0502020204030204" pitchFamily="34" charset="0"/>
                <a:cs typeface="Calibri" panose="020F0502020204030204" pitchFamily="34" charset="0"/>
              </a:rPr>
              <a:t>For this reason many </a:t>
            </a:r>
            <a:r>
              <a:rPr lang="en-US" sz="2800" b="1" i="1" dirty="0">
                <a:solidFill>
                  <a:schemeClr val="accent5"/>
                </a:solidFill>
                <a:latin typeface="Calibri" panose="020F0502020204030204" pitchFamily="34" charset="0"/>
                <a:cs typeface="Calibri" panose="020F0502020204030204" pitchFamily="34" charset="0"/>
              </a:rPr>
              <a:t>are</a:t>
            </a:r>
            <a:r>
              <a:rPr lang="en-US" sz="2800" b="1" dirty="0">
                <a:solidFill>
                  <a:schemeClr val="accent5"/>
                </a:solidFill>
                <a:latin typeface="Calibri" panose="020F0502020204030204" pitchFamily="34" charset="0"/>
                <a:cs typeface="Calibri" panose="020F0502020204030204" pitchFamily="34" charset="0"/>
              </a:rPr>
              <a:t> weak and sick among you, and many sleep.”</a:t>
            </a:r>
          </a:p>
          <a:p>
            <a:r>
              <a:rPr lang="en-US" sz="2800" dirty="0">
                <a:solidFill>
                  <a:schemeClr val="tx1"/>
                </a:solidFill>
                <a:latin typeface="Calibri" panose="020F0502020204030204" pitchFamily="34" charset="0"/>
                <a:cs typeface="Calibri" panose="020F0502020204030204" pitchFamily="34" charset="0"/>
              </a:rPr>
              <a:t>Corinth had a </a:t>
            </a:r>
            <a:r>
              <a:rPr lang="en-US" sz="2800" b="1" dirty="0">
                <a:solidFill>
                  <a:srgbClr val="FF0000"/>
                </a:solidFill>
                <a:latin typeface="Calibri" panose="020F0502020204030204" pitchFamily="34" charset="0"/>
                <a:cs typeface="Calibri" panose="020F0502020204030204" pitchFamily="34" charset="0"/>
              </a:rPr>
              <a:t>LOT</a:t>
            </a:r>
            <a:r>
              <a:rPr lang="en-US" sz="2800" dirty="0">
                <a:solidFill>
                  <a:schemeClr val="tx1"/>
                </a:solidFill>
                <a:latin typeface="Calibri" panose="020F0502020204030204" pitchFamily="34" charset="0"/>
                <a:cs typeface="Calibri" panose="020F0502020204030204" pitchFamily="34" charset="0"/>
              </a:rPr>
              <a:t> of other problems!! - </a:t>
            </a:r>
            <a:r>
              <a:rPr lang="en-US" sz="2800" dirty="0">
                <a:solidFill>
                  <a:schemeClr val="bg1"/>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a:t>
            </a:r>
            <a:r>
              <a:rPr lang="en-US" sz="2800" b="1" baseline="30000" dirty="0">
                <a:solidFill>
                  <a:schemeClr val="tx1"/>
                </a:solidFill>
                <a:latin typeface="Calibri" panose="020F0502020204030204" pitchFamily="34" charset="0"/>
                <a:cs typeface="Calibri" panose="020F0502020204030204" pitchFamily="34" charset="0"/>
              </a:rPr>
              <a:t>34 </a:t>
            </a:r>
            <a:r>
              <a:rPr lang="en-US" sz="2800" dirty="0">
                <a:solidFill>
                  <a:schemeClr val="tx1"/>
                </a:solidFill>
                <a:latin typeface="Calibri" panose="020F0502020204030204" pitchFamily="34" charset="0"/>
                <a:cs typeface="Calibri" panose="020F0502020204030204" pitchFamily="34" charset="0"/>
              </a:rPr>
              <a:t>. . . and the rest I will set in order when I come.”</a:t>
            </a:r>
          </a:p>
          <a:p>
            <a:r>
              <a:rPr lang="en-US" sz="2800" dirty="0">
                <a:solidFill>
                  <a:schemeClr val="tx1"/>
                </a:solidFill>
                <a:latin typeface="Calibri" panose="020F0502020204030204" pitchFamily="34" charset="0"/>
                <a:cs typeface="Calibri" panose="020F0502020204030204" pitchFamily="34" charset="0"/>
              </a:rPr>
              <a:t>Sometimes I wonder, what their worship service was like.</a:t>
            </a:r>
          </a:p>
          <a:p>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120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6693408" y="0"/>
            <a:ext cx="5498592" cy="784066"/>
          </a:xfrm>
        </p:spPr>
        <p:txBody>
          <a:bodyPr>
            <a:normAutofit fontScale="90000"/>
          </a:bodyPr>
          <a:lstStyle/>
          <a:p>
            <a:r>
              <a:rPr lang="en-US" sz="4400" dirty="0"/>
              <a:t>1 Corinthians 11:17-34</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53386" y="784066"/>
            <a:ext cx="10197822" cy="5744750"/>
          </a:xfrm>
        </p:spPr>
        <p:txBody>
          <a:bodyPr>
            <a:normAutofit lnSpcReduction="10000"/>
          </a:bodyPr>
          <a:lstStyle/>
          <a:p>
            <a:r>
              <a:rPr lang="en-US" sz="2800" dirty="0">
                <a:solidFill>
                  <a:schemeClr val="tx1"/>
                </a:solidFill>
                <a:latin typeface="Calibri" panose="020F0502020204030204" pitchFamily="34" charset="0"/>
                <a:cs typeface="Calibri" panose="020F0502020204030204" pitchFamily="34" charset="0"/>
              </a:rPr>
              <a:t>So, what are some responsibilities regarding worship we can learn from this passage?</a:t>
            </a:r>
            <a:endParaRPr lang="en-US" sz="2800" b="1" dirty="0">
              <a:solidFill>
                <a:srgbClr val="C00000"/>
              </a:solidFill>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We must worship in spirit and truth</a:t>
            </a:r>
          </a:p>
          <a:p>
            <a:r>
              <a:rPr lang="en-US" sz="2800" b="1" dirty="0">
                <a:solidFill>
                  <a:srgbClr val="C00000"/>
                </a:solidFill>
                <a:latin typeface="Calibri" panose="020F0502020204030204" pitchFamily="34" charset="0"/>
                <a:cs typeface="Calibri" panose="020F0502020204030204" pitchFamily="34" charset="0"/>
              </a:rPr>
              <a:t>Our assembling together is in ONE PLACE and for the purpose of worship, encouraging and edifying one another and not tearing each other down by the actions taken or not taken. </a:t>
            </a:r>
          </a:p>
          <a:p>
            <a:r>
              <a:rPr lang="en-US" sz="2800" b="1" dirty="0">
                <a:solidFill>
                  <a:srgbClr val="C00000"/>
                </a:solidFill>
                <a:latin typeface="Calibri" panose="020F0502020204030204" pitchFamily="34" charset="0"/>
                <a:cs typeface="Calibri" panose="020F0502020204030204" pitchFamily="34" charset="0"/>
              </a:rPr>
              <a:t>We come together to partake of the Lord’s Supper and there is a correct way and wrong way to do that that can be detrimental to our spiritual well-being.</a:t>
            </a:r>
          </a:p>
          <a:p>
            <a:endParaRPr lang="en-US" sz="2800" b="1" dirty="0">
              <a:solidFill>
                <a:srgbClr val="C00000"/>
              </a:solidFill>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So, this passage teaches that there are results our worship can have, positively and negatively, </a:t>
            </a:r>
            <a:r>
              <a:rPr lang="en-US" sz="2800" b="1" u="sng" dirty="0">
                <a:solidFill>
                  <a:schemeClr val="accent5"/>
                </a:solidFill>
                <a:latin typeface="Calibri" panose="020F0502020204030204" pitchFamily="34" charset="0"/>
                <a:cs typeface="Calibri" panose="020F0502020204030204" pitchFamily="34" charset="0"/>
              </a:rPr>
              <a:t>TO OURSELVES AND THOSE AROUND US.</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41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F503E-0BFF-4CAC-AB9C-1D58D558707A}"/>
              </a:ext>
            </a:extLst>
          </p:cNvPr>
          <p:cNvSpPr>
            <a:spLocks noGrp="1"/>
          </p:cNvSpPr>
          <p:nvPr>
            <p:ph type="title"/>
          </p:nvPr>
        </p:nvSpPr>
        <p:spPr>
          <a:xfrm>
            <a:off x="8428192" y="0"/>
            <a:ext cx="3763808" cy="697914"/>
          </a:xfrm>
        </p:spPr>
        <p:txBody>
          <a:bodyPr/>
          <a:lstStyle/>
          <a:p>
            <a:r>
              <a:rPr lang="en-US" dirty="0"/>
              <a:t>RESPONSIBILITIES</a:t>
            </a:r>
          </a:p>
        </p:txBody>
      </p:sp>
      <p:sp>
        <p:nvSpPr>
          <p:cNvPr id="3" name="Content Placeholder 2">
            <a:extLst>
              <a:ext uri="{FF2B5EF4-FFF2-40B4-BE49-F238E27FC236}">
                <a16:creationId xmlns:a16="http://schemas.microsoft.com/office/drawing/2014/main" id="{D90B3FD0-A52B-4BD1-A959-10AD69824830}"/>
              </a:ext>
            </a:extLst>
          </p:cNvPr>
          <p:cNvSpPr>
            <a:spLocks noGrp="1"/>
          </p:cNvSpPr>
          <p:nvPr>
            <p:ph idx="1"/>
          </p:nvPr>
        </p:nvSpPr>
        <p:spPr>
          <a:xfrm>
            <a:off x="1861851" y="697913"/>
            <a:ext cx="10113483" cy="6022375"/>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have the responsibilities of making sure we worship in truth and spirit </a:t>
            </a:r>
            <a:r>
              <a:rPr lang="en-US" sz="2800" dirty="0">
                <a:solidFill>
                  <a:schemeClr val="tx1"/>
                </a:solidFill>
                <a:latin typeface="Calibri" panose="020F0502020204030204" pitchFamily="34" charset="0"/>
                <a:cs typeface="Calibri" panose="020F0502020204030204" pitchFamily="34" charset="0"/>
              </a:rPr>
              <a:t>– John 4:20-24, 1 Corinthians 11</a:t>
            </a:r>
          </a:p>
          <a:p>
            <a:r>
              <a:rPr lang="en-US" sz="2800" b="1" dirty="0">
                <a:solidFill>
                  <a:srgbClr val="C00000"/>
                </a:solidFill>
                <a:latin typeface="Calibri" panose="020F0502020204030204" pitchFamily="34" charset="0"/>
                <a:cs typeface="Calibri" panose="020F0502020204030204" pitchFamily="34" charset="0"/>
              </a:rPr>
              <a:t>We need to make it our habit/custom to not forsake but assemble with the saints for the purpose of worshipping, encouraging, edifying, provoking one another to love and good works </a:t>
            </a:r>
            <a:r>
              <a:rPr lang="en-US" sz="2800" dirty="0">
                <a:latin typeface="Calibri" panose="020F0502020204030204" pitchFamily="34" charset="0"/>
                <a:cs typeface="Calibri" panose="020F0502020204030204" pitchFamily="34" charset="0"/>
              </a:rPr>
              <a:t>– Hebrews 10; Acts 20:6,7; 1 Corinthians 11</a:t>
            </a:r>
          </a:p>
          <a:p>
            <a:r>
              <a:rPr lang="en-US" sz="2800" b="1" dirty="0">
                <a:solidFill>
                  <a:srgbClr val="C00000"/>
                </a:solidFill>
                <a:latin typeface="Calibri" panose="020F0502020204030204" pitchFamily="34" charset="0"/>
                <a:cs typeface="Calibri" panose="020F0502020204030204" pitchFamily="34" charset="0"/>
              </a:rPr>
              <a:t>Acts of worship consist of – Lord’s Supper, teaching/preaching </a:t>
            </a:r>
            <a:r>
              <a:rPr lang="en-US" sz="2800" dirty="0">
                <a:latin typeface="Calibri" panose="020F0502020204030204" pitchFamily="34" charset="0"/>
                <a:cs typeface="Calibri" panose="020F0502020204030204" pitchFamily="34" charset="0"/>
              </a:rPr>
              <a:t>– Acts 20:6,7, 1 Corinthians 11</a:t>
            </a:r>
          </a:p>
          <a:p>
            <a:r>
              <a:rPr lang="en-US" sz="2800" b="1" dirty="0">
                <a:solidFill>
                  <a:srgbClr val="C00000"/>
                </a:solidFill>
                <a:latin typeface="Calibri" panose="020F0502020204030204" pitchFamily="34" charset="0"/>
                <a:cs typeface="Calibri" panose="020F0502020204030204" pitchFamily="34" charset="0"/>
              </a:rPr>
              <a:t>Make preparations to assemble with saints </a:t>
            </a:r>
            <a:r>
              <a:rPr lang="en-US" sz="2800" b="1" u="sng" dirty="0">
                <a:solidFill>
                  <a:srgbClr val="C00000"/>
                </a:solidFill>
                <a:latin typeface="Calibri" panose="020F0502020204030204" pitchFamily="34" charset="0"/>
                <a:cs typeface="Calibri" panose="020F0502020204030204" pitchFamily="34" charset="0"/>
              </a:rPr>
              <a:t>in one place </a:t>
            </a:r>
            <a:r>
              <a:rPr lang="en-US" sz="2800" b="1" dirty="0">
                <a:solidFill>
                  <a:srgbClr val="C00000"/>
                </a:solidFill>
                <a:latin typeface="Calibri" panose="020F0502020204030204" pitchFamily="34" charset="0"/>
                <a:cs typeface="Calibri" panose="020F0502020204030204" pitchFamily="34" charset="0"/>
              </a:rPr>
              <a:t>on the first day of the week </a:t>
            </a:r>
            <a:r>
              <a:rPr lang="en-US" sz="2800" dirty="0">
                <a:latin typeface="Calibri" panose="020F0502020204030204" pitchFamily="34" charset="0"/>
                <a:cs typeface="Calibri" panose="020F0502020204030204" pitchFamily="34" charset="0"/>
              </a:rPr>
              <a:t>– Acts 20:6,7; 1 Corinthians 11</a:t>
            </a:r>
          </a:p>
        </p:txBody>
      </p:sp>
    </p:spTree>
    <p:extLst>
      <p:ext uri="{BB962C8B-B14F-4D97-AF65-F5344CB8AC3E}">
        <p14:creationId xmlns:p14="http://schemas.microsoft.com/office/powerpoint/2010/main" val="107835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9790323" y="0"/>
            <a:ext cx="2401677"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575412" y="609600"/>
            <a:ext cx="10238897" cy="6248400"/>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9/26/2021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54118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F503E-0BFF-4CAC-AB9C-1D58D558707A}"/>
              </a:ext>
            </a:extLst>
          </p:cNvPr>
          <p:cNvSpPr>
            <a:spLocks noGrp="1"/>
          </p:cNvSpPr>
          <p:nvPr>
            <p:ph type="title"/>
          </p:nvPr>
        </p:nvSpPr>
        <p:spPr>
          <a:xfrm>
            <a:off x="8428192" y="0"/>
            <a:ext cx="3763808" cy="697914"/>
          </a:xfrm>
        </p:spPr>
        <p:txBody>
          <a:bodyPr/>
          <a:lstStyle/>
          <a:p>
            <a:r>
              <a:rPr lang="en-US" dirty="0"/>
              <a:t>RESPONSIBILITIES</a:t>
            </a:r>
          </a:p>
        </p:txBody>
      </p:sp>
      <p:sp>
        <p:nvSpPr>
          <p:cNvPr id="3" name="Content Placeholder 2">
            <a:extLst>
              <a:ext uri="{FF2B5EF4-FFF2-40B4-BE49-F238E27FC236}">
                <a16:creationId xmlns:a16="http://schemas.microsoft.com/office/drawing/2014/main" id="{D90B3FD0-A52B-4BD1-A959-10AD69824830}"/>
              </a:ext>
            </a:extLst>
          </p:cNvPr>
          <p:cNvSpPr>
            <a:spLocks noGrp="1"/>
          </p:cNvSpPr>
          <p:nvPr>
            <p:ph idx="1"/>
          </p:nvPr>
        </p:nvSpPr>
        <p:spPr>
          <a:xfrm>
            <a:off x="1861851" y="697913"/>
            <a:ext cx="10113483" cy="6022375"/>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have the responsibilities of making sure we worship in truth and spirit </a:t>
            </a:r>
            <a:r>
              <a:rPr lang="en-US" sz="2800" dirty="0">
                <a:solidFill>
                  <a:schemeClr val="tx1"/>
                </a:solidFill>
                <a:latin typeface="Calibri" panose="020F0502020204030204" pitchFamily="34" charset="0"/>
                <a:cs typeface="Calibri" panose="020F0502020204030204" pitchFamily="34" charset="0"/>
              </a:rPr>
              <a:t>– John 4:20-24</a:t>
            </a:r>
          </a:p>
          <a:p>
            <a:r>
              <a:rPr lang="en-US" sz="2800" b="1" dirty="0">
                <a:solidFill>
                  <a:srgbClr val="C00000"/>
                </a:solidFill>
                <a:latin typeface="Calibri" panose="020F0502020204030204" pitchFamily="34" charset="0"/>
                <a:cs typeface="Calibri" panose="020F0502020204030204" pitchFamily="34" charset="0"/>
              </a:rPr>
              <a:t>We need to make it our habit/custom to not forsake but assemble with the saints for the purpose of worshipping, encouraging, edifying, provoking one another to love and good works </a:t>
            </a:r>
            <a:r>
              <a:rPr lang="en-US" sz="2800" dirty="0">
                <a:latin typeface="Calibri" panose="020F0502020204030204" pitchFamily="34" charset="0"/>
                <a:cs typeface="Calibri" panose="020F0502020204030204" pitchFamily="34" charset="0"/>
              </a:rPr>
              <a:t>– Hebrews 10</a:t>
            </a:r>
          </a:p>
          <a:p>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833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951976" y="0"/>
            <a:ext cx="3240024" cy="784066"/>
          </a:xfrm>
        </p:spPr>
        <p:txBody>
          <a:bodyPr>
            <a:normAutofit/>
          </a:bodyPr>
          <a:lstStyle/>
          <a:p>
            <a:r>
              <a:rPr lang="en-US" sz="4400" dirty="0"/>
              <a:t>Acts 20:6,7</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509311" y="2423160"/>
            <a:ext cx="10441897" cy="4352544"/>
          </a:xfrm>
        </p:spPr>
        <p:txBody>
          <a:bodyPr>
            <a:normAutofit lnSpcReduction="10000"/>
          </a:bodyPr>
          <a:lstStyle/>
          <a:p>
            <a:r>
              <a:rPr lang="en-US" sz="2800" dirty="0">
                <a:latin typeface="Calibri" panose="020F0502020204030204" pitchFamily="34" charset="0"/>
                <a:cs typeface="Calibri" panose="020F0502020204030204" pitchFamily="34" charset="0"/>
              </a:rPr>
              <a:t>Most times, we only focus on verse 7, but today I want to start with verse 6 for a few minutes as well and ask a few questions about worship.</a:t>
            </a:r>
          </a:p>
          <a:p>
            <a:r>
              <a:rPr lang="en-US" sz="2800" dirty="0">
                <a:latin typeface="Calibri" panose="020F0502020204030204" pitchFamily="34" charset="0"/>
                <a:cs typeface="Calibri" panose="020F0502020204030204" pitchFamily="34" charset="0"/>
              </a:rPr>
              <a:t>Why did Paul stay seven days after his travel?  </a:t>
            </a:r>
          </a:p>
          <a:p>
            <a:r>
              <a:rPr lang="en-US" sz="2800" dirty="0">
                <a:latin typeface="Calibri" panose="020F0502020204030204" pitchFamily="34" charset="0"/>
                <a:cs typeface="Calibri" panose="020F0502020204030204" pitchFamily="34" charset="0"/>
              </a:rPr>
              <a:t>Was it so he could worship with an established congregation?</a:t>
            </a:r>
          </a:p>
          <a:p>
            <a:r>
              <a:rPr lang="en-US" sz="2800" dirty="0">
                <a:latin typeface="Calibri" panose="020F0502020204030204" pitchFamily="34" charset="0"/>
                <a:cs typeface="Calibri" panose="020F0502020204030204" pitchFamily="34" charset="0"/>
              </a:rPr>
              <a:t>Do we see anywhere in the NT where Paul worshipped anywhere other than with an established congregation?</a:t>
            </a:r>
          </a:p>
          <a:p>
            <a:r>
              <a:rPr lang="en-US" sz="2800" dirty="0">
                <a:latin typeface="Calibri" panose="020F0502020204030204" pitchFamily="34" charset="0"/>
                <a:cs typeface="Calibri" panose="020F0502020204030204" pitchFamily="34" charset="0"/>
              </a:rPr>
              <a:t>What was the first thing Paul did when he entered a city that did NOT have an established congregation?</a:t>
            </a:r>
          </a:p>
        </p:txBody>
      </p:sp>
      <p:sp>
        <p:nvSpPr>
          <p:cNvPr id="4" name="TextBox 3">
            <a:extLst>
              <a:ext uri="{FF2B5EF4-FFF2-40B4-BE49-F238E27FC236}">
                <a16:creationId xmlns:a16="http://schemas.microsoft.com/office/drawing/2014/main" id="{12E732F6-B788-4D63-B8DE-F150DBF89EEE}"/>
              </a:ext>
            </a:extLst>
          </p:cNvPr>
          <p:cNvSpPr txBox="1"/>
          <p:nvPr/>
        </p:nvSpPr>
        <p:spPr>
          <a:xfrm>
            <a:off x="441407" y="784066"/>
            <a:ext cx="11309186" cy="1569660"/>
          </a:xfrm>
          <a:prstGeom prst="rect">
            <a:avLst/>
          </a:prstGeom>
          <a:solidFill>
            <a:schemeClr val="accent2"/>
          </a:solidFill>
        </p:spPr>
        <p:txBody>
          <a:bodyPr wrap="none" rtlCol="0">
            <a:spAutoFit/>
          </a:bodyPr>
          <a:lstStyle/>
          <a:p>
            <a:r>
              <a:rPr lang="en-US" sz="2400" b="1" baseline="30000" dirty="0">
                <a:solidFill>
                  <a:schemeClr val="bg1"/>
                </a:solidFill>
                <a:latin typeface="Calibri" panose="020F0502020204030204" pitchFamily="34" charset="0"/>
                <a:cs typeface="Calibri" panose="020F0502020204030204" pitchFamily="34" charset="0"/>
              </a:rPr>
              <a:t>6 </a:t>
            </a:r>
            <a:r>
              <a:rPr lang="en-US" sz="2400" b="1" dirty="0">
                <a:solidFill>
                  <a:schemeClr val="bg1"/>
                </a:solidFill>
                <a:latin typeface="Calibri" panose="020F0502020204030204" pitchFamily="34" charset="0"/>
                <a:cs typeface="Calibri" panose="020F0502020204030204" pitchFamily="34" charset="0"/>
              </a:rPr>
              <a:t>But we sailed away from Philippi after the Days of Unleavened Bread, and in five days </a:t>
            </a:r>
          </a:p>
          <a:p>
            <a:r>
              <a:rPr lang="en-US" sz="2400" b="1" dirty="0">
                <a:solidFill>
                  <a:schemeClr val="bg1"/>
                </a:solidFill>
                <a:latin typeface="Calibri" panose="020F0502020204030204" pitchFamily="34" charset="0"/>
                <a:cs typeface="Calibri" panose="020F0502020204030204" pitchFamily="34" charset="0"/>
              </a:rPr>
              <a:t>joined them at Troas, where we stayed seven days. </a:t>
            </a:r>
            <a:r>
              <a:rPr lang="en-US" sz="2400" b="1" baseline="30000" dirty="0">
                <a:solidFill>
                  <a:schemeClr val="bg1"/>
                </a:solidFill>
                <a:latin typeface="Calibri" panose="020F0502020204030204" pitchFamily="34" charset="0"/>
                <a:cs typeface="Calibri" panose="020F0502020204030204" pitchFamily="34" charset="0"/>
              </a:rPr>
              <a:t>7 </a:t>
            </a:r>
            <a:r>
              <a:rPr lang="en-US" sz="2400" b="1" dirty="0">
                <a:solidFill>
                  <a:schemeClr val="bg1"/>
                </a:solidFill>
                <a:latin typeface="Calibri" panose="020F0502020204030204" pitchFamily="34" charset="0"/>
                <a:cs typeface="Calibri" panose="020F0502020204030204" pitchFamily="34" charset="0"/>
              </a:rPr>
              <a:t>Now on the first </a:t>
            </a:r>
            <a:r>
              <a:rPr lang="en-US" sz="2400" b="1" i="1" dirty="0">
                <a:solidFill>
                  <a:schemeClr val="bg1"/>
                </a:solidFill>
                <a:latin typeface="Calibri" panose="020F0502020204030204" pitchFamily="34" charset="0"/>
                <a:cs typeface="Calibri" panose="020F0502020204030204" pitchFamily="34" charset="0"/>
              </a:rPr>
              <a:t>day</a:t>
            </a:r>
            <a:r>
              <a:rPr lang="en-US" sz="2400" b="1" dirty="0">
                <a:solidFill>
                  <a:schemeClr val="bg1"/>
                </a:solidFill>
                <a:latin typeface="Calibri" panose="020F0502020204030204" pitchFamily="34" charset="0"/>
                <a:cs typeface="Calibri" panose="020F0502020204030204" pitchFamily="34" charset="0"/>
              </a:rPr>
              <a:t> of the week, </a:t>
            </a:r>
          </a:p>
          <a:p>
            <a:r>
              <a:rPr lang="en-US" sz="2400" b="1" dirty="0">
                <a:solidFill>
                  <a:schemeClr val="bg1"/>
                </a:solidFill>
                <a:latin typeface="Calibri" panose="020F0502020204030204" pitchFamily="34" charset="0"/>
                <a:cs typeface="Calibri" panose="020F0502020204030204" pitchFamily="34" charset="0"/>
              </a:rPr>
              <a:t>when the disciples came together to break bread, Paul, ready to depart the next day, </a:t>
            </a:r>
          </a:p>
          <a:p>
            <a:r>
              <a:rPr lang="en-US" sz="2400" b="1" dirty="0">
                <a:solidFill>
                  <a:schemeClr val="bg1"/>
                </a:solidFill>
                <a:latin typeface="Calibri" panose="020F0502020204030204" pitchFamily="34" charset="0"/>
                <a:cs typeface="Calibri" panose="020F0502020204030204" pitchFamily="34" charset="0"/>
              </a:rPr>
              <a:t>spoke to them and continued his message until midnight.</a:t>
            </a:r>
          </a:p>
        </p:txBody>
      </p:sp>
    </p:spTree>
    <p:extLst>
      <p:ext uri="{BB962C8B-B14F-4D97-AF65-F5344CB8AC3E}">
        <p14:creationId xmlns:p14="http://schemas.microsoft.com/office/powerpoint/2010/main" val="143309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951976" y="0"/>
            <a:ext cx="3240024" cy="784066"/>
          </a:xfrm>
        </p:spPr>
        <p:txBody>
          <a:bodyPr>
            <a:normAutofit/>
          </a:bodyPr>
          <a:lstStyle/>
          <a:p>
            <a:r>
              <a:rPr lang="en-US" sz="4400" dirty="0"/>
              <a:t>Acts 20:6,7</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611984" y="784066"/>
            <a:ext cx="10339224" cy="5744750"/>
          </a:xfrm>
        </p:spPr>
        <p:txBody>
          <a:bodyPr>
            <a:normAutofit lnSpcReduction="10000"/>
          </a:bodyPr>
          <a:lstStyle/>
          <a:p>
            <a:r>
              <a:rPr lang="en-US" sz="2800" dirty="0">
                <a:latin typeface="Calibri" panose="020F0502020204030204" pitchFamily="34" charset="0"/>
                <a:cs typeface="Calibri" panose="020F0502020204030204" pitchFamily="34" charset="0"/>
              </a:rPr>
              <a:t>He established a congregation did he not?</a:t>
            </a:r>
          </a:p>
          <a:p>
            <a:r>
              <a:rPr lang="en-US" sz="2800" dirty="0">
                <a:latin typeface="Calibri" panose="020F0502020204030204" pitchFamily="34" charset="0"/>
                <a:cs typeface="Calibri" panose="020F0502020204030204" pitchFamily="34" charset="0"/>
              </a:rPr>
              <a:t>Are all of these examples showing we need to be worshipping with an established congregation?</a:t>
            </a:r>
          </a:p>
          <a:p>
            <a:r>
              <a:rPr lang="en-US" sz="2800" dirty="0">
                <a:latin typeface="Calibri" panose="020F0502020204030204" pitchFamily="34" charset="0"/>
                <a:cs typeface="Calibri" panose="020F0502020204030204" pitchFamily="34" charset="0"/>
              </a:rPr>
              <a:t>Other responsibilities in regards to worship as taught in Acts 20:6,7 are what?</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Main purpose </a:t>
            </a:r>
            <a:r>
              <a:rPr lang="en-US" sz="2800" b="1" dirty="0">
                <a:solidFill>
                  <a:srgbClr val="FF0000"/>
                </a:solidFill>
                <a:latin typeface="Calibri" panose="020F0502020204030204" pitchFamily="34" charset="0"/>
                <a:cs typeface="Calibri" panose="020F0502020204030204" pitchFamily="34" charset="0"/>
              </a:rPr>
              <a:t>(“when they came together to break bread”)</a:t>
            </a:r>
            <a:r>
              <a:rPr lang="en-US" sz="2800" dirty="0">
                <a:latin typeface="Calibri" panose="020F0502020204030204" pitchFamily="34" charset="0"/>
                <a:cs typeface="Calibri" panose="020F0502020204030204" pitchFamily="34" charset="0"/>
              </a:rPr>
              <a:t>was to partake of the Lord’s Supper, a major emphasis it appears to be.</a:t>
            </a:r>
          </a:p>
          <a:p>
            <a:r>
              <a:rPr lang="en-US" sz="2800" dirty="0">
                <a:latin typeface="Calibri" panose="020F0502020204030204" pitchFamily="34" charset="0"/>
                <a:cs typeface="Calibri" panose="020F0502020204030204" pitchFamily="34" charset="0"/>
              </a:rPr>
              <a:t>Men who lead our minds at the Lord’s table – a serious thing you are doing getting us focused.  </a:t>
            </a:r>
            <a:r>
              <a:rPr lang="en-US" sz="2800" b="1" dirty="0" err="1">
                <a:solidFill>
                  <a:schemeClr val="accent5"/>
                </a:solidFill>
                <a:latin typeface="Calibri" panose="020F0502020204030204" pitchFamily="34" charset="0"/>
                <a:cs typeface="Calibri" panose="020F0502020204030204" pitchFamily="34" charset="0"/>
              </a:rPr>
              <a:t>Prethought</a:t>
            </a:r>
            <a:r>
              <a:rPr lang="en-US" sz="2800" b="1" dirty="0">
                <a:solidFill>
                  <a:schemeClr val="accent5"/>
                </a:solidFill>
                <a:latin typeface="Calibri" panose="020F0502020204030204" pitchFamily="34" charset="0"/>
                <a:cs typeface="Calibri" panose="020F0502020204030204" pitchFamily="34" charset="0"/>
              </a:rPr>
              <a:t> and preplanning needed?</a:t>
            </a:r>
          </a:p>
        </p:txBody>
      </p:sp>
      <p:sp>
        <p:nvSpPr>
          <p:cNvPr id="4" name="TextBox 3">
            <a:extLst>
              <a:ext uri="{FF2B5EF4-FFF2-40B4-BE49-F238E27FC236}">
                <a16:creationId xmlns:a16="http://schemas.microsoft.com/office/drawing/2014/main" id="{31AAF4FC-7293-4109-8613-0EAF16DA453E}"/>
              </a:ext>
            </a:extLst>
          </p:cNvPr>
          <p:cNvSpPr txBox="1"/>
          <p:nvPr/>
        </p:nvSpPr>
        <p:spPr>
          <a:xfrm>
            <a:off x="118594" y="3240942"/>
            <a:ext cx="11954811" cy="830997"/>
          </a:xfrm>
          <a:prstGeom prst="rect">
            <a:avLst/>
          </a:prstGeom>
          <a:solidFill>
            <a:schemeClr val="accent2"/>
          </a:solidFill>
        </p:spPr>
        <p:txBody>
          <a:bodyPr wrap="none" rtlCol="0">
            <a:spAutoFit/>
          </a:bodyPr>
          <a:lstStyle/>
          <a:p>
            <a:r>
              <a:rPr lang="en-US" sz="2400" b="1" baseline="30000" dirty="0">
                <a:solidFill>
                  <a:schemeClr val="bg1"/>
                </a:solidFill>
                <a:latin typeface="Calibri" panose="020F0502020204030204" pitchFamily="34" charset="0"/>
                <a:cs typeface="Calibri" panose="020F0502020204030204" pitchFamily="34" charset="0"/>
              </a:rPr>
              <a:t>7 </a:t>
            </a:r>
            <a:r>
              <a:rPr lang="en-US" sz="2400" b="1" dirty="0">
                <a:solidFill>
                  <a:schemeClr val="bg1"/>
                </a:solidFill>
                <a:latin typeface="Calibri" panose="020F0502020204030204" pitchFamily="34" charset="0"/>
                <a:cs typeface="Calibri" panose="020F0502020204030204" pitchFamily="34" charset="0"/>
              </a:rPr>
              <a:t>Now on the first </a:t>
            </a:r>
            <a:r>
              <a:rPr lang="en-US" sz="2400" b="1" i="1" dirty="0">
                <a:solidFill>
                  <a:schemeClr val="bg1"/>
                </a:solidFill>
                <a:latin typeface="Calibri" panose="020F0502020204030204" pitchFamily="34" charset="0"/>
                <a:cs typeface="Calibri" panose="020F0502020204030204" pitchFamily="34" charset="0"/>
              </a:rPr>
              <a:t>day</a:t>
            </a:r>
            <a:r>
              <a:rPr lang="en-US" sz="2400" b="1" dirty="0">
                <a:solidFill>
                  <a:schemeClr val="bg1"/>
                </a:solidFill>
                <a:latin typeface="Calibri" panose="020F0502020204030204" pitchFamily="34" charset="0"/>
                <a:cs typeface="Calibri" panose="020F0502020204030204" pitchFamily="34" charset="0"/>
              </a:rPr>
              <a:t> of the week, when the disciples came together to break bread, </a:t>
            </a:r>
          </a:p>
          <a:p>
            <a:r>
              <a:rPr lang="en-US" sz="2400" b="1" dirty="0">
                <a:solidFill>
                  <a:schemeClr val="bg1"/>
                </a:solidFill>
                <a:latin typeface="Calibri" panose="020F0502020204030204" pitchFamily="34" charset="0"/>
                <a:cs typeface="Calibri" panose="020F0502020204030204" pitchFamily="34" charset="0"/>
              </a:rPr>
              <a:t>Paul, ready to depart the next day, spoke to them and continued his message until midnight.</a:t>
            </a:r>
          </a:p>
        </p:txBody>
      </p:sp>
    </p:spTree>
    <p:extLst>
      <p:ext uri="{BB962C8B-B14F-4D97-AF65-F5344CB8AC3E}">
        <p14:creationId xmlns:p14="http://schemas.microsoft.com/office/powerpoint/2010/main" val="174905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951976" y="0"/>
            <a:ext cx="3240024" cy="784066"/>
          </a:xfrm>
        </p:spPr>
        <p:txBody>
          <a:bodyPr>
            <a:normAutofit/>
          </a:bodyPr>
          <a:lstStyle/>
          <a:p>
            <a:r>
              <a:rPr lang="en-US" sz="4400" dirty="0"/>
              <a:t>Acts 20:6,7</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37360" y="784066"/>
            <a:ext cx="10213848" cy="5744750"/>
          </a:xfrm>
        </p:spPr>
        <p:txBody>
          <a:bodyPr>
            <a:normAutofit/>
          </a:bodyPr>
          <a:lstStyle/>
          <a:p>
            <a:r>
              <a:rPr lang="en-US" sz="2800" dirty="0">
                <a:latin typeface="Calibri" panose="020F0502020204030204" pitchFamily="34" charset="0"/>
                <a:cs typeface="Calibri" panose="020F0502020204030204" pitchFamily="34" charset="0"/>
              </a:rPr>
              <a:t>Other responsibilities in regards to worship as taught in Acts 20:6,7 are what?</a:t>
            </a:r>
          </a:p>
          <a:p>
            <a:endParaRPr lang="en-US" sz="2800" b="1" dirty="0">
              <a:solidFill>
                <a:srgbClr val="C00000"/>
              </a:solidFill>
              <a:latin typeface="Calibri" panose="020F0502020204030204" pitchFamily="34" charset="0"/>
              <a:cs typeface="Calibri" panose="020F0502020204030204" pitchFamily="34" charset="0"/>
            </a:endParaRPr>
          </a:p>
          <a:p>
            <a:endParaRPr lang="en-US" sz="2800" b="1" dirty="0">
              <a:solidFill>
                <a:srgbClr val="C00000"/>
              </a:solidFill>
              <a:latin typeface="Calibri" panose="020F0502020204030204" pitchFamily="34" charset="0"/>
              <a:cs typeface="Calibri" panose="020F0502020204030204" pitchFamily="34" charset="0"/>
            </a:endParaRPr>
          </a:p>
          <a:p>
            <a:r>
              <a:rPr lang="en-US" sz="2800" dirty="0">
                <a:solidFill>
                  <a:schemeClr val="tx1"/>
                </a:solidFill>
                <a:latin typeface="Calibri" panose="020F0502020204030204" pitchFamily="34" charset="0"/>
                <a:cs typeface="Calibri" panose="020F0502020204030204" pitchFamily="34" charset="0"/>
              </a:rPr>
              <a:t>Having teaching/preaching being done as well during this time.</a:t>
            </a:r>
          </a:p>
          <a:p>
            <a:r>
              <a:rPr lang="en-US" sz="2800" dirty="0">
                <a:solidFill>
                  <a:schemeClr val="tx1"/>
                </a:solidFill>
                <a:latin typeface="Calibri" panose="020F0502020204030204" pitchFamily="34" charset="0"/>
                <a:cs typeface="Calibri" panose="020F0502020204030204" pitchFamily="34" charset="0"/>
              </a:rPr>
              <a:t>One final thought here, center in on verse 6 again for a minute.</a:t>
            </a:r>
          </a:p>
          <a:p>
            <a:endParaRPr lang="en-US" sz="2800" dirty="0">
              <a:solidFill>
                <a:schemeClr val="tx1"/>
              </a:solidFill>
              <a:latin typeface="Calibri" panose="020F0502020204030204" pitchFamily="34" charset="0"/>
              <a:cs typeface="Calibri" panose="020F0502020204030204" pitchFamily="34" charset="0"/>
            </a:endParaRPr>
          </a:p>
          <a:p>
            <a:endParaRPr lang="en-US" sz="2800" dirty="0">
              <a:solidFill>
                <a:schemeClr val="tx1"/>
              </a:solidFill>
              <a:latin typeface="Calibri" panose="020F0502020204030204" pitchFamily="34" charset="0"/>
              <a:cs typeface="Calibri" panose="020F0502020204030204" pitchFamily="34" charset="0"/>
            </a:endParaRPr>
          </a:p>
          <a:p>
            <a:r>
              <a:rPr lang="en-US" sz="2800" dirty="0">
                <a:solidFill>
                  <a:schemeClr val="tx1"/>
                </a:solidFill>
                <a:latin typeface="Calibri" panose="020F0502020204030204" pitchFamily="34" charset="0"/>
                <a:cs typeface="Calibri" panose="020F0502020204030204" pitchFamily="34" charset="0"/>
              </a:rPr>
              <a:t>Paul stuck around, a reason was suggested, but the point I want to make here is that if Paul stuck around to worship with the brethren  then he </a:t>
            </a:r>
            <a:r>
              <a:rPr lang="en-US" sz="2800" b="1" dirty="0">
                <a:solidFill>
                  <a:schemeClr val="accent5"/>
                </a:solidFill>
                <a:latin typeface="Calibri" panose="020F0502020204030204" pitchFamily="34" charset="0"/>
                <a:cs typeface="Calibri" panose="020F0502020204030204" pitchFamily="34" charset="0"/>
              </a:rPr>
              <a:t>HAD</a:t>
            </a:r>
            <a:r>
              <a:rPr lang="en-US" sz="2800" dirty="0">
                <a:solidFill>
                  <a:schemeClr val="tx1"/>
                </a:solidFill>
                <a:latin typeface="Calibri" panose="020F0502020204030204" pitchFamily="34" charset="0"/>
                <a:cs typeface="Calibri" panose="020F0502020204030204" pitchFamily="34" charset="0"/>
              </a:rPr>
              <a:t> to </a:t>
            </a:r>
            <a:r>
              <a:rPr lang="en-US" sz="2800" b="1" dirty="0">
                <a:solidFill>
                  <a:schemeClr val="accent5"/>
                </a:solidFill>
                <a:latin typeface="Calibri" panose="020F0502020204030204" pitchFamily="34" charset="0"/>
                <a:cs typeface="Calibri" panose="020F0502020204030204" pitchFamily="34" charset="0"/>
              </a:rPr>
              <a:t>PREPARE</a:t>
            </a:r>
            <a:r>
              <a:rPr lang="en-US" sz="2800" dirty="0">
                <a:solidFill>
                  <a:schemeClr val="tx1"/>
                </a:solidFill>
                <a:latin typeface="Calibri" panose="020F0502020204030204" pitchFamily="34" charset="0"/>
                <a:cs typeface="Calibri" panose="020F0502020204030204" pitchFamily="34" charset="0"/>
              </a:rPr>
              <a:t> to do this.  </a:t>
            </a:r>
          </a:p>
        </p:txBody>
      </p:sp>
      <p:sp>
        <p:nvSpPr>
          <p:cNvPr id="4" name="TextBox 3">
            <a:extLst>
              <a:ext uri="{FF2B5EF4-FFF2-40B4-BE49-F238E27FC236}">
                <a16:creationId xmlns:a16="http://schemas.microsoft.com/office/drawing/2014/main" id="{A73EAE4B-8C31-4640-81D5-E448814EAF1E}"/>
              </a:ext>
            </a:extLst>
          </p:cNvPr>
          <p:cNvSpPr txBox="1"/>
          <p:nvPr/>
        </p:nvSpPr>
        <p:spPr>
          <a:xfrm>
            <a:off x="118594" y="1826922"/>
            <a:ext cx="11954811" cy="830997"/>
          </a:xfrm>
          <a:prstGeom prst="rect">
            <a:avLst/>
          </a:prstGeom>
          <a:solidFill>
            <a:schemeClr val="accent2"/>
          </a:solidFill>
        </p:spPr>
        <p:txBody>
          <a:bodyPr wrap="none" rtlCol="0">
            <a:spAutoFit/>
          </a:bodyPr>
          <a:lstStyle/>
          <a:p>
            <a:r>
              <a:rPr lang="en-US" sz="2400" b="1" baseline="30000" dirty="0">
                <a:solidFill>
                  <a:schemeClr val="bg1"/>
                </a:solidFill>
                <a:latin typeface="Calibri" panose="020F0502020204030204" pitchFamily="34" charset="0"/>
                <a:cs typeface="Calibri" panose="020F0502020204030204" pitchFamily="34" charset="0"/>
              </a:rPr>
              <a:t>7 </a:t>
            </a:r>
            <a:r>
              <a:rPr lang="en-US" sz="2400" b="1" dirty="0">
                <a:solidFill>
                  <a:schemeClr val="bg1"/>
                </a:solidFill>
                <a:latin typeface="Calibri" panose="020F0502020204030204" pitchFamily="34" charset="0"/>
                <a:cs typeface="Calibri" panose="020F0502020204030204" pitchFamily="34" charset="0"/>
              </a:rPr>
              <a:t>Now on the first </a:t>
            </a:r>
            <a:r>
              <a:rPr lang="en-US" sz="2400" b="1" i="1" dirty="0">
                <a:solidFill>
                  <a:schemeClr val="bg1"/>
                </a:solidFill>
                <a:latin typeface="Calibri" panose="020F0502020204030204" pitchFamily="34" charset="0"/>
                <a:cs typeface="Calibri" panose="020F0502020204030204" pitchFamily="34" charset="0"/>
              </a:rPr>
              <a:t>day</a:t>
            </a:r>
            <a:r>
              <a:rPr lang="en-US" sz="2400" b="1" dirty="0">
                <a:solidFill>
                  <a:schemeClr val="bg1"/>
                </a:solidFill>
                <a:latin typeface="Calibri" panose="020F0502020204030204" pitchFamily="34" charset="0"/>
                <a:cs typeface="Calibri" panose="020F0502020204030204" pitchFamily="34" charset="0"/>
              </a:rPr>
              <a:t> of the week, when the disciples came together to break bread, </a:t>
            </a:r>
          </a:p>
          <a:p>
            <a:r>
              <a:rPr lang="en-US" sz="2400" b="1" dirty="0">
                <a:solidFill>
                  <a:schemeClr val="bg1"/>
                </a:solidFill>
                <a:latin typeface="Calibri" panose="020F0502020204030204" pitchFamily="34" charset="0"/>
                <a:cs typeface="Calibri" panose="020F0502020204030204" pitchFamily="34" charset="0"/>
              </a:rPr>
              <a:t>Paul, ready to depart the next day, spoke to them and continued his message until midnight.</a:t>
            </a:r>
          </a:p>
        </p:txBody>
      </p:sp>
      <p:sp>
        <p:nvSpPr>
          <p:cNvPr id="5" name="TextBox 4">
            <a:extLst>
              <a:ext uri="{FF2B5EF4-FFF2-40B4-BE49-F238E27FC236}">
                <a16:creationId xmlns:a16="http://schemas.microsoft.com/office/drawing/2014/main" id="{7BEDA2F9-AF37-4E98-BE54-02C6E2B6270D}"/>
              </a:ext>
            </a:extLst>
          </p:cNvPr>
          <p:cNvSpPr txBox="1"/>
          <p:nvPr/>
        </p:nvSpPr>
        <p:spPr>
          <a:xfrm>
            <a:off x="507395" y="4102301"/>
            <a:ext cx="11309186" cy="830997"/>
          </a:xfrm>
          <a:prstGeom prst="rect">
            <a:avLst/>
          </a:prstGeom>
          <a:solidFill>
            <a:schemeClr val="accent2"/>
          </a:solidFill>
        </p:spPr>
        <p:txBody>
          <a:bodyPr wrap="none" rtlCol="0">
            <a:spAutoFit/>
          </a:bodyPr>
          <a:lstStyle/>
          <a:p>
            <a:pPr algn="ctr"/>
            <a:r>
              <a:rPr lang="en-US" sz="2400" b="1" baseline="30000" dirty="0">
                <a:solidFill>
                  <a:schemeClr val="bg1"/>
                </a:solidFill>
                <a:latin typeface="Calibri" panose="020F0502020204030204" pitchFamily="34" charset="0"/>
                <a:cs typeface="Calibri" panose="020F0502020204030204" pitchFamily="34" charset="0"/>
              </a:rPr>
              <a:t>6 </a:t>
            </a:r>
            <a:r>
              <a:rPr lang="en-US" sz="2400" b="1" dirty="0">
                <a:solidFill>
                  <a:schemeClr val="bg1"/>
                </a:solidFill>
                <a:latin typeface="Calibri" panose="020F0502020204030204" pitchFamily="34" charset="0"/>
                <a:cs typeface="Calibri" panose="020F0502020204030204" pitchFamily="34" charset="0"/>
              </a:rPr>
              <a:t>But we sailed away from Philippi after the Days of Unleavened Bread, and in five days </a:t>
            </a:r>
          </a:p>
          <a:p>
            <a:pPr algn="ctr"/>
            <a:r>
              <a:rPr lang="en-US" sz="2400" b="1" dirty="0">
                <a:solidFill>
                  <a:schemeClr val="bg1"/>
                </a:solidFill>
                <a:latin typeface="Calibri" panose="020F0502020204030204" pitchFamily="34" charset="0"/>
                <a:cs typeface="Calibri" panose="020F0502020204030204" pitchFamily="34" charset="0"/>
              </a:rPr>
              <a:t>joined them at Troas, where we stayed seven days. </a:t>
            </a:r>
          </a:p>
        </p:txBody>
      </p:sp>
    </p:spTree>
    <p:extLst>
      <p:ext uri="{BB962C8B-B14F-4D97-AF65-F5344CB8AC3E}">
        <p14:creationId xmlns:p14="http://schemas.microsoft.com/office/powerpoint/2010/main" val="74398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951976" y="0"/>
            <a:ext cx="3240024" cy="784066"/>
          </a:xfrm>
        </p:spPr>
        <p:txBody>
          <a:bodyPr>
            <a:normAutofit/>
          </a:bodyPr>
          <a:lstStyle/>
          <a:p>
            <a:r>
              <a:rPr lang="en-US" sz="4400" dirty="0"/>
              <a:t>Acts 20:6,7</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37360" y="784066"/>
            <a:ext cx="10213848" cy="5744750"/>
          </a:xfrm>
        </p:spPr>
        <p:txBody>
          <a:bodyPr>
            <a:normAutofit/>
          </a:bodyPr>
          <a:lstStyle/>
          <a:p>
            <a:r>
              <a:rPr lang="en-US" sz="2800" dirty="0">
                <a:latin typeface="Calibri" panose="020F0502020204030204" pitchFamily="34" charset="0"/>
                <a:cs typeface="Calibri" panose="020F0502020204030204" pitchFamily="34" charset="0"/>
              </a:rPr>
              <a:t>Is a lesson here for us, that we need to be preparing to worship our God before we get here?</a:t>
            </a:r>
          </a:p>
          <a:p>
            <a:r>
              <a:rPr lang="en-US" sz="2800" dirty="0">
                <a:solidFill>
                  <a:schemeClr val="tx1"/>
                </a:solidFill>
                <a:latin typeface="Calibri" panose="020F0502020204030204" pitchFamily="34" charset="0"/>
                <a:cs typeface="Calibri" panose="020F0502020204030204" pitchFamily="34" charset="0"/>
              </a:rPr>
              <a:t>And how do we do that?  What are some ways?</a:t>
            </a:r>
          </a:p>
          <a:p>
            <a:r>
              <a:rPr lang="en-US" sz="2800" dirty="0">
                <a:solidFill>
                  <a:schemeClr val="tx1"/>
                </a:solidFill>
                <a:latin typeface="Calibri" panose="020F0502020204030204" pitchFamily="34" charset="0"/>
                <a:cs typeface="Calibri" panose="020F0502020204030204" pitchFamily="34" charset="0"/>
              </a:rPr>
              <a:t>Get to be early the night before? </a:t>
            </a:r>
          </a:p>
          <a:p>
            <a:r>
              <a:rPr lang="en-US" sz="2800" dirty="0">
                <a:solidFill>
                  <a:schemeClr val="tx1"/>
                </a:solidFill>
                <a:latin typeface="Calibri" panose="020F0502020204030204" pitchFamily="34" charset="0"/>
                <a:cs typeface="Calibri" panose="020F0502020204030204" pitchFamily="34" charset="0"/>
              </a:rPr>
              <a:t>Parents, make sure you children are well rested for worship?</a:t>
            </a:r>
          </a:p>
          <a:p>
            <a:r>
              <a:rPr lang="en-US" sz="2800" dirty="0">
                <a:solidFill>
                  <a:schemeClr val="tx1"/>
                </a:solidFill>
                <a:latin typeface="Calibri" panose="020F0502020204030204" pitchFamily="34" charset="0"/>
                <a:cs typeface="Calibri" panose="020F0502020204030204" pitchFamily="34" charset="0"/>
              </a:rPr>
              <a:t>While traveling, before we travel, make sure we know where we will worship our God?</a:t>
            </a:r>
          </a:p>
          <a:p>
            <a:r>
              <a:rPr lang="en-US" sz="2800" b="1" dirty="0">
                <a:solidFill>
                  <a:srgbClr val="C00000"/>
                </a:solidFill>
                <a:latin typeface="Calibri" panose="020F0502020204030204" pitchFamily="34" charset="0"/>
                <a:cs typeface="Calibri" panose="020F0502020204030204" pitchFamily="34" charset="0"/>
              </a:rPr>
              <a:t>Also, does this passage teach that Sunday worship should be our FOCUS of our week?!</a:t>
            </a:r>
          </a:p>
          <a:p>
            <a:r>
              <a:rPr lang="en-US" sz="2800" dirty="0">
                <a:solidFill>
                  <a:schemeClr val="tx1"/>
                </a:solidFill>
                <a:latin typeface="Calibri" panose="020F0502020204030204" pitchFamily="34" charset="0"/>
                <a:cs typeface="Calibri" panose="020F0502020204030204" pitchFamily="34" charset="0"/>
              </a:rPr>
              <a:t>Other ways?</a:t>
            </a:r>
            <a:endParaRPr lang="en-US" sz="28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151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356F6-D3D9-4324-8821-ADDD86273BA3}"/>
              </a:ext>
            </a:extLst>
          </p:cNvPr>
          <p:cNvSpPr>
            <a:spLocks noGrp="1"/>
          </p:cNvSpPr>
          <p:nvPr>
            <p:ph type="title"/>
          </p:nvPr>
        </p:nvSpPr>
        <p:spPr>
          <a:xfrm>
            <a:off x="8951976" y="0"/>
            <a:ext cx="3240024" cy="784066"/>
          </a:xfrm>
        </p:spPr>
        <p:txBody>
          <a:bodyPr>
            <a:normAutofit/>
          </a:bodyPr>
          <a:lstStyle/>
          <a:p>
            <a:r>
              <a:rPr lang="en-US" sz="4400" dirty="0"/>
              <a:t>Acts 20:6,7</a:t>
            </a:r>
          </a:p>
        </p:txBody>
      </p:sp>
      <p:sp>
        <p:nvSpPr>
          <p:cNvPr id="3" name="Content Placeholder 2">
            <a:extLst>
              <a:ext uri="{FF2B5EF4-FFF2-40B4-BE49-F238E27FC236}">
                <a16:creationId xmlns:a16="http://schemas.microsoft.com/office/drawing/2014/main" id="{5289CC25-82BA-4C2F-A95B-997B17D85033}"/>
              </a:ext>
            </a:extLst>
          </p:cNvPr>
          <p:cNvSpPr>
            <a:spLocks noGrp="1"/>
          </p:cNvSpPr>
          <p:nvPr>
            <p:ph idx="1"/>
          </p:nvPr>
        </p:nvSpPr>
        <p:spPr>
          <a:xfrm>
            <a:off x="1737360" y="784066"/>
            <a:ext cx="10213848" cy="5744750"/>
          </a:xfrm>
        </p:spPr>
        <p:txBody>
          <a:bodyPr>
            <a:normAutofit/>
          </a:bodyPr>
          <a:lstStyle/>
          <a:p>
            <a:r>
              <a:rPr lang="en-US" sz="2800" dirty="0">
                <a:latin typeface="Calibri" panose="020F0502020204030204" pitchFamily="34" charset="0"/>
                <a:cs typeface="Calibri" panose="020F0502020204030204" pitchFamily="34" charset="0"/>
              </a:rPr>
              <a:t>One final question or two here.</a:t>
            </a:r>
          </a:p>
          <a:p>
            <a:r>
              <a:rPr lang="en-US" sz="2800" b="1" dirty="0">
                <a:solidFill>
                  <a:srgbClr val="C00000"/>
                </a:solidFill>
                <a:latin typeface="Calibri" panose="020F0502020204030204" pitchFamily="34" charset="0"/>
                <a:cs typeface="Calibri" panose="020F0502020204030204" pitchFamily="34" charset="0"/>
              </a:rPr>
              <a:t>The first day of the week is WHEN we assemble to worship and partake of the Lord’s supper, as we see an approved example here given.</a:t>
            </a:r>
          </a:p>
          <a:p>
            <a:r>
              <a:rPr lang="en-US" sz="2800" b="1" dirty="0">
                <a:solidFill>
                  <a:srgbClr val="FF0000"/>
                </a:solidFill>
                <a:latin typeface="Calibri" panose="020F0502020204030204" pitchFamily="34" charset="0"/>
                <a:cs typeface="Calibri" panose="020F0502020204030204" pitchFamily="34" charset="0"/>
              </a:rPr>
              <a:t>Going back to our lesson on our responsibilities to the government, what happens if our government tells us, for whatever we reason, we cannot assemble on the first day of the week.  </a:t>
            </a:r>
          </a:p>
          <a:p>
            <a:r>
              <a:rPr lang="en-US" sz="2800" b="1" dirty="0">
                <a:solidFill>
                  <a:schemeClr val="accent5"/>
                </a:solidFill>
                <a:latin typeface="Calibri" panose="020F0502020204030204" pitchFamily="34" charset="0"/>
                <a:cs typeface="Calibri" panose="020F0502020204030204" pitchFamily="34" charset="0"/>
              </a:rPr>
              <a:t>Who do we obey?</a:t>
            </a:r>
          </a:p>
          <a:p>
            <a:r>
              <a:rPr lang="en-US" sz="2800" dirty="0">
                <a:solidFill>
                  <a:schemeClr val="tx1"/>
                </a:solidFill>
                <a:latin typeface="Calibri" panose="020F0502020204030204" pitchFamily="34" charset="0"/>
                <a:cs typeface="Calibri" panose="020F0502020204030204" pitchFamily="34" charset="0"/>
              </a:rPr>
              <a:t>Other lessons from Acts 20:6,7?</a:t>
            </a:r>
          </a:p>
        </p:txBody>
      </p:sp>
    </p:spTree>
    <p:extLst>
      <p:ext uri="{BB962C8B-B14F-4D97-AF65-F5344CB8AC3E}">
        <p14:creationId xmlns:p14="http://schemas.microsoft.com/office/powerpoint/2010/main" val="68029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F503E-0BFF-4CAC-AB9C-1D58D558707A}"/>
              </a:ext>
            </a:extLst>
          </p:cNvPr>
          <p:cNvSpPr>
            <a:spLocks noGrp="1"/>
          </p:cNvSpPr>
          <p:nvPr>
            <p:ph type="title"/>
          </p:nvPr>
        </p:nvSpPr>
        <p:spPr>
          <a:xfrm>
            <a:off x="8428192" y="0"/>
            <a:ext cx="3763808" cy="697914"/>
          </a:xfrm>
        </p:spPr>
        <p:txBody>
          <a:bodyPr/>
          <a:lstStyle/>
          <a:p>
            <a:r>
              <a:rPr lang="en-US" dirty="0"/>
              <a:t>RESPONSIBILITIES</a:t>
            </a:r>
          </a:p>
        </p:txBody>
      </p:sp>
      <p:sp>
        <p:nvSpPr>
          <p:cNvPr id="3" name="Content Placeholder 2">
            <a:extLst>
              <a:ext uri="{FF2B5EF4-FFF2-40B4-BE49-F238E27FC236}">
                <a16:creationId xmlns:a16="http://schemas.microsoft.com/office/drawing/2014/main" id="{D90B3FD0-A52B-4BD1-A959-10AD69824830}"/>
              </a:ext>
            </a:extLst>
          </p:cNvPr>
          <p:cNvSpPr>
            <a:spLocks noGrp="1"/>
          </p:cNvSpPr>
          <p:nvPr>
            <p:ph idx="1"/>
          </p:nvPr>
        </p:nvSpPr>
        <p:spPr>
          <a:xfrm>
            <a:off x="1861851" y="697913"/>
            <a:ext cx="10113483" cy="6022375"/>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have the responsibilities of making sure we worship in truth and spirit </a:t>
            </a:r>
            <a:r>
              <a:rPr lang="en-US" sz="2800" dirty="0">
                <a:solidFill>
                  <a:schemeClr val="tx1"/>
                </a:solidFill>
                <a:latin typeface="Calibri" panose="020F0502020204030204" pitchFamily="34" charset="0"/>
                <a:cs typeface="Calibri" panose="020F0502020204030204" pitchFamily="34" charset="0"/>
              </a:rPr>
              <a:t>– John 4:20-24</a:t>
            </a:r>
          </a:p>
          <a:p>
            <a:r>
              <a:rPr lang="en-US" sz="2800" b="1" dirty="0">
                <a:solidFill>
                  <a:srgbClr val="C00000"/>
                </a:solidFill>
                <a:latin typeface="Calibri" panose="020F0502020204030204" pitchFamily="34" charset="0"/>
                <a:cs typeface="Calibri" panose="020F0502020204030204" pitchFamily="34" charset="0"/>
              </a:rPr>
              <a:t>We need to make it our habit/custom to not forsake but assemble with the saints for the purpose of worshipping, encouraging, edifying, provoking one another to love and good works </a:t>
            </a:r>
            <a:r>
              <a:rPr lang="en-US" sz="2800" dirty="0">
                <a:latin typeface="Calibri" panose="020F0502020204030204" pitchFamily="34" charset="0"/>
                <a:cs typeface="Calibri" panose="020F0502020204030204" pitchFamily="34" charset="0"/>
              </a:rPr>
              <a:t>– Hebrews 10; Acts 20:6,7</a:t>
            </a:r>
          </a:p>
          <a:p>
            <a:r>
              <a:rPr lang="en-US" sz="2800" b="1" dirty="0">
                <a:solidFill>
                  <a:srgbClr val="C00000"/>
                </a:solidFill>
                <a:latin typeface="Calibri" panose="020F0502020204030204" pitchFamily="34" charset="0"/>
                <a:cs typeface="Calibri" panose="020F0502020204030204" pitchFamily="34" charset="0"/>
              </a:rPr>
              <a:t>Acts of worship consist of – Lord’s Supper, teaching/preaching </a:t>
            </a:r>
            <a:r>
              <a:rPr lang="en-US" sz="2800" dirty="0">
                <a:latin typeface="Calibri" panose="020F0502020204030204" pitchFamily="34" charset="0"/>
                <a:cs typeface="Calibri" panose="020F0502020204030204" pitchFamily="34" charset="0"/>
              </a:rPr>
              <a:t>– Acts 20:6,7</a:t>
            </a:r>
          </a:p>
          <a:p>
            <a:r>
              <a:rPr lang="en-US" sz="2800" b="1" dirty="0">
                <a:solidFill>
                  <a:srgbClr val="C00000"/>
                </a:solidFill>
                <a:latin typeface="Calibri" panose="020F0502020204030204" pitchFamily="34" charset="0"/>
                <a:cs typeface="Calibri" panose="020F0502020204030204" pitchFamily="34" charset="0"/>
              </a:rPr>
              <a:t>Make preparations to assemble with saints on the first day of the week </a:t>
            </a:r>
            <a:r>
              <a:rPr lang="en-US" sz="2800" dirty="0">
                <a:latin typeface="Calibri" panose="020F0502020204030204" pitchFamily="34" charset="0"/>
                <a:cs typeface="Calibri" panose="020F0502020204030204" pitchFamily="34" charset="0"/>
              </a:rPr>
              <a:t>– Acts 20:6,7</a:t>
            </a:r>
          </a:p>
          <a:p>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03710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1983</TotalTime>
  <Words>2306</Words>
  <Application>Microsoft Office PowerPoint</Application>
  <PresentationFormat>Widescreen</PresentationFormat>
  <Paragraphs>117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Wisp</vt:lpstr>
      <vt:lpstr>New Testament Worship</vt:lpstr>
      <vt:lpstr>Principles:</vt:lpstr>
      <vt:lpstr>RESPONSIBILITIES</vt:lpstr>
      <vt:lpstr>Acts 20:6,7</vt:lpstr>
      <vt:lpstr>Acts 20:6,7</vt:lpstr>
      <vt:lpstr>Acts 20:6,7</vt:lpstr>
      <vt:lpstr>Acts 20:6,7</vt:lpstr>
      <vt:lpstr>Acts 20:6,7</vt:lpstr>
      <vt:lpstr>RESPONSIBILITIES</vt:lpstr>
      <vt:lpstr>1 Corinthians 11:17-34</vt:lpstr>
      <vt:lpstr>1 Corinthians 11:17-34</vt:lpstr>
      <vt:lpstr>1 Corinthians 11:17-34</vt:lpstr>
      <vt:lpstr>1 Corinthians 11:17-34</vt:lpstr>
      <vt:lpstr>1 Corinthians 11:17-34</vt:lpstr>
      <vt:lpstr>1 Corinthians 11:17-34</vt:lpstr>
      <vt:lpstr>1 Corinthians 11:17-34</vt:lpstr>
      <vt:lpstr>RESPONSIBILITIES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Worship</dc:title>
  <dc:creator>Paden, Eddie - LCMS Lang. Arts</dc:creator>
  <cp:lastModifiedBy>Kevin Stilts</cp:lastModifiedBy>
  <cp:revision>126</cp:revision>
  <cp:lastPrinted>2021-09-26T12:54:19Z</cp:lastPrinted>
  <dcterms:created xsi:type="dcterms:W3CDTF">2021-09-09T14:49:31Z</dcterms:created>
  <dcterms:modified xsi:type="dcterms:W3CDTF">2021-09-26T23:22:19Z</dcterms:modified>
</cp:coreProperties>
</file>