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4" r:id="rId7"/>
    <p:sldId id="273" r:id="rId8"/>
    <p:sldId id="272" r:id="rId9"/>
    <p:sldId id="276" r:id="rId10"/>
    <p:sldId id="275" r:id="rId11"/>
    <p:sldId id="280" r:id="rId12"/>
    <p:sldId id="278" r:id="rId13"/>
    <p:sldId id="279" r:id="rId14"/>
    <p:sldId id="277"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36"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B777BF6A-D52C-426F-A80A-B3269465E64F}"/>
    <pc:docChg chg="delSld">
      <pc:chgData name="Kevin Stilts" userId="99c6032548666723" providerId="LiveId" clId="{B777BF6A-D52C-426F-A80A-B3269465E64F}" dt="2021-09-19T18:51:43.346" v="0" actId="47"/>
      <pc:docMkLst>
        <pc:docMk/>
      </pc:docMkLst>
      <pc:sldChg chg="del">
        <pc:chgData name="Kevin Stilts" userId="99c6032548666723" providerId="LiveId" clId="{B777BF6A-D52C-426F-A80A-B3269465E64F}" dt="2021-09-19T18:51:43.346" v="0" actId="47"/>
        <pc:sldMkLst>
          <pc:docMk/>
          <pc:sldMk cId="2633437877" sldId="261"/>
        </pc:sldMkLst>
      </pc:sldChg>
      <pc:sldChg chg="del">
        <pc:chgData name="Kevin Stilts" userId="99c6032548666723" providerId="LiveId" clId="{B777BF6A-D52C-426F-A80A-B3269465E64F}" dt="2021-09-19T18:51:43.346" v="0" actId="47"/>
        <pc:sldMkLst>
          <pc:docMk/>
          <pc:sldMk cId="1433090566" sldId="263"/>
        </pc:sldMkLst>
      </pc:sldChg>
      <pc:sldChg chg="del">
        <pc:chgData name="Kevin Stilts" userId="99c6032548666723" providerId="LiveId" clId="{B777BF6A-D52C-426F-A80A-B3269465E64F}" dt="2021-09-19T18:51:43.346" v="0" actId="47"/>
        <pc:sldMkLst>
          <pc:docMk/>
          <pc:sldMk cId="2769394178" sldId="265"/>
        </pc:sldMkLst>
      </pc:sldChg>
      <pc:sldChg chg="del">
        <pc:chgData name="Kevin Stilts" userId="99c6032548666723" providerId="LiveId" clId="{B777BF6A-D52C-426F-A80A-B3269465E64F}" dt="2021-09-19T18:51:43.346" v="0" actId="47"/>
        <pc:sldMkLst>
          <pc:docMk/>
          <pc:sldMk cId="2851146373" sldId="267"/>
        </pc:sldMkLst>
      </pc:sldChg>
      <pc:sldChg chg="del">
        <pc:chgData name="Kevin Stilts" userId="99c6032548666723" providerId="LiveId" clId="{B777BF6A-D52C-426F-A80A-B3269465E64F}" dt="2021-09-19T18:51:43.346" v="0" actId="47"/>
        <pc:sldMkLst>
          <pc:docMk/>
          <pc:sldMk cId="4262755382" sldId="269"/>
        </pc:sldMkLst>
      </pc:sldChg>
      <pc:sldChg chg="del">
        <pc:chgData name="Kevin Stilts" userId="99c6032548666723" providerId="LiveId" clId="{B777BF6A-D52C-426F-A80A-B3269465E64F}" dt="2021-09-19T18:51:43.346" v="0" actId="47"/>
        <pc:sldMkLst>
          <pc:docMk/>
          <pc:sldMk cId="3891826910" sldId="270"/>
        </pc:sldMkLst>
      </pc:sldChg>
      <pc:sldChg chg="del">
        <pc:chgData name="Kevin Stilts" userId="99c6032548666723" providerId="LiveId" clId="{B777BF6A-D52C-426F-A80A-B3269465E64F}" dt="2021-09-19T18:51:43.346" v="0" actId="47"/>
        <pc:sldMkLst>
          <pc:docMk/>
          <pc:sldMk cId="1482173530" sldId="271"/>
        </pc:sldMkLst>
      </pc:sldChg>
      <pc:sldChg chg="del">
        <pc:chgData name="Kevin Stilts" userId="99c6032548666723" providerId="LiveId" clId="{B777BF6A-D52C-426F-A80A-B3269465E64F}" dt="2021-09-19T18:51:43.346" v="0" actId="47"/>
        <pc:sldMkLst>
          <pc:docMk/>
          <pc:sldMk cId="3938285663" sldId="281"/>
        </pc:sldMkLst>
      </pc:sldChg>
      <pc:sldChg chg="del">
        <pc:chgData name="Kevin Stilts" userId="99c6032548666723" providerId="LiveId" clId="{B777BF6A-D52C-426F-A80A-B3269465E64F}" dt="2021-09-19T18:51:43.346" v="0" actId="47"/>
        <pc:sldMkLst>
          <pc:docMk/>
          <pc:sldMk cId="743988231" sldId="282"/>
        </pc:sldMkLst>
      </pc:sldChg>
      <pc:sldChg chg="del">
        <pc:chgData name="Kevin Stilts" userId="99c6032548666723" providerId="LiveId" clId="{B777BF6A-D52C-426F-A80A-B3269465E64F}" dt="2021-09-19T18:51:43.346" v="0" actId="47"/>
        <pc:sldMkLst>
          <pc:docMk/>
          <pc:sldMk cId="680371096" sldId="283"/>
        </pc:sldMkLst>
      </pc:sldChg>
      <pc:sldChg chg="del">
        <pc:chgData name="Kevin Stilts" userId="99c6032548666723" providerId="LiveId" clId="{B777BF6A-D52C-426F-A80A-B3269465E64F}" dt="2021-09-19T18:51:43.346" v="0" actId="47"/>
        <pc:sldMkLst>
          <pc:docMk/>
          <pc:sldMk cId="2139694043" sldId="284"/>
        </pc:sldMkLst>
      </pc:sldChg>
      <pc:sldChg chg="del">
        <pc:chgData name="Kevin Stilts" userId="99c6032548666723" providerId="LiveId" clId="{B777BF6A-D52C-426F-A80A-B3269465E64F}" dt="2021-09-19T18:51:43.346" v="0" actId="47"/>
        <pc:sldMkLst>
          <pc:docMk/>
          <pc:sldMk cId="1784189877" sldId="285"/>
        </pc:sldMkLst>
      </pc:sldChg>
      <pc:sldChg chg="del">
        <pc:chgData name="Kevin Stilts" userId="99c6032548666723" providerId="LiveId" clId="{B777BF6A-D52C-426F-A80A-B3269465E64F}" dt="2021-09-19T18:51:43.346" v="0" actId="47"/>
        <pc:sldMkLst>
          <pc:docMk/>
          <pc:sldMk cId="3391208095" sldId="286"/>
        </pc:sldMkLst>
      </pc:sldChg>
      <pc:sldChg chg="del">
        <pc:chgData name="Kevin Stilts" userId="99c6032548666723" providerId="LiveId" clId="{B777BF6A-D52C-426F-A80A-B3269465E64F}" dt="2021-09-19T18:51:43.346" v="0" actId="47"/>
        <pc:sldMkLst>
          <pc:docMk/>
          <pc:sldMk cId="1193130587" sldId="287"/>
        </pc:sldMkLst>
      </pc:sldChg>
      <pc:sldChg chg="del">
        <pc:chgData name="Kevin Stilts" userId="99c6032548666723" providerId="LiveId" clId="{B777BF6A-D52C-426F-A80A-B3269465E64F}" dt="2021-09-19T18:51:43.346" v="0" actId="47"/>
        <pc:sldMkLst>
          <pc:docMk/>
          <pc:sldMk cId="1078355915" sldId="288"/>
        </pc:sldMkLst>
      </pc:sldChg>
      <pc:sldChg chg="del">
        <pc:chgData name="Kevin Stilts" userId="99c6032548666723" providerId="LiveId" clId="{B777BF6A-D52C-426F-A80A-B3269465E64F}" dt="2021-09-19T18:51:43.346" v="0" actId="47"/>
        <pc:sldMkLst>
          <pc:docMk/>
          <pc:sldMk cId="1888759858" sldId="289"/>
        </pc:sldMkLst>
      </pc:sldChg>
      <pc:sldChg chg="del">
        <pc:chgData name="Kevin Stilts" userId="99c6032548666723" providerId="LiveId" clId="{B777BF6A-D52C-426F-A80A-B3269465E64F}" dt="2021-09-19T18:51:43.346" v="0" actId="47"/>
        <pc:sldMkLst>
          <pc:docMk/>
          <pc:sldMk cId="1515613709" sldId="290"/>
        </pc:sldMkLst>
      </pc:sldChg>
      <pc:sldChg chg="del">
        <pc:chgData name="Kevin Stilts" userId="99c6032548666723" providerId="LiveId" clId="{B777BF6A-D52C-426F-A80A-B3269465E64F}" dt="2021-09-19T18:51:43.346" v="0" actId="47"/>
        <pc:sldMkLst>
          <pc:docMk/>
          <pc:sldMk cId="512608159" sldId="292"/>
        </pc:sldMkLst>
      </pc:sldChg>
      <pc:sldChg chg="del">
        <pc:chgData name="Kevin Stilts" userId="99c6032548666723" providerId="LiveId" clId="{B777BF6A-D52C-426F-A80A-B3269465E64F}" dt="2021-09-19T18:51:43.346" v="0" actId="47"/>
        <pc:sldMkLst>
          <pc:docMk/>
          <pc:sldMk cId="1321241939" sldId="293"/>
        </pc:sldMkLst>
      </pc:sldChg>
      <pc:sldChg chg="del">
        <pc:chgData name="Kevin Stilts" userId="99c6032548666723" providerId="LiveId" clId="{B777BF6A-D52C-426F-A80A-B3269465E64F}" dt="2021-09-19T18:51:43.346" v="0" actId="47"/>
        <pc:sldMkLst>
          <pc:docMk/>
          <pc:sldMk cId="900484589" sldId="294"/>
        </pc:sldMkLst>
      </pc:sldChg>
      <pc:sldChg chg="del">
        <pc:chgData name="Kevin Stilts" userId="99c6032548666723" providerId="LiveId" clId="{B777BF6A-D52C-426F-A80A-B3269465E64F}" dt="2021-09-19T18:51:43.346" v="0" actId="47"/>
        <pc:sldMkLst>
          <pc:docMk/>
          <pc:sldMk cId="680293640" sldId="295"/>
        </pc:sldMkLst>
      </pc:sldChg>
      <pc:sldChg chg="del">
        <pc:chgData name="Kevin Stilts" userId="99c6032548666723" providerId="LiveId" clId="{B777BF6A-D52C-426F-A80A-B3269465E64F}" dt="2021-09-19T18:51:43.346" v="0" actId="47"/>
        <pc:sldMkLst>
          <pc:docMk/>
          <pc:sldMk cId="2013176487" sldId="29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biblehub.com/greek/1486.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E86AE-0FD8-490C-89B5-54BA92412957}"/>
              </a:ext>
            </a:extLst>
          </p:cNvPr>
          <p:cNvSpPr>
            <a:spLocks noGrp="1"/>
          </p:cNvSpPr>
          <p:nvPr>
            <p:ph type="ctrTitle"/>
          </p:nvPr>
        </p:nvSpPr>
        <p:spPr/>
        <p:txBody>
          <a:bodyPr/>
          <a:lstStyle/>
          <a:p>
            <a:r>
              <a:rPr lang="en-US" dirty="0"/>
              <a:t>New Testament Worship</a:t>
            </a:r>
          </a:p>
        </p:txBody>
      </p:sp>
      <p:sp>
        <p:nvSpPr>
          <p:cNvPr id="3" name="Subtitle 2">
            <a:extLst>
              <a:ext uri="{FF2B5EF4-FFF2-40B4-BE49-F238E27FC236}">
                <a16:creationId xmlns:a16="http://schemas.microsoft.com/office/drawing/2014/main" id="{90F688B1-D57D-45A3-AC20-44A1FD8D14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630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7178040" y="0"/>
            <a:ext cx="5013960" cy="784066"/>
          </a:xfrm>
        </p:spPr>
        <p:txBody>
          <a:bodyPr>
            <a:normAutofit/>
          </a:bodyPr>
          <a:lstStyle/>
          <a:p>
            <a:r>
              <a:rPr lang="en-US" sz="4400" dirty="0"/>
              <a:t>Hebrews 10:22-26</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764792" y="784066"/>
            <a:ext cx="10186416" cy="6073934"/>
          </a:xfrm>
        </p:spPr>
        <p:txBody>
          <a:bodyPr>
            <a:normAutofit fontScale="77500" lnSpcReduction="20000"/>
          </a:bodyPr>
          <a:lstStyle/>
          <a:p>
            <a:r>
              <a:rPr lang="en-US" sz="3400" dirty="0">
                <a:latin typeface="Calibri" panose="020F0502020204030204" pitchFamily="34" charset="0"/>
                <a:cs typeface="Calibri" panose="020F0502020204030204" pitchFamily="34" charset="0"/>
              </a:rPr>
              <a:t>And now the verse itself.</a:t>
            </a:r>
          </a:p>
          <a:p>
            <a:pPr fontAlgn="base"/>
            <a:r>
              <a:rPr lang="en-US" sz="3400" dirty="0">
                <a:latin typeface="Calibri" panose="020F0502020204030204" pitchFamily="34" charset="0"/>
                <a:cs typeface="Calibri" panose="020F0502020204030204" pitchFamily="34" charset="0"/>
              </a:rPr>
              <a:t>The word translated “</a:t>
            </a:r>
            <a:r>
              <a:rPr lang="en-US" sz="3400" b="1" u="sng" dirty="0">
                <a:solidFill>
                  <a:schemeClr val="accent5"/>
                </a:solidFill>
                <a:latin typeface="Calibri" panose="020F0502020204030204" pitchFamily="34" charset="0"/>
                <a:cs typeface="Calibri" panose="020F0502020204030204" pitchFamily="34" charset="0"/>
              </a:rPr>
              <a:t>forsaking</a:t>
            </a:r>
            <a:r>
              <a:rPr lang="en-US" sz="3400" dirty="0">
                <a:latin typeface="Calibri" panose="020F0502020204030204" pitchFamily="34" charset="0"/>
                <a:cs typeface="Calibri" panose="020F0502020204030204" pitchFamily="34" charset="0"/>
              </a:rPr>
              <a:t>” is used several other times in the New Testament:</a:t>
            </a:r>
          </a:p>
          <a:p>
            <a:pPr lvl="1" fontAlgn="base"/>
            <a:r>
              <a:rPr lang="en-US" sz="3200" dirty="0">
                <a:latin typeface="Calibri" panose="020F0502020204030204" pitchFamily="34" charset="0"/>
                <a:cs typeface="Calibri" panose="020F0502020204030204" pitchFamily="34" charset="0"/>
              </a:rPr>
              <a:t>Jesus cried out, “</a:t>
            </a:r>
            <a:r>
              <a:rPr lang="en-US" sz="3200" dirty="0">
                <a:solidFill>
                  <a:schemeClr val="accent5"/>
                </a:solidFill>
                <a:latin typeface="Calibri" panose="020F0502020204030204" pitchFamily="34" charset="0"/>
                <a:cs typeface="Calibri" panose="020F0502020204030204" pitchFamily="34" charset="0"/>
              </a:rPr>
              <a:t>My God, my God, why have you </a:t>
            </a:r>
            <a:r>
              <a:rPr lang="en-US" sz="3200" b="1" dirty="0">
                <a:solidFill>
                  <a:schemeClr val="accent5"/>
                </a:solidFill>
                <a:latin typeface="Calibri" panose="020F0502020204030204" pitchFamily="34" charset="0"/>
                <a:cs typeface="Calibri" panose="020F0502020204030204" pitchFamily="34" charset="0"/>
              </a:rPr>
              <a:t>forsaken</a:t>
            </a:r>
            <a:r>
              <a:rPr lang="en-US" sz="3200" dirty="0">
                <a:solidFill>
                  <a:schemeClr val="accent5"/>
                </a:solidFill>
                <a:latin typeface="Calibri" panose="020F0502020204030204" pitchFamily="34" charset="0"/>
                <a:cs typeface="Calibri" panose="020F0502020204030204" pitchFamily="34" charset="0"/>
              </a:rPr>
              <a:t> me?” </a:t>
            </a:r>
            <a:r>
              <a:rPr lang="en-US" sz="3200" dirty="0">
                <a:latin typeface="Calibri" panose="020F0502020204030204" pitchFamily="34" charset="0"/>
                <a:cs typeface="Calibri" panose="020F0502020204030204" pitchFamily="34" charset="0"/>
              </a:rPr>
              <a:t>(Matthew 27:46; Mark 15:34).</a:t>
            </a:r>
          </a:p>
          <a:p>
            <a:pPr lvl="1" fontAlgn="base"/>
            <a:r>
              <a:rPr lang="en-US" sz="3200" dirty="0">
                <a:latin typeface="Calibri" panose="020F0502020204030204" pitchFamily="34" charset="0"/>
                <a:cs typeface="Calibri" panose="020F0502020204030204" pitchFamily="34" charset="0"/>
              </a:rPr>
              <a:t>God did not “</a:t>
            </a:r>
            <a:r>
              <a:rPr lang="en-US" sz="3200" b="1" dirty="0">
                <a:solidFill>
                  <a:schemeClr val="accent5"/>
                </a:solidFill>
                <a:latin typeface="Calibri" panose="020F0502020204030204" pitchFamily="34" charset="0"/>
                <a:cs typeface="Calibri" panose="020F0502020204030204" pitchFamily="34" charset="0"/>
              </a:rPr>
              <a:t>abandon</a:t>
            </a:r>
            <a:r>
              <a:rPr lang="en-US" sz="3200" dirty="0">
                <a:latin typeface="Calibri" panose="020F0502020204030204" pitchFamily="34" charset="0"/>
                <a:cs typeface="Calibri" panose="020F0502020204030204" pitchFamily="34" charset="0"/>
              </a:rPr>
              <a:t>” Jesus in the realm of the dead (Acts 2:27, 31).</a:t>
            </a:r>
          </a:p>
          <a:p>
            <a:pPr lvl="1" fontAlgn="base"/>
            <a:r>
              <a:rPr lang="en-US" sz="3200" dirty="0">
                <a:latin typeface="Calibri" panose="020F0502020204030204" pitchFamily="34" charset="0"/>
                <a:cs typeface="Calibri" panose="020F0502020204030204" pitchFamily="34" charset="0"/>
              </a:rPr>
              <a:t>Paul said they were “</a:t>
            </a:r>
            <a:r>
              <a:rPr lang="en-US" sz="3200" dirty="0">
                <a:solidFill>
                  <a:schemeClr val="accent5"/>
                </a:solidFill>
                <a:latin typeface="Calibri" panose="020F0502020204030204" pitchFamily="34" charset="0"/>
                <a:cs typeface="Calibri" panose="020F0502020204030204" pitchFamily="34" charset="0"/>
              </a:rPr>
              <a:t>persecuted, but not </a:t>
            </a:r>
            <a:r>
              <a:rPr lang="en-US" sz="3200" b="1" dirty="0">
                <a:solidFill>
                  <a:schemeClr val="accent5"/>
                </a:solidFill>
                <a:latin typeface="Calibri" panose="020F0502020204030204" pitchFamily="34" charset="0"/>
                <a:cs typeface="Calibri" panose="020F0502020204030204" pitchFamily="34" charset="0"/>
              </a:rPr>
              <a:t>forsaken</a:t>
            </a:r>
            <a:r>
              <a:rPr lang="en-US" sz="3200" dirty="0">
                <a:latin typeface="Calibri" panose="020F0502020204030204" pitchFamily="34" charset="0"/>
                <a:cs typeface="Calibri" panose="020F0502020204030204" pitchFamily="34" charset="0"/>
              </a:rPr>
              <a:t>” (2 Corinthians 4:9).</a:t>
            </a:r>
          </a:p>
          <a:p>
            <a:pPr lvl="1" fontAlgn="base"/>
            <a:r>
              <a:rPr lang="en-US" sz="3200" dirty="0">
                <a:latin typeface="Calibri" panose="020F0502020204030204" pitchFamily="34" charset="0"/>
                <a:cs typeface="Calibri" panose="020F0502020204030204" pitchFamily="34" charset="0"/>
              </a:rPr>
              <a:t>Several of Paul’s companions, including Demas, “</a:t>
            </a:r>
            <a:r>
              <a:rPr lang="en-US" sz="3200" b="1" dirty="0">
                <a:solidFill>
                  <a:schemeClr val="accent5"/>
                </a:solidFill>
                <a:latin typeface="Calibri" panose="020F0502020204030204" pitchFamily="34" charset="0"/>
                <a:cs typeface="Calibri" panose="020F0502020204030204" pitchFamily="34" charset="0"/>
              </a:rPr>
              <a:t>deserted</a:t>
            </a:r>
            <a:r>
              <a:rPr lang="en-US" sz="3200" dirty="0">
                <a:latin typeface="Calibri" panose="020F0502020204030204" pitchFamily="34" charset="0"/>
                <a:cs typeface="Calibri" panose="020F0502020204030204" pitchFamily="34" charset="0"/>
              </a:rPr>
              <a:t>” him (2 Timothy 4:10, 16).</a:t>
            </a:r>
          </a:p>
          <a:p>
            <a:pPr lvl="1" fontAlgn="base"/>
            <a:r>
              <a:rPr lang="en-US" sz="3200" dirty="0">
                <a:latin typeface="Calibri" panose="020F0502020204030204" pitchFamily="34" charset="0"/>
                <a:cs typeface="Calibri" panose="020F0502020204030204" pitchFamily="34" charset="0"/>
              </a:rPr>
              <a:t>God promised, “</a:t>
            </a:r>
            <a:r>
              <a:rPr lang="en-US" sz="3200" dirty="0">
                <a:solidFill>
                  <a:schemeClr val="accent5"/>
                </a:solidFill>
                <a:latin typeface="Calibri" panose="020F0502020204030204" pitchFamily="34" charset="0"/>
                <a:cs typeface="Calibri" panose="020F0502020204030204" pitchFamily="34" charset="0"/>
              </a:rPr>
              <a:t>I will never leave you nor </a:t>
            </a:r>
            <a:r>
              <a:rPr lang="en-US" sz="3200" b="1" dirty="0">
                <a:solidFill>
                  <a:schemeClr val="accent5"/>
                </a:solidFill>
                <a:latin typeface="Calibri" panose="020F0502020204030204" pitchFamily="34" charset="0"/>
                <a:cs typeface="Calibri" panose="020F0502020204030204" pitchFamily="34" charset="0"/>
              </a:rPr>
              <a:t>forsake</a:t>
            </a:r>
            <a:r>
              <a:rPr lang="en-US" sz="3200" dirty="0">
                <a:solidFill>
                  <a:schemeClr val="accent5"/>
                </a:solidFill>
                <a:latin typeface="Calibri" panose="020F0502020204030204" pitchFamily="34" charset="0"/>
                <a:cs typeface="Calibri" panose="020F0502020204030204" pitchFamily="34" charset="0"/>
              </a:rPr>
              <a:t> you</a:t>
            </a:r>
            <a:r>
              <a:rPr lang="en-US" sz="3200" dirty="0">
                <a:latin typeface="Calibri" panose="020F0502020204030204" pitchFamily="34" charset="0"/>
                <a:cs typeface="Calibri" panose="020F0502020204030204" pitchFamily="34" charset="0"/>
              </a:rPr>
              <a:t>” (Hebrews 13:5).</a:t>
            </a:r>
          </a:p>
          <a:p>
            <a:pPr fontAlgn="base"/>
            <a:r>
              <a:rPr lang="en-US" sz="3400" dirty="0">
                <a:latin typeface="Calibri" panose="020F0502020204030204" pitchFamily="34" charset="0"/>
                <a:cs typeface="Calibri" panose="020F0502020204030204" pitchFamily="34" charset="0"/>
              </a:rPr>
              <a:t>As you can see, the word “forsake” carries with it the idea of “abandon” or “desert.” And that makes perfect sense in the context of being told, abandoning/leaving Jesus would be the worst mistake anyone could make. </a:t>
            </a:r>
            <a:r>
              <a:rPr lang="en-US" sz="3400" dirty="0">
                <a:solidFill>
                  <a:srgbClr val="C00000"/>
                </a:solidFill>
                <a:latin typeface="Calibri" panose="020F0502020204030204" pitchFamily="34" charset="0"/>
                <a:cs typeface="Calibri" panose="020F0502020204030204" pitchFamily="34" charset="0"/>
              </a:rPr>
              <a:t>It seems that </a:t>
            </a:r>
            <a:r>
              <a:rPr lang="en-US" sz="3400" b="1" dirty="0">
                <a:solidFill>
                  <a:srgbClr val="C00000"/>
                </a:solidFill>
                <a:latin typeface="Calibri" panose="020F0502020204030204" pitchFamily="34" charset="0"/>
                <a:cs typeface="Calibri" panose="020F0502020204030204" pitchFamily="34" charset="0"/>
              </a:rPr>
              <a:t>some of the Christians in that congregation had already made it their manner of life to abandon, turn their back on, and desert the church</a:t>
            </a:r>
            <a:r>
              <a:rPr lang="en-US" sz="3400" b="1" dirty="0">
                <a:latin typeface="Calibri" panose="020F0502020204030204" pitchFamily="34" charset="0"/>
                <a:cs typeface="Calibri" panose="020F0502020204030204" pitchFamily="34" charset="0"/>
              </a:rPr>
              <a:t>.</a:t>
            </a:r>
            <a:endParaRPr lang="en-US" sz="34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003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7178040" y="0"/>
            <a:ext cx="5013960" cy="784066"/>
          </a:xfrm>
        </p:spPr>
        <p:txBody>
          <a:bodyPr>
            <a:normAutofit/>
          </a:bodyPr>
          <a:lstStyle/>
          <a:p>
            <a:r>
              <a:rPr lang="en-US" sz="4400" dirty="0"/>
              <a:t>Hebrews 10:22-26</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837944" y="950976"/>
            <a:ext cx="10113264" cy="5577840"/>
          </a:xfrm>
        </p:spPr>
        <p:txBody>
          <a:bodyPr>
            <a:normAutofit/>
          </a:bodyPr>
          <a:lstStyle/>
          <a:p>
            <a:r>
              <a:rPr lang="en-US" sz="2800" dirty="0">
                <a:latin typeface="Calibri" panose="020F0502020204030204" pitchFamily="34" charset="0"/>
                <a:cs typeface="Calibri" panose="020F0502020204030204" pitchFamily="34" charset="0"/>
              </a:rPr>
              <a:t>Another word in this text we need to think about is the word “</a:t>
            </a:r>
            <a:r>
              <a:rPr lang="en-US" sz="2800" b="1" u="sng" dirty="0">
                <a:solidFill>
                  <a:srgbClr val="FF0000"/>
                </a:solidFill>
                <a:latin typeface="Calibri" panose="020F0502020204030204" pitchFamily="34" charset="0"/>
                <a:cs typeface="Calibri" panose="020F0502020204030204" pitchFamily="34" charset="0"/>
              </a:rPr>
              <a:t>custom</a:t>
            </a:r>
            <a:r>
              <a:rPr lang="en-US" sz="2800" dirty="0">
                <a:latin typeface="Calibri" panose="020F0502020204030204" pitchFamily="34" charset="0"/>
                <a:cs typeface="Calibri" panose="020F0502020204030204" pitchFamily="34" charset="0"/>
              </a:rPr>
              <a:t>” – “. . . </a:t>
            </a:r>
            <a:r>
              <a:rPr lang="en-US" sz="2800" b="1" dirty="0">
                <a:solidFill>
                  <a:srgbClr val="FF0000"/>
                </a:solidFill>
                <a:latin typeface="Calibri" panose="020F0502020204030204" pitchFamily="34" charset="0"/>
                <a:cs typeface="Calibri" panose="020F0502020204030204" pitchFamily="34" charset="0"/>
              </a:rPr>
              <a:t>as is their custom</a:t>
            </a:r>
            <a:r>
              <a:rPr lang="en-US" sz="2800" dirty="0">
                <a:latin typeface="Calibri" panose="020F0502020204030204" pitchFamily="34" charset="0"/>
                <a:cs typeface="Calibri" panose="020F0502020204030204" pitchFamily="34" charset="0"/>
              </a:rPr>
              <a:t>. . .”</a:t>
            </a:r>
          </a:p>
          <a:p>
            <a:r>
              <a:rPr lang="en-US" sz="2800" dirty="0">
                <a:latin typeface="Calibri" panose="020F0502020204030204" pitchFamily="34" charset="0"/>
                <a:cs typeface="Calibri" panose="020F0502020204030204" pitchFamily="34" charset="0"/>
              </a:rPr>
              <a:t>Notice a couple of other places this word is used:</a:t>
            </a:r>
          </a:p>
          <a:p>
            <a:pPr lvl="1"/>
            <a:r>
              <a:rPr lang="en-US" sz="2600" dirty="0">
                <a:latin typeface="Calibri" panose="020F0502020204030204" pitchFamily="34" charset="0"/>
                <a:cs typeface="Calibri" panose="020F0502020204030204" pitchFamily="34" charset="0"/>
              </a:rPr>
              <a:t>John 19:40 – “Then they took the body of Jesus, and bound it in strips of linen with the spices, as the </a:t>
            </a:r>
            <a:r>
              <a:rPr lang="en-US" sz="2600" b="1" u="sng" dirty="0">
                <a:solidFill>
                  <a:srgbClr val="FF0000"/>
                </a:solidFill>
                <a:latin typeface="Calibri" panose="020F0502020204030204" pitchFamily="34" charset="0"/>
                <a:cs typeface="Calibri" panose="020F0502020204030204" pitchFamily="34" charset="0"/>
              </a:rPr>
              <a:t>custom</a:t>
            </a:r>
            <a:r>
              <a:rPr lang="en-US" sz="2600" dirty="0">
                <a:latin typeface="Calibri" panose="020F0502020204030204" pitchFamily="34" charset="0"/>
                <a:cs typeface="Calibri" panose="020F0502020204030204" pitchFamily="34" charset="0"/>
              </a:rPr>
              <a:t> of the Jews is to bury.”</a:t>
            </a:r>
          </a:p>
          <a:p>
            <a:pPr lvl="1"/>
            <a:r>
              <a:rPr lang="en-US" sz="2600" dirty="0">
                <a:latin typeface="Calibri" panose="020F0502020204030204" pitchFamily="34" charset="0"/>
                <a:cs typeface="Calibri" panose="020F0502020204030204" pitchFamily="34" charset="0"/>
              </a:rPr>
              <a:t>Acts 15:1 – “And certain </a:t>
            </a:r>
            <a:r>
              <a:rPr lang="en-US" sz="2600" i="1" dirty="0">
                <a:latin typeface="Calibri" panose="020F0502020204030204" pitchFamily="34" charset="0"/>
                <a:cs typeface="Calibri" panose="020F0502020204030204" pitchFamily="34" charset="0"/>
              </a:rPr>
              <a:t>men</a:t>
            </a:r>
            <a:r>
              <a:rPr lang="en-US" sz="2600" dirty="0">
                <a:latin typeface="Calibri" panose="020F0502020204030204" pitchFamily="34" charset="0"/>
                <a:cs typeface="Calibri" panose="020F0502020204030204" pitchFamily="34" charset="0"/>
              </a:rPr>
              <a:t> came down from Judea and taught the brethren, “Unless you are circumcised according to the </a:t>
            </a:r>
            <a:r>
              <a:rPr lang="en-US" sz="2600" b="1" u="sng" dirty="0">
                <a:solidFill>
                  <a:srgbClr val="FF0000"/>
                </a:solidFill>
                <a:latin typeface="Calibri" panose="020F0502020204030204" pitchFamily="34" charset="0"/>
                <a:cs typeface="Calibri" panose="020F0502020204030204" pitchFamily="34" charset="0"/>
              </a:rPr>
              <a:t>custom</a:t>
            </a:r>
            <a:r>
              <a:rPr lang="en-US" sz="2600" dirty="0">
                <a:latin typeface="Calibri" panose="020F0502020204030204" pitchFamily="34" charset="0"/>
                <a:cs typeface="Calibri" panose="020F0502020204030204" pitchFamily="34" charset="0"/>
              </a:rPr>
              <a:t> of Moses, you cannot be saved.”</a:t>
            </a:r>
          </a:p>
          <a:p>
            <a:r>
              <a:rPr lang="en-US" sz="2800" dirty="0">
                <a:latin typeface="Calibri" panose="020F0502020204030204" pitchFamily="34" charset="0"/>
                <a:cs typeface="Calibri" panose="020F0502020204030204" pitchFamily="34" charset="0"/>
              </a:rPr>
              <a:t>Strong’s - </a:t>
            </a:r>
            <a:r>
              <a:rPr lang="en-US" sz="2600" b="1" dirty="0">
                <a:latin typeface="Calibri" panose="020F0502020204030204" pitchFamily="34" charset="0"/>
                <a:cs typeface="Calibri" panose="020F0502020204030204" pitchFamily="34" charset="0"/>
              </a:rPr>
              <a:t>1485</a:t>
            </a:r>
            <a:r>
              <a:rPr lang="en-US" sz="2600" dirty="0">
                <a:latin typeface="Calibri" panose="020F0502020204030204" pitchFamily="34" charset="0"/>
                <a:cs typeface="Calibri" panose="020F0502020204030204" pitchFamily="34" charset="0"/>
              </a:rPr>
              <a:t> </a:t>
            </a:r>
            <a:r>
              <a:rPr lang="en-US" sz="2600" i="1" dirty="0" err="1">
                <a:latin typeface="Calibri" panose="020F0502020204030204" pitchFamily="34" charset="0"/>
                <a:cs typeface="Calibri" panose="020F0502020204030204" pitchFamily="34" charset="0"/>
              </a:rPr>
              <a:t>éthos</a:t>
            </a:r>
            <a:r>
              <a:rPr lang="en-US" sz="2600" dirty="0">
                <a:latin typeface="Calibri" panose="020F0502020204030204" pitchFamily="34" charset="0"/>
                <a:cs typeface="Calibri" panose="020F0502020204030204" pitchFamily="34" charset="0"/>
              </a:rPr>
              <a:t> (from </a:t>
            </a:r>
            <a:r>
              <a:rPr lang="en-US" sz="2600" dirty="0">
                <a:latin typeface="Calibri" panose="020F0502020204030204" pitchFamily="34" charset="0"/>
                <a:cs typeface="Calibri" panose="020F0502020204030204" pitchFamily="34" charset="0"/>
                <a:hlinkClick r:id="rId2"/>
              </a:rPr>
              <a:t>1486</a:t>
            </a:r>
            <a:r>
              <a:rPr lang="en-US" sz="2600" dirty="0">
                <a:latin typeface="Calibri" panose="020F0502020204030204" pitchFamily="34" charset="0"/>
                <a:cs typeface="Calibri" panose="020F0502020204030204" pitchFamily="34" charset="0"/>
              </a:rPr>
              <a:t> </a:t>
            </a:r>
            <a:r>
              <a:rPr lang="en-US" sz="2600" i="1" dirty="0">
                <a:latin typeface="Calibri" panose="020F0502020204030204" pitchFamily="34" charset="0"/>
                <a:cs typeface="Calibri" panose="020F0502020204030204" pitchFamily="34" charset="0"/>
              </a:rPr>
              <a:t>/</a:t>
            </a:r>
            <a:r>
              <a:rPr lang="en-US" sz="2600" i="1" dirty="0" err="1">
                <a:latin typeface="Calibri" panose="020F0502020204030204" pitchFamily="34" charset="0"/>
                <a:cs typeface="Calibri" panose="020F0502020204030204" pitchFamily="34" charset="0"/>
              </a:rPr>
              <a:t>éthō</a:t>
            </a:r>
            <a:r>
              <a:rPr lang="en-US" sz="2600" dirty="0">
                <a:latin typeface="Calibri" panose="020F0502020204030204" pitchFamily="34" charset="0"/>
                <a:cs typeface="Calibri" panose="020F0502020204030204" pitchFamily="34" charset="0"/>
              </a:rPr>
              <a:t>, "to be accustomed") </a:t>
            </a:r>
            <a:r>
              <a:rPr lang="en-US" sz="2600" i="1" dirty="0">
                <a:latin typeface="Calibri" panose="020F0502020204030204" pitchFamily="34" charset="0"/>
                <a:cs typeface="Calibri" panose="020F0502020204030204" pitchFamily="34" charset="0"/>
              </a:rPr>
              <a:t>– an unwritten</a:t>
            </a:r>
            <a:r>
              <a:rPr lang="en-US" sz="2600" dirty="0">
                <a:latin typeface="Calibri" panose="020F0502020204030204" pitchFamily="34" charset="0"/>
                <a:cs typeface="Calibri" panose="020F0502020204030204" pitchFamily="34" charset="0"/>
              </a:rPr>
              <a:t> custom; behavior based on tradition (</a:t>
            </a:r>
            <a:r>
              <a:rPr lang="en-US" sz="2600" b="1" u="sng" dirty="0">
                <a:solidFill>
                  <a:schemeClr val="accent5"/>
                </a:solidFill>
                <a:latin typeface="Calibri" panose="020F0502020204030204" pitchFamily="34" charset="0"/>
                <a:cs typeface="Calibri" panose="020F0502020204030204" pitchFamily="34" charset="0"/>
              </a:rPr>
              <a:t>a habit</a:t>
            </a:r>
            <a:r>
              <a:rPr lang="en-US" sz="2600" dirty="0">
                <a:latin typeface="Calibri" panose="020F0502020204030204" pitchFamily="34" charset="0"/>
                <a:cs typeface="Calibri" panose="020F0502020204030204" pitchFamily="34" charset="0"/>
              </a:rPr>
              <a:t>) fixed by the religious social life of a nation. </a:t>
            </a:r>
            <a:r>
              <a:rPr lang="en-US" sz="2600" dirty="0">
                <a:latin typeface="Calibri" panose="020F0502020204030204" pitchFamily="34" charset="0"/>
                <a:cs typeface="Calibri" panose="020F0502020204030204" pitchFamily="34" charset="0"/>
                <a:hlinkClick r:id="rId2"/>
              </a:rPr>
              <a:t>See 1486</a:t>
            </a:r>
            <a:r>
              <a:rPr lang="en-US" sz="2600" dirty="0">
                <a:latin typeface="Calibri" panose="020F0502020204030204" pitchFamily="34" charset="0"/>
                <a:cs typeface="Calibri" panose="020F0502020204030204" pitchFamily="34" charset="0"/>
              </a:rPr>
              <a:t> (</a:t>
            </a:r>
            <a:r>
              <a:rPr lang="en-US" sz="2600" i="1" dirty="0" err="1">
                <a:latin typeface="Calibri" panose="020F0502020204030204" pitchFamily="34" charset="0"/>
                <a:cs typeface="Calibri" panose="020F0502020204030204" pitchFamily="34" charset="0"/>
              </a:rPr>
              <a:t>ethō</a:t>
            </a:r>
            <a:r>
              <a:rPr lang="en-US" sz="26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69533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7178040" y="0"/>
            <a:ext cx="5013960" cy="784066"/>
          </a:xfrm>
        </p:spPr>
        <p:txBody>
          <a:bodyPr>
            <a:normAutofit/>
          </a:bodyPr>
          <a:lstStyle/>
          <a:p>
            <a:r>
              <a:rPr lang="en-US" sz="4400" dirty="0"/>
              <a:t>Hebrews 10:22-26</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746504" y="630936"/>
            <a:ext cx="10204704" cy="6108192"/>
          </a:xfrm>
        </p:spPr>
        <p:txBody>
          <a:bodyPr>
            <a:normAutofit lnSpcReduction="10000"/>
          </a:bodyPr>
          <a:lstStyle/>
          <a:p>
            <a:r>
              <a:rPr lang="en-US" sz="2800" dirty="0">
                <a:latin typeface="Calibri" panose="020F0502020204030204" pitchFamily="34" charset="0"/>
                <a:cs typeface="Calibri" panose="020F0502020204030204" pitchFamily="34" charset="0"/>
              </a:rPr>
              <a:t>Let’s talk application and then ask a few questions.  </a:t>
            </a:r>
            <a:r>
              <a:rPr lang="en-US" sz="2800" dirty="0">
                <a:latin typeface="Calibri" panose="020F0502020204030204" pitchFamily="34" charset="0"/>
                <a:cs typeface="Calibri" panose="020F0502020204030204" pitchFamily="34" charset="0"/>
                <a:sym typeface="Wingdings" panose="05000000000000000000" pitchFamily="2" charset="2"/>
              </a:rPr>
              <a:t></a:t>
            </a:r>
          </a:p>
          <a:p>
            <a:r>
              <a:rPr lang="en-US" sz="2800" dirty="0">
                <a:latin typeface="Calibri" panose="020F0502020204030204" pitchFamily="34" charset="0"/>
                <a:cs typeface="Calibri" panose="020F0502020204030204" pitchFamily="34" charset="0"/>
                <a:sym typeface="Wingdings" panose="05000000000000000000" pitchFamily="2" charset="2"/>
              </a:rPr>
              <a:t>Does this verse mean that the Christians should be assembling together on the first day of the week?</a:t>
            </a:r>
          </a:p>
          <a:p>
            <a:r>
              <a:rPr lang="en-US" sz="2800" b="1" u="sng" dirty="0">
                <a:solidFill>
                  <a:srgbClr val="FF0000"/>
                </a:solidFill>
                <a:latin typeface="Calibri" panose="020F0502020204030204" pitchFamily="34" charset="0"/>
                <a:cs typeface="Calibri" panose="020F0502020204030204" pitchFamily="34" charset="0"/>
                <a:sym typeface="Wingdings" panose="05000000000000000000" pitchFamily="2" charset="2"/>
              </a:rPr>
              <a:t>Absolutely</a:t>
            </a:r>
            <a:r>
              <a:rPr lang="en-US" sz="2800" dirty="0">
                <a:latin typeface="Calibri" panose="020F0502020204030204" pitchFamily="34" charset="0"/>
                <a:cs typeface="Calibri" panose="020F0502020204030204" pitchFamily="34" charset="0"/>
                <a:sym typeface="Wingdings" panose="05000000000000000000" pitchFamily="2" charset="2"/>
              </a:rPr>
              <a:t>, as that is what this verse says, and added to the numerous (and we will look at some) approved examples of Christians meeting on the first day of the week, </a:t>
            </a:r>
            <a:r>
              <a:rPr lang="en-US" sz="2800" b="1" u="sng" dirty="0">
                <a:solidFill>
                  <a:srgbClr val="FF0000"/>
                </a:solidFill>
                <a:latin typeface="Calibri" panose="020F0502020204030204" pitchFamily="34" charset="0"/>
                <a:cs typeface="Calibri" panose="020F0502020204030204" pitchFamily="34" charset="0"/>
                <a:sym typeface="Wingdings" panose="05000000000000000000" pitchFamily="2" charset="2"/>
              </a:rPr>
              <a:t>we SHOULD BE assembling together</a:t>
            </a:r>
            <a:r>
              <a:rPr lang="en-US" sz="2800" dirty="0">
                <a:latin typeface="Calibri" panose="020F0502020204030204" pitchFamily="34" charset="0"/>
                <a:cs typeface="Calibri" panose="020F0502020204030204" pitchFamily="34" charset="0"/>
                <a:sym typeface="Wingdings" panose="05000000000000000000" pitchFamily="2" charset="2"/>
              </a:rPr>
              <a:t>, there can be </a:t>
            </a:r>
            <a:r>
              <a:rPr lang="en-US" sz="2800" b="1" u="sng" dirty="0">
                <a:solidFill>
                  <a:srgbClr val="FF0000"/>
                </a:solidFill>
                <a:latin typeface="Calibri" panose="020F0502020204030204" pitchFamily="34" charset="0"/>
                <a:cs typeface="Calibri" panose="020F0502020204030204" pitchFamily="34" charset="0"/>
                <a:sym typeface="Wingdings" panose="05000000000000000000" pitchFamily="2" charset="2"/>
              </a:rPr>
              <a:t>NO DOUBT </a:t>
            </a:r>
            <a:r>
              <a:rPr lang="en-US" sz="2800" dirty="0">
                <a:latin typeface="Calibri" panose="020F0502020204030204" pitchFamily="34" charset="0"/>
                <a:cs typeface="Calibri" panose="020F0502020204030204" pitchFamily="34" charset="0"/>
                <a:sym typeface="Wingdings" panose="05000000000000000000" pitchFamily="2" charset="2"/>
              </a:rPr>
              <a:t>to this.</a:t>
            </a:r>
          </a:p>
          <a:p>
            <a:r>
              <a:rPr lang="en-US" sz="2800" dirty="0">
                <a:latin typeface="Calibri" panose="020F0502020204030204" pitchFamily="34" charset="0"/>
                <a:cs typeface="Calibri" panose="020F0502020204030204" pitchFamily="34" charset="0"/>
                <a:sym typeface="Wingdings" panose="05000000000000000000" pitchFamily="2" charset="2"/>
              </a:rPr>
              <a:t>Does this verse mean, </a:t>
            </a:r>
            <a:r>
              <a:rPr lang="en-US" sz="2800" b="1" dirty="0">
                <a:solidFill>
                  <a:schemeClr val="accent5"/>
                </a:solidFill>
                <a:latin typeface="Calibri" panose="020F0502020204030204" pitchFamily="34" charset="0"/>
                <a:cs typeface="Calibri" panose="020F0502020204030204" pitchFamily="34" charset="0"/>
                <a:sym typeface="Wingdings" panose="05000000000000000000" pitchFamily="2" charset="2"/>
              </a:rPr>
              <a:t>that if we miss </a:t>
            </a:r>
            <a:r>
              <a:rPr lang="en-US" sz="2800" b="1" u="sng" dirty="0">
                <a:solidFill>
                  <a:schemeClr val="accent5"/>
                </a:solidFill>
                <a:latin typeface="Calibri" panose="020F0502020204030204" pitchFamily="34" charset="0"/>
                <a:cs typeface="Calibri" panose="020F0502020204030204" pitchFamily="34" charset="0"/>
                <a:sym typeface="Wingdings" panose="05000000000000000000" pitchFamily="2" charset="2"/>
              </a:rPr>
              <a:t>ONE</a:t>
            </a:r>
            <a:r>
              <a:rPr lang="en-US" sz="2800" b="1" dirty="0">
                <a:solidFill>
                  <a:schemeClr val="accent5"/>
                </a:solidFill>
                <a:latin typeface="Calibri" panose="020F0502020204030204" pitchFamily="34" charset="0"/>
                <a:cs typeface="Calibri" panose="020F0502020204030204" pitchFamily="34" charset="0"/>
                <a:sym typeface="Wingdings" panose="05000000000000000000" pitchFamily="2" charset="2"/>
              </a:rPr>
              <a:t> service, we have abandoned, deserted, forsaken the assembling of ourselves together and abandoned, deserted, or forsaken Jesus?</a:t>
            </a:r>
          </a:p>
          <a:p>
            <a:r>
              <a:rPr lang="en-US" sz="2800" dirty="0">
                <a:latin typeface="Calibri" panose="020F0502020204030204" pitchFamily="34" charset="0"/>
                <a:cs typeface="Calibri" panose="020F0502020204030204" pitchFamily="34" charset="0"/>
                <a:sym typeface="Wingdings" panose="05000000000000000000" pitchFamily="2" charset="2"/>
              </a:rPr>
              <a:t>If the saints assemble </a:t>
            </a:r>
            <a:r>
              <a:rPr lang="en-US" sz="2800" b="1" dirty="0">
                <a:latin typeface="Calibri" panose="020F0502020204030204" pitchFamily="34" charset="0"/>
                <a:cs typeface="Calibri" panose="020F0502020204030204" pitchFamily="34" charset="0"/>
                <a:sym typeface="Wingdings" panose="05000000000000000000" pitchFamily="2" charset="2"/>
              </a:rPr>
              <a:t>TWICE</a:t>
            </a:r>
            <a:r>
              <a:rPr lang="en-US" sz="2800" dirty="0">
                <a:latin typeface="Calibri" panose="020F0502020204030204" pitchFamily="34" charset="0"/>
                <a:cs typeface="Calibri" panose="020F0502020204030204" pitchFamily="34" charset="0"/>
                <a:sym typeface="Wingdings" panose="05000000000000000000" pitchFamily="2" charset="2"/>
              </a:rPr>
              <a:t> on Sunday and our </a:t>
            </a:r>
            <a:r>
              <a:rPr lang="en-US" sz="2800" b="1" dirty="0">
                <a:latin typeface="Calibri" panose="020F0502020204030204" pitchFamily="34" charset="0"/>
                <a:cs typeface="Calibri" panose="020F0502020204030204" pitchFamily="34" charset="0"/>
                <a:sym typeface="Wingdings" panose="05000000000000000000" pitchFamily="2" charset="2"/>
              </a:rPr>
              <a:t>custom/habit </a:t>
            </a:r>
            <a:r>
              <a:rPr lang="en-US" sz="2800" dirty="0">
                <a:latin typeface="Calibri" panose="020F0502020204030204" pitchFamily="34" charset="0"/>
                <a:cs typeface="Calibri" panose="020F0502020204030204" pitchFamily="34" charset="0"/>
                <a:sym typeface="Wingdings" panose="05000000000000000000" pitchFamily="2" charset="2"/>
              </a:rPr>
              <a:t>is we abandon, forsake, desert the </a:t>
            </a:r>
            <a:r>
              <a:rPr lang="en-US" sz="2800" b="1" dirty="0">
                <a:latin typeface="Calibri" panose="020F0502020204030204" pitchFamily="34" charset="0"/>
                <a:cs typeface="Calibri" panose="020F0502020204030204" pitchFamily="34" charset="0"/>
                <a:sym typeface="Wingdings" panose="05000000000000000000" pitchFamily="2" charset="2"/>
              </a:rPr>
              <a:t>evening worship every or most every week</a:t>
            </a:r>
            <a:r>
              <a:rPr lang="en-US" sz="2800" dirty="0">
                <a:latin typeface="Calibri" panose="020F0502020204030204" pitchFamily="34" charset="0"/>
                <a:cs typeface="Calibri" panose="020F0502020204030204" pitchFamily="34" charset="0"/>
                <a:sym typeface="Wingdings" panose="05000000000000000000" pitchFamily="2" charset="2"/>
              </a:rPr>
              <a:t> can we say we have forsaken, deserted, or abandoned the assembling of ourselves together?</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091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7178040" y="0"/>
            <a:ext cx="5013960" cy="784066"/>
          </a:xfrm>
        </p:spPr>
        <p:txBody>
          <a:bodyPr>
            <a:normAutofit/>
          </a:bodyPr>
          <a:lstStyle/>
          <a:p>
            <a:r>
              <a:rPr lang="en-US" sz="4400" dirty="0"/>
              <a:t>Hebrews 10:22-26</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600200" y="784066"/>
            <a:ext cx="10351008" cy="5744750"/>
          </a:xfrm>
        </p:spPr>
        <p:txBody>
          <a:bodyPr>
            <a:normAutofit/>
          </a:bodyPr>
          <a:lstStyle/>
          <a:p>
            <a:r>
              <a:rPr lang="en-US" sz="2600" dirty="0">
                <a:latin typeface="Calibri" panose="020F0502020204030204" pitchFamily="34" charset="0"/>
                <a:cs typeface="Calibri" panose="020F0502020204030204" pitchFamily="34" charset="0"/>
              </a:rPr>
              <a:t>A while back, I was asked in a class if we needed to assemble every time locally, the local church where we have membership, assembled.  In other words, can we go on vacation or visit family in other areas and miss the local assembly and if we do, is this wrong/sin?</a:t>
            </a:r>
          </a:p>
          <a:p>
            <a:r>
              <a:rPr lang="en-US" sz="2600" dirty="0">
                <a:latin typeface="Calibri" panose="020F0502020204030204" pitchFamily="34" charset="0"/>
                <a:cs typeface="Calibri" panose="020F0502020204030204" pitchFamily="34" charset="0"/>
              </a:rPr>
              <a:t>Can I assemble, while on vacation or visiting family in another state, with a local congregation of faithful followers </a:t>
            </a:r>
            <a:r>
              <a:rPr lang="en-US" sz="2600" b="1" u="sng" dirty="0">
                <a:solidFill>
                  <a:srgbClr val="FF0000"/>
                </a:solidFill>
                <a:latin typeface="Calibri" panose="020F0502020204030204" pitchFamily="34" charset="0"/>
                <a:cs typeface="Calibri" panose="020F0502020204030204" pitchFamily="34" charset="0"/>
              </a:rPr>
              <a:t>THERE</a:t>
            </a:r>
            <a:r>
              <a:rPr lang="en-US" sz="2600" dirty="0">
                <a:latin typeface="Calibri" panose="020F0502020204030204" pitchFamily="34" charset="0"/>
                <a:cs typeface="Calibri" panose="020F0502020204030204" pitchFamily="34" charset="0"/>
              </a:rPr>
              <a:t>, and be fulfilling the directive of not forsaking, deserting, abandoning the worship assembly/our Lord?</a:t>
            </a:r>
          </a:p>
          <a:p>
            <a:r>
              <a:rPr lang="en-US" sz="2600" b="1" dirty="0">
                <a:solidFill>
                  <a:srgbClr val="FF0000"/>
                </a:solidFill>
                <a:latin typeface="Calibri" panose="020F0502020204030204" pitchFamily="34" charset="0"/>
                <a:cs typeface="Calibri" panose="020F0502020204030204" pitchFamily="34" charset="0"/>
              </a:rPr>
              <a:t>Is there anything in the context or text of Hebrews 10 that </a:t>
            </a:r>
            <a:r>
              <a:rPr lang="en-US" sz="2600" b="1" u="sng" dirty="0">
                <a:solidFill>
                  <a:srgbClr val="FF0000"/>
                </a:solidFill>
                <a:latin typeface="Calibri" panose="020F0502020204030204" pitchFamily="34" charset="0"/>
                <a:cs typeface="Calibri" panose="020F0502020204030204" pitchFamily="34" charset="0"/>
              </a:rPr>
              <a:t>limits</a:t>
            </a:r>
            <a:r>
              <a:rPr lang="en-US" sz="2600" b="1" dirty="0">
                <a:solidFill>
                  <a:srgbClr val="FF0000"/>
                </a:solidFill>
                <a:latin typeface="Calibri" panose="020F0502020204030204" pitchFamily="34" charset="0"/>
                <a:cs typeface="Calibri" panose="020F0502020204030204" pitchFamily="34" charset="0"/>
              </a:rPr>
              <a:t> this to </a:t>
            </a:r>
            <a:r>
              <a:rPr lang="en-US" sz="2600" b="1" dirty="0">
                <a:solidFill>
                  <a:schemeClr val="accent5"/>
                </a:solidFill>
                <a:latin typeface="Calibri" panose="020F0502020204030204" pitchFamily="34" charset="0"/>
                <a:cs typeface="Calibri" panose="020F0502020204030204" pitchFamily="34" charset="0"/>
              </a:rPr>
              <a:t>ONLY</a:t>
            </a:r>
            <a:r>
              <a:rPr lang="en-US" sz="2600" b="1" dirty="0">
                <a:solidFill>
                  <a:srgbClr val="FF0000"/>
                </a:solidFill>
                <a:latin typeface="Calibri" panose="020F0502020204030204" pitchFamily="34" charset="0"/>
                <a:cs typeface="Calibri" panose="020F0502020204030204" pitchFamily="34" charset="0"/>
              </a:rPr>
              <a:t> the local church where we have membership? In other words, it can </a:t>
            </a:r>
            <a:r>
              <a:rPr lang="en-US" sz="2600" b="1" dirty="0">
                <a:solidFill>
                  <a:schemeClr val="accent5"/>
                </a:solidFill>
                <a:latin typeface="Calibri" panose="020F0502020204030204" pitchFamily="34" charset="0"/>
                <a:cs typeface="Calibri" panose="020F0502020204030204" pitchFamily="34" charset="0"/>
              </a:rPr>
              <a:t>ONLY</a:t>
            </a:r>
            <a:r>
              <a:rPr lang="en-US" sz="2600" b="1" dirty="0">
                <a:solidFill>
                  <a:srgbClr val="FF0000"/>
                </a:solidFill>
                <a:latin typeface="Calibri" panose="020F0502020204030204" pitchFamily="34" charset="0"/>
                <a:cs typeface="Calibri" panose="020F0502020204030204" pitchFamily="34" charset="0"/>
              </a:rPr>
              <a:t> be fulfilled by assembling locally and no other way/place?</a:t>
            </a:r>
          </a:p>
        </p:txBody>
      </p:sp>
    </p:spTree>
    <p:extLst>
      <p:ext uri="{BB962C8B-B14F-4D97-AF65-F5344CB8AC3E}">
        <p14:creationId xmlns:p14="http://schemas.microsoft.com/office/powerpoint/2010/main" val="73101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7178040" y="0"/>
            <a:ext cx="5013960" cy="784066"/>
          </a:xfrm>
        </p:spPr>
        <p:txBody>
          <a:bodyPr>
            <a:normAutofit/>
          </a:bodyPr>
          <a:lstStyle/>
          <a:p>
            <a:r>
              <a:rPr lang="en-US" sz="4400" dirty="0"/>
              <a:t>Hebrews 10:22-26</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2048256" y="950976"/>
            <a:ext cx="9902952" cy="5577840"/>
          </a:xfrm>
        </p:spPr>
        <p:txBody>
          <a:bodyPr>
            <a:normAutofit/>
          </a:bodyPr>
          <a:lstStyle/>
          <a:p>
            <a:r>
              <a:rPr lang="en-US" sz="2800" dirty="0">
                <a:latin typeface="Calibri" panose="020F0502020204030204" pitchFamily="34" charset="0"/>
                <a:cs typeface="Calibri" panose="020F0502020204030204" pitchFamily="34" charset="0"/>
              </a:rPr>
              <a:t>But let me ask these questions now.  </a:t>
            </a:r>
          </a:p>
          <a:p>
            <a:r>
              <a:rPr lang="en-US" sz="2800" dirty="0">
                <a:latin typeface="Calibri" panose="020F0502020204030204" pitchFamily="34" charset="0"/>
                <a:cs typeface="Calibri" panose="020F0502020204030204" pitchFamily="34" charset="0"/>
              </a:rPr>
              <a:t>If we go on a vacation, and not look for, find a place to worship on Sunday as is our custom/habit, </a:t>
            </a:r>
            <a:r>
              <a:rPr lang="en-US" sz="2800" b="1" dirty="0">
                <a:solidFill>
                  <a:srgbClr val="FF0000"/>
                </a:solidFill>
                <a:latin typeface="Calibri" panose="020F0502020204030204" pitchFamily="34" charset="0"/>
                <a:cs typeface="Calibri" panose="020F0502020204030204" pitchFamily="34" charset="0"/>
              </a:rPr>
              <a:t>are we displaying an attitude of carnality, self-pleasing, self-pleasuring, and being just plain selfish in general that would demonstrate an attitude of carnality and deserting, abandoning, forsaking our Lord by forsaking the assembling?</a:t>
            </a:r>
          </a:p>
          <a:p>
            <a:r>
              <a:rPr lang="en-US" sz="2800" b="1" u="sng" dirty="0">
                <a:solidFill>
                  <a:schemeClr val="accent5"/>
                </a:solidFill>
                <a:latin typeface="Calibri" panose="020F0502020204030204" pitchFamily="34" charset="0"/>
                <a:cs typeface="Calibri" panose="020F0502020204030204" pitchFamily="34" charset="0"/>
              </a:rPr>
              <a:t>Or does the Lord not mind us to be selfish every so often?</a:t>
            </a:r>
          </a:p>
          <a:p>
            <a:r>
              <a:rPr lang="en-US" sz="2800" dirty="0">
                <a:latin typeface="Calibri" panose="020F0502020204030204" pitchFamily="34" charset="0"/>
                <a:cs typeface="Calibri" panose="020F0502020204030204" pitchFamily="34" charset="0"/>
              </a:rPr>
              <a:t>If the saints are gathering wherever I may be and I don’t attend, am I displaying a forsaking, abandoning, deserting attitude to our God </a:t>
            </a:r>
            <a:r>
              <a:rPr lang="en-US" sz="2800" b="1" u="sng" dirty="0">
                <a:solidFill>
                  <a:schemeClr val="accent5"/>
                </a:solidFill>
                <a:latin typeface="Calibri" panose="020F0502020204030204" pitchFamily="34" charset="0"/>
                <a:cs typeface="Calibri" panose="020F0502020204030204" pitchFamily="34" charset="0"/>
              </a:rPr>
              <a:t>for selfish/carnal reasons</a:t>
            </a:r>
            <a:r>
              <a:rPr lang="en-US" sz="2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18232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8009221" y="0"/>
            <a:ext cx="4182779" cy="784066"/>
          </a:xfrm>
        </p:spPr>
        <p:txBody>
          <a:bodyPr>
            <a:normAutofit/>
          </a:bodyPr>
          <a:lstStyle/>
          <a:p>
            <a:r>
              <a:rPr lang="en-US" sz="4400" dirty="0"/>
              <a:t>Initial Thoughts</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553379" y="784066"/>
            <a:ext cx="10397830" cy="6073934"/>
          </a:xfrm>
        </p:spPr>
        <p:txBody>
          <a:bodyPr>
            <a:normAutofit lnSpcReduction="10000"/>
          </a:bodyPr>
          <a:lstStyle/>
          <a:p>
            <a:r>
              <a:rPr lang="en-US" sz="2800" dirty="0">
                <a:latin typeface="Calibri" panose="020F0502020204030204" pitchFamily="34" charset="0"/>
                <a:cs typeface="Calibri" panose="020F0502020204030204" pitchFamily="34" charset="0"/>
              </a:rPr>
              <a:t>When I look at New Testament worship, several questions come to my mind often.</a:t>
            </a:r>
          </a:p>
          <a:p>
            <a:r>
              <a:rPr lang="en-US" sz="2800" dirty="0">
                <a:latin typeface="Calibri" panose="020F0502020204030204" pitchFamily="34" charset="0"/>
                <a:cs typeface="Calibri" panose="020F0502020204030204" pitchFamily="34" charset="0"/>
              </a:rPr>
              <a:t>Do we have a choice in when, how and where we worship?</a:t>
            </a:r>
          </a:p>
          <a:p>
            <a:r>
              <a:rPr lang="en-US" sz="2800" dirty="0">
                <a:latin typeface="Calibri" panose="020F0502020204030204" pitchFamily="34" charset="0"/>
                <a:cs typeface="Calibri" panose="020F0502020204030204" pitchFamily="34" charset="0"/>
              </a:rPr>
              <a:t>Do we have a choice to attend or not?</a:t>
            </a:r>
          </a:p>
          <a:p>
            <a:r>
              <a:rPr lang="en-US" sz="2800" dirty="0">
                <a:latin typeface="Calibri" panose="020F0502020204030204" pitchFamily="34" charset="0"/>
                <a:cs typeface="Calibri" panose="020F0502020204030204" pitchFamily="34" charset="0"/>
              </a:rPr>
              <a:t>Do we have a choice on what acts to do during worship?</a:t>
            </a:r>
          </a:p>
          <a:p>
            <a:r>
              <a:rPr lang="en-US" sz="2800" dirty="0">
                <a:latin typeface="Calibri" panose="020F0502020204030204" pitchFamily="34" charset="0"/>
                <a:cs typeface="Calibri" panose="020F0502020204030204" pitchFamily="34" charset="0"/>
              </a:rPr>
              <a:t>Do we have a choice in what type of mindset we are to have while we worship?</a:t>
            </a:r>
          </a:p>
          <a:p>
            <a:r>
              <a:rPr lang="en-US" sz="2800" dirty="0">
                <a:latin typeface="Calibri" panose="020F0502020204030204" pitchFamily="34" charset="0"/>
                <a:cs typeface="Calibri" panose="020F0502020204030204" pitchFamily="34" charset="0"/>
              </a:rPr>
              <a:t>Bottom line question – Do we have a choice in how we worship our God or has He answered this question and all the questions for us in Scriptures?</a:t>
            </a:r>
          </a:p>
          <a:p>
            <a:r>
              <a:rPr lang="en-US" sz="2800" dirty="0">
                <a:latin typeface="Calibri" panose="020F0502020204030204" pitchFamily="34" charset="0"/>
                <a:cs typeface="Calibri" panose="020F0502020204030204" pitchFamily="34" charset="0"/>
              </a:rPr>
              <a:t>I guess you could say, we have a choice, </a:t>
            </a:r>
            <a:r>
              <a:rPr lang="en-US" sz="2800" dirty="0">
                <a:solidFill>
                  <a:schemeClr val="accent4"/>
                </a:solidFill>
                <a:latin typeface="Calibri" panose="020F0502020204030204" pitchFamily="34" charset="0"/>
                <a:cs typeface="Calibri" panose="020F0502020204030204" pitchFamily="34" charset="0"/>
              </a:rPr>
              <a:t>so do we have a choice and </a:t>
            </a:r>
            <a:r>
              <a:rPr lang="en-US" sz="2800" b="1" u="sng" dirty="0">
                <a:solidFill>
                  <a:schemeClr val="accent4"/>
                </a:solidFill>
                <a:latin typeface="Calibri" panose="020F0502020204030204" pitchFamily="34" charset="0"/>
                <a:cs typeface="Calibri" panose="020F0502020204030204" pitchFamily="34" charset="0"/>
              </a:rPr>
              <a:t>STILL</a:t>
            </a:r>
            <a:r>
              <a:rPr lang="en-US" sz="2800" dirty="0">
                <a:solidFill>
                  <a:schemeClr val="accent4"/>
                </a:solidFill>
                <a:latin typeface="Calibri" panose="020F0502020204030204" pitchFamily="34" charset="0"/>
                <a:cs typeface="Calibri" panose="020F0502020204030204" pitchFamily="34" charset="0"/>
              </a:rPr>
              <a:t> be pleasing to Him; our worship be acceptable in His sight or not?</a:t>
            </a:r>
          </a:p>
        </p:txBody>
      </p:sp>
    </p:spTree>
    <p:extLst>
      <p:ext uri="{BB962C8B-B14F-4D97-AF65-F5344CB8AC3E}">
        <p14:creationId xmlns:p14="http://schemas.microsoft.com/office/powerpoint/2010/main" val="217584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8009221" y="0"/>
            <a:ext cx="4182779" cy="784066"/>
          </a:xfrm>
        </p:spPr>
        <p:txBody>
          <a:bodyPr>
            <a:normAutofit/>
          </a:bodyPr>
          <a:lstStyle/>
          <a:p>
            <a:r>
              <a:rPr lang="en-US" sz="4400" dirty="0"/>
              <a:t>Initial Thoughts</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2048256" y="950976"/>
            <a:ext cx="9902952" cy="5577840"/>
          </a:xfrm>
        </p:spPr>
        <p:txBody>
          <a:bodyPr>
            <a:normAutofit/>
          </a:bodyPr>
          <a:lstStyle/>
          <a:p>
            <a:r>
              <a:rPr lang="en-US" sz="2800" dirty="0">
                <a:latin typeface="Calibri" panose="020F0502020204030204" pitchFamily="34" charset="0"/>
                <a:cs typeface="Calibri" panose="020F0502020204030204" pitchFamily="34" charset="0"/>
              </a:rPr>
              <a:t>We will be looking many aspects of worship and seeing what types of responsibilities we have in regards to our worship of God.</a:t>
            </a:r>
          </a:p>
          <a:p>
            <a:r>
              <a:rPr lang="en-US" sz="2800" dirty="0">
                <a:latin typeface="Calibri" panose="020F0502020204030204" pitchFamily="34" charset="0"/>
                <a:cs typeface="Calibri" panose="020F0502020204030204" pitchFamily="34" charset="0"/>
              </a:rPr>
              <a:t>Our time to study this topic is limited, so we may not be able to look at all the Scriptures related to this topic, nor may we be able to get into great detail on some/all passages.</a:t>
            </a:r>
          </a:p>
          <a:p>
            <a:r>
              <a:rPr lang="en-US" sz="2800" dirty="0">
                <a:latin typeface="Calibri" panose="020F0502020204030204" pitchFamily="34" charset="0"/>
                <a:cs typeface="Calibri" panose="020F0502020204030204" pitchFamily="34" charset="0"/>
              </a:rPr>
              <a:t>Also, I will </a:t>
            </a:r>
            <a:r>
              <a:rPr lang="en-US" sz="2800" b="1" dirty="0">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be saving application questions to the end, but will ask as we progress to make sure we make application/questions to the verses we study as related to the topic of worship.</a:t>
            </a:r>
          </a:p>
        </p:txBody>
      </p:sp>
    </p:spTree>
    <p:extLst>
      <p:ext uri="{BB962C8B-B14F-4D97-AF65-F5344CB8AC3E}">
        <p14:creationId xmlns:p14="http://schemas.microsoft.com/office/powerpoint/2010/main" val="82753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8348472" y="0"/>
            <a:ext cx="3843528" cy="784066"/>
          </a:xfrm>
        </p:spPr>
        <p:txBody>
          <a:bodyPr>
            <a:normAutofit/>
          </a:bodyPr>
          <a:lstStyle/>
          <a:p>
            <a:r>
              <a:rPr lang="en-US" sz="4400" dirty="0"/>
              <a:t>John 4:20-24</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564395" y="3715001"/>
            <a:ext cx="10627605" cy="3142999"/>
          </a:xfrm>
        </p:spPr>
        <p:txBody>
          <a:bodyPr>
            <a:normAutofit/>
          </a:bodyPr>
          <a:lstStyle/>
          <a:p>
            <a:r>
              <a:rPr lang="en-US" sz="2800" dirty="0">
                <a:latin typeface="Calibri" panose="020F0502020204030204" pitchFamily="34" charset="0"/>
                <a:cs typeface="Calibri" panose="020F0502020204030204" pitchFamily="34" charset="0"/>
              </a:rPr>
              <a:t>What does Jesus indicate about our worship?  </a:t>
            </a:r>
          </a:p>
          <a:p>
            <a:r>
              <a:rPr lang="en-US" sz="2800" b="1" dirty="0">
                <a:solidFill>
                  <a:srgbClr val="C00000"/>
                </a:solidFill>
                <a:latin typeface="Calibri" panose="020F0502020204030204" pitchFamily="34" charset="0"/>
                <a:cs typeface="Calibri" panose="020F0502020204030204" pitchFamily="34" charset="0"/>
              </a:rPr>
              <a:t>What responsibilities do we have with our worship to our God?</a:t>
            </a:r>
          </a:p>
          <a:p>
            <a:r>
              <a:rPr lang="en-US" sz="2800" dirty="0">
                <a:latin typeface="Calibri" panose="020F0502020204030204" pitchFamily="34" charset="0"/>
                <a:cs typeface="Calibri" panose="020F0502020204030204" pitchFamily="34" charset="0"/>
              </a:rPr>
              <a:t>There really several responsibilities we have here in this text</a:t>
            </a:r>
          </a:p>
          <a:p>
            <a:pPr lvl="1"/>
            <a:r>
              <a:rPr lang="en-US" sz="2500" dirty="0">
                <a:latin typeface="Calibri" panose="020F0502020204030204" pitchFamily="34" charset="0"/>
                <a:cs typeface="Calibri" panose="020F0502020204030204" pitchFamily="34" charset="0"/>
              </a:rPr>
              <a:t>The place of worship is not important like it was under the Old Testament</a:t>
            </a:r>
          </a:p>
        </p:txBody>
      </p:sp>
      <p:sp>
        <p:nvSpPr>
          <p:cNvPr id="4" name="TextBox 3">
            <a:extLst>
              <a:ext uri="{FF2B5EF4-FFF2-40B4-BE49-F238E27FC236}">
                <a16:creationId xmlns:a16="http://schemas.microsoft.com/office/drawing/2014/main" id="{B585C167-CCC9-4882-BE24-1B272C245F64}"/>
              </a:ext>
            </a:extLst>
          </p:cNvPr>
          <p:cNvSpPr txBox="1"/>
          <p:nvPr/>
        </p:nvSpPr>
        <p:spPr>
          <a:xfrm>
            <a:off x="213837" y="668013"/>
            <a:ext cx="11848115" cy="3046988"/>
          </a:xfrm>
          <a:prstGeom prst="rect">
            <a:avLst/>
          </a:prstGeom>
          <a:solidFill>
            <a:schemeClr val="accent2"/>
          </a:solidFill>
        </p:spPr>
        <p:txBody>
          <a:bodyPr wrap="none" rtlCol="0">
            <a:spAutoFit/>
          </a:bodyPr>
          <a:lstStyle/>
          <a:p>
            <a:pPr algn="ctr"/>
            <a:r>
              <a:rPr lang="en-US" sz="2400" b="1" baseline="30000" dirty="0">
                <a:solidFill>
                  <a:schemeClr val="bg1"/>
                </a:solidFill>
              </a:rPr>
              <a:t>20 </a:t>
            </a:r>
            <a:r>
              <a:rPr lang="en-US" sz="2400" b="1" dirty="0">
                <a:solidFill>
                  <a:schemeClr val="bg1"/>
                </a:solidFill>
              </a:rPr>
              <a:t>Our fathers worshiped on this mountain, and you </a:t>
            </a:r>
            <a:r>
              <a:rPr lang="en-US" sz="2400" b="1" i="1" dirty="0">
                <a:solidFill>
                  <a:schemeClr val="bg1"/>
                </a:solidFill>
              </a:rPr>
              <a:t>Jews</a:t>
            </a:r>
            <a:r>
              <a:rPr lang="en-US" sz="2400" b="1" dirty="0">
                <a:solidFill>
                  <a:schemeClr val="bg1"/>
                </a:solidFill>
              </a:rPr>
              <a:t> say that in Jerusalem </a:t>
            </a:r>
          </a:p>
          <a:p>
            <a:pPr algn="ctr"/>
            <a:r>
              <a:rPr lang="en-US" sz="2400" b="1" dirty="0">
                <a:solidFill>
                  <a:schemeClr val="bg1"/>
                </a:solidFill>
              </a:rPr>
              <a:t>is the place where one ought to worship.” </a:t>
            </a:r>
            <a:r>
              <a:rPr lang="en-US" sz="2400" b="1" baseline="30000" dirty="0">
                <a:solidFill>
                  <a:schemeClr val="bg1"/>
                </a:solidFill>
              </a:rPr>
              <a:t>21 </a:t>
            </a:r>
            <a:r>
              <a:rPr lang="en-US" sz="2400" b="1" dirty="0">
                <a:solidFill>
                  <a:schemeClr val="bg1"/>
                </a:solidFill>
              </a:rPr>
              <a:t>Jesus said to her, “Woman, </a:t>
            </a:r>
          </a:p>
          <a:p>
            <a:pPr algn="ctr"/>
            <a:r>
              <a:rPr lang="en-US" sz="2400" b="1" dirty="0">
                <a:solidFill>
                  <a:schemeClr val="bg1"/>
                </a:solidFill>
              </a:rPr>
              <a:t>believe Me, the hour is coming when you will neither on this mountain, nor in </a:t>
            </a:r>
          </a:p>
          <a:p>
            <a:pPr algn="ctr"/>
            <a:r>
              <a:rPr lang="en-US" sz="2400" b="1" dirty="0">
                <a:solidFill>
                  <a:schemeClr val="bg1"/>
                </a:solidFill>
              </a:rPr>
              <a:t>Jerusalem, worship the Father. </a:t>
            </a:r>
            <a:r>
              <a:rPr lang="en-US" sz="2400" b="1" baseline="30000" dirty="0">
                <a:solidFill>
                  <a:schemeClr val="bg1"/>
                </a:solidFill>
              </a:rPr>
              <a:t>22 </a:t>
            </a:r>
            <a:r>
              <a:rPr lang="en-US" sz="2400" b="1" dirty="0">
                <a:solidFill>
                  <a:schemeClr val="bg1"/>
                </a:solidFill>
              </a:rPr>
              <a:t>You worship what you do not know; we know </a:t>
            </a:r>
          </a:p>
          <a:p>
            <a:pPr algn="ctr"/>
            <a:r>
              <a:rPr lang="en-US" sz="2400" b="1" dirty="0">
                <a:solidFill>
                  <a:schemeClr val="bg1"/>
                </a:solidFill>
              </a:rPr>
              <a:t>what we worship, for salvation is of the Jews. </a:t>
            </a:r>
            <a:r>
              <a:rPr lang="en-US" sz="2400" b="1" baseline="30000" dirty="0">
                <a:solidFill>
                  <a:schemeClr val="bg1"/>
                </a:solidFill>
              </a:rPr>
              <a:t>23 </a:t>
            </a:r>
            <a:r>
              <a:rPr lang="en-US" sz="2400" b="1" dirty="0">
                <a:solidFill>
                  <a:schemeClr val="bg1"/>
                </a:solidFill>
              </a:rPr>
              <a:t>But the hour is coming, and </a:t>
            </a:r>
          </a:p>
          <a:p>
            <a:pPr algn="ctr"/>
            <a:r>
              <a:rPr lang="en-US" sz="2400" b="1" dirty="0">
                <a:solidFill>
                  <a:schemeClr val="bg1"/>
                </a:solidFill>
              </a:rPr>
              <a:t>now is, when the true worshipers will worship the Father in spirit and truth; for </a:t>
            </a:r>
          </a:p>
          <a:p>
            <a:pPr algn="ctr"/>
            <a:r>
              <a:rPr lang="en-US" sz="2400" b="1" dirty="0">
                <a:solidFill>
                  <a:schemeClr val="bg1"/>
                </a:solidFill>
              </a:rPr>
              <a:t>the Father is seeking such to worship Him. </a:t>
            </a:r>
            <a:r>
              <a:rPr lang="en-US" sz="2400" b="1" baseline="30000" dirty="0">
                <a:solidFill>
                  <a:schemeClr val="bg1"/>
                </a:solidFill>
              </a:rPr>
              <a:t>24 </a:t>
            </a:r>
            <a:r>
              <a:rPr lang="en-US" sz="2400" b="1" dirty="0">
                <a:solidFill>
                  <a:schemeClr val="bg1"/>
                </a:solidFill>
              </a:rPr>
              <a:t>God </a:t>
            </a:r>
            <a:r>
              <a:rPr lang="en-US" sz="2400" b="1" i="1" dirty="0">
                <a:solidFill>
                  <a:schemeClr val="bg1"/>
                </a:solidFill>
              </a:rPr>
              <a:t>is</a:t>
            </a:r>
            <a:r>
              <a:rPr lang="en-US" sz="2400" b="1" dirty="0">
                <a:solidFill>
                  <a:schemeClr val="bg1"/>
                </a:solidFill>
              </a:rPr>
              <a:t> Spirit, and those who </a:t>
            </a:r>
          </a:p>
          <a:p>
            <a:pPr algn="ctr"/>
            <a:r>
              <a:rPr lang="en-US" sz="2400" b="1" dirty="0">
                <a:solidFill>
                  <a:schemeClr val="bg1"/>
                </a:solidFill>
              </a:rPr>
              <a:t>worship Him must worship in spirit and truth.”</a:t>
            </a:r>
          </a:p>
        </p:txBody>
      </p:sp>
      <p:sp>
        <p:nvSpPr>
          <p:cNvPr id="5" name="TextBox 4">
            <a:extLst>
              <a:ext uri="{FF2B5EF4-FFF2-40B4-BE49-F238E27FC236}">
                <a16:creationId xmlns:a16="http://schemas.microsoft.com/office/drawing/2014/main" id="{555A9323-6A10-4878-9077-C99377E2FB6A}"/>
              </a:ext>
            </a:extLst>
          </p:cNvPr>
          <p:cNvSpPr txBox="1"/>
          <p:nvPr/>
        </p:nvSpPr>
        <p:spPr>
          <a:xfrm>
            <a:off x="850884" y="5930992"/>
            <a:ext cx="10490231" cy="830997"/>
          </a:xfrm>
          <a:prstGeom prst="rect">
            <a:avLst/>
          </a:prstGeom>
          <a:solidFill>
            <a:schemeClr val="accent2"/>
          </a:solidFill>
        </p:spPr>
        <p:txBody>
          <a:bodyPr wrap="square" rtlCol="0">
            <a:spAutoFit/>
          </a:bodyPr>
          <a:lstStyle/>
          <a:p>
            <a:pPr algn="ctr"/>
            <a:r>
              <a:rPr lang="en-US" sz="2400" b="1" dirty="0">
                <a:solidFill>
                  <a:schemeClr val="bg1"/>
                </a:solidFill>
              </a:rPr>
              <a:t>“. . . the hour is coming when you will neither on this mountain, nor in </a:t>
            </a:r>
          </a:p>
          <a:p>
            <a:pPr algn="ctr"/>
            <a:r>
              <a:rPr lang="en-US" sz="2400" b="1" dirty="0">
                <a:solidFill>
                  <a:schemeClr val="bg1"/>
                </a:solidFill>
              </a:rPr>
              <a:t>Jerusalem, worship the Father . . .”</a:t>
            </a:r>
            <a:endParaRPr lang="en-US" sz="2400" dirty="0"/>
          </a:p>
        </p:txBody>
      </p:sp>
    </p:spTree>
    <p:extLst>
      <p:ext uri="{BB962C8B-B14F-4D97-AF65-F5344CB8AC3E}">
        <p14:creationId xmlns:p14="http://schemas.microsoft.com/office/powerpoint/2010/main" val="82566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8348472" y="0"/>
            <a:ext cx="3843528" cy="784066"/>
          </a:xfrm>
        </p:spPr>
        <p:txBody>
          <a:bodyPr>
            <a:normAutofit/>
          </a:bodyPr>
          <a:lstStyle/>
          <a:p>
            <a:r>
              <a:rPr lang="en-US" sz="4400" dirty="0"/>
              <a:t>John 4:20-24</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740665" y="784066"/>
            <a:ext cx="10210543" cy="5744750"/>
          </a:xfrm>
        </p:spPr>
        <p:txBody>
          <a:bodyPr>
            <a:normAutofit/>
          </a:bodyPr>
          <a:lstStyle/>
          <a:p>
            <a:r>
              <a:rPr lang="en-US" sz="2800" dirty="0">
                <a:latin typeface="Calibri" panose="020F0502020204030204" pitchFamily="34" charset="0"/>
                <a:cs typeface="Calibri" panose="020F0502020204030204" pitchFamily="34" charset="0"/>
              </a:rPr>
              <a:t>We </a:t>
            </a:r>
            <a:r>
              <a:rPr lang="en-US" sz="2800" b="1" dirty="0">
                <a:solidFill>
                  <a:srgbClr val="C00000"/>
                </a:solidFill>
                <a:latin typeface="Calibri" panose="020F0502020204030204" pitchFamily="34" charset="0"/>
                <a:cs typeface="Calibri" panose="020F0502020204030204" pitchFamily="34" charset="0"/>
              </a:rPr>
              <a:t>MUST</a:t>
            </a:r>
            <a:r>
              <a:rPr lang="en-US" sz="2800" dirty="0">
                <a:latin typeface="Calibri" panose="020F0502020204030204" pitchFamily="34" charset="0"/>
                <a:cs typeface="Calibri" panose="020F0502020204030204" pitchFamily="34" charset="0"/>
              </a:rPr>
              <a:t> understand WHO we worship (V 22)</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Worship </a:t>
            </a:r>
            <a:r>
              <a:rPr lang="en-US" sz="2800" b="1" dirty="0">
                <a:solidFill>
                  <a:srgbClr val="C00000"/>
                </a:solidFill>
                <a:latin typeface="Calibri" panose="020F0502020204030204" pitchFamily="34" charset="0"/>
                <a:cs typeface="Calibri" panose="020F0502020204030204" pitchFamily="34" charset="0"/>
              </a:rPr>
              <a:t>MUST</a:t>
            </a:r>
            <a:r>
              <a:rPr lang="en-US" sz="2800" dirty="0">
                <a:latin typeface="Calibri" panose="020F0502020204030204" pitchFamily="34" charset="0"/>
                <a:cs typeface="Calibri" panose="020F0502020204030204" pitchFamily="34" charset="0"/>
              </a:rPr>
              <a:t> be in spirit and truth</a:t>
            </a:r>
          </a:p>
          <a:p>
            <a:endParaRPr lang="en-US" sz="2800" dirty="0">
              <a:latin typeface="Calibri" panose="020F0502020204030204" pitchFamily="34" charset="0"/>
              <a:cs typeface="Calibri" panose="020F0502020204030204" pitchFamily="34" charset="0"/>
            </a:endParaRPr>
          </a:p>
          <a:p>
            <a:r>
              <a:rPr lang="en-US" sz="2800" b="1" u="sng" dirty="0">
                <a:solidFill>
                  <a:schemeClr val="accent5"/>
                </a:solidFill>
                <a:latin typeface="Calibri" panose="020F0502020204030204" pitchFamily="34" charset="0"/>
                <a:cs typeface="Calibri" panose="020F0502020204030204" pitchFamily="34" charset="0"/>
              </a:rPr>
              <a:t>Spirit</a:t>
            </a:r>
            <a:r>
              <a:rPr lang="en-US" sz="2800" dirty="0">
                <a:latin typeface="Calibri" panose="020F0502020204030204" pitchFamily="34" charset="0"/>
                <a:cs typeface="Calibri" panose="020F0502020204030204" pitchFamily="34" charset="0"/>
              </a:rPr>
              <a:t> – Our hearts are engaged in what we are doing, focused on our God and the worship of Him, understanding what we are doing</a:t>
            </a:r>
          </a:p>
          <a:p>
            <a:r>
              <a:rPr lang="en-US" sz="2800" b="1" u="sng" dirty="0">
                <a:solidFill>
                  <a:schemeClr val="accent5"/>
                </a:solidFill>
                <a:latin typeface="Calibri" panose="020F0502020204030204" pitchFamily="34" charset="0"/>
                <a:cs typeface="Calibri" panose="020F0502020204030204" pitchFamily="34" charset="0"/>
              </a:rPr>
              <a:t>Truth</a:t>
            </a:r>
            <a:r>
              <a:rPr lang="en-US" sz="2800" dirty="0">
                <a:latin typeface="Calibri" panose="020F0502020204030204" pitchFamily="34" charset="0"/>
                <a:cs typeface="Calibri" panose="020F0502020204030204" pitchFamily="34" charset="0"/>
              </a:rPr>
              <a:t> – Adhering to how He wants and commands to be worshipped.</a:t>
            </a:r>
          </a:p>
          <a:p>
            <a:r>
              <a:rPr lang="en-US" sz="2800" b="1" dirty="0">
                <a:solidFill>
                  <a:srgbClr val="C00000"/>
                </a:solidFill>
                <a:latin typeface="Calibri" panose="020F0502020204030204" pitchFamily="34" charset="0"/>
                <a:cs typeface="Calibri" panose="020F0502020204030204" pitchFamily="34" charset="0"/>
              </a:rPr>
              <a:t>So, what are the responsibility(</a:t>
            </a:r>
            <a:r>
              <a:rPr lang="en-US" sz="2800" b="1" dirty="0" err="1">
                <a:solidFill>
                  <a:srgbClr val="C00000"/>
                </a:solidFill>
                <a:latin typeface="Calibri" panose="020F0502020204030204" pitchFamily="34" charset="0"/>
                <a:cs typeface="Calibri" panose="020F0502020204030204" pitchFamily="34" charset="0"/>
              </a:rPr>
              <a:t>ies</a:t>
            </a:r>
            <a:r>
              <a:rPr lang="en-US" sz="2800" b="1" dirty="0">
                <a:solidFill>
                  <a:srgbClr val="C00000"/>
                </a:solidFill>
                <a:latin typeface="Calibri" panose="020F0502020204030204" pitchFamily="34" charset="0"/>
                <a:cs typeface="Calibri" panose="020F0502020204030204" pitchFamily="34" charset="0"/>
              </a:rPr>
              <a:t>) for us when it comes to worship as taught in this text?</a:t>
            </a:r>
          </a:p>
        </p:txBody>
      </p:sp>
      <p:sp>
        <p:nvSpPr>
          <p:cNvPr id="4" name="TextBox 3">
            <a:extLst>
              <a:ext uri="{FF2B5EF4-FFF2-40B4-BE49-F238E27FC236}">
                <a16:creationId xmlns:a16="http://schemas.microsoft.com/office/drawing/2014/main" id="{8EDB227A-0A88-476A-B6C2-898C87634197}"/>
              </a:ext>
            </a:extLst>
          </p:cNvPr>
          <p:cNvSpPr txBox="1"/>
          <p:nvPr/>
        </p:nvSpPr>
        <p:spPr>
          <a:xfrm>
            <a:off x="1323656" y="1355075"/>
            <a:ext cx="9544687" cy="830997"/>
          </a:xfrm>
          <a:prstGeom prst="rect">
            <a:avLst/>
          </a:prstGeom>
          <a:solidFill>
            <a:schemeClr val="accent2"/>
          </a:solidFill>
        </p:spPr>
        <p:txBody>
          <a:bodyPr wrap="square" rtlCol="0">
            <a:spAutoFit/>
          </a:bodyPr>
          <a:lstStyle/>
          <a:p>
            <a:pPr algn="ctr"/>
            <a:r>
              <a:rPr lang="en-US" sz="2400" b="1" baseline="30000" dirty="0">
                <a:solidFill>
                  <a:schemeClr val="bg1"/>
                </a:solidFill>
              </a:rPr>
              <a:t>22 </a:t>
            </a:r>
            <a:r>
              <a:rPr lang="en-US" sz="2400" b="1" dirty="0">
                <a:solidFill>
                  <a:schemeClr val="bg1"/>
                </a:solidFill>
              </a:rPr>
              <a:t>You worship what you do not know; we know what we worship,. . ..”</a:t>
            </a:r>
            <a:endParaRPr lang="en-US" sz="2400" dirty="0"/>
          </a:p>
        </p:txBody>
      </p:sp>
      <p:sp>
        <p:nvSpPr>
          <p:cNvPr id="5" name="TextBox 4">
            <a:extLst>
              <a:ext uri="{FF2B5EF4-FFF2-40B4-BE49-F238E27FC236}">
                <a16:creationId xmlns:a16="http://schemas.microsoft.com/office/drawing/2014/main" id="{82833E66-28BC-4C95-9983-3201FBCEF54F}"/>
              </a:ext>
            </a:extLst>
          </p:cNvPr>
          <p:cNvSpPr txBox="1"/>
          <p:nvPr/>
        </p:nvSpPr>
        <p:spPr>
          <a:xfrm>
            <a:off x="980656" y="2959527"/>
            <a:ext cx="10230686" cy="461665"/>
          </a:xfrm>
          <a:prstGeom prst="rect">
            <a:avLst/>
          </a:prstGeom>
          <a:solidFill>
            <a:schemeClr val="accent2"/>
          </a:solidFill>
        </p:spPr>
        <p:txBody>
          <a:bodyPr wrap="none" rtlCol="0">
            <a:spAutoFit/>
          </a:bodyPr>
          <a:lstStyle/>
          <a:p>
            <a:r>
              <a:rPr lang="en-US" sz="2400" b="1" dirty="0">
                <a:solidFill>
                  <a:schemeClr val="bg1"/>
                </a:solidFill>
              </a:rPr>
              <a:t>“. . . the true worshipers will worship the Father in spirit and truth . . ..”</a:t>
            </a:r>
            <a:endParaRPr lang="en-US" sz="2400" dirty="0"/>
          </a:p>
        </p:txBody>
      </p:sp>
    </p:spTree>
    <p:extLst>
      <p:ext uri="{BB962C8B-B14F-4D97-AF65-F5344CB8AC3E}">
        <p14:creationId xmlns:p14="http://schemas.microsoft.com/office/powerpoint/2010/main" val="23645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F503E-0BFF-4CAC-AB9C-1D58D558707A}"/>
              </a:ext>
            </a:extLst>
          </p:cNvPr>
          <p:cNvSpPr>
            <a:spLocks noGrp="1"/>
          </p:cNvSpPr>
          <p:nvPr>
            <p:ph type="title"/>
          </p:nvPr>
        </p:nvSpPr>
        <p:spPr>
          <a:xfrm>
            <a:off x="8428192" y="0"/>
            <a:ext cx="3763808" cy="697914"/>
          </a:xfrm>
        </p:spPr>
        <p:txBody>
          <a:bodyPr/>
          <a:lstStyle/>
          <a:p>
            <a:r>
              <a:rPr lang="en-US" dirty="0"/>
              <a:t>RESPONSIBILITIES</a:t>
            </a:r>
          </a:p>
        </p:txBody>
      </p:sp>
      <p:sp>
        <p:nvSpPr>
          <p:cNvPr id="3" name="Content Placeholder 2">
            <a:extLst>
              <a:ext uri="{FF2B5EF4-FFF2-40B4-BE49-F238E27FC236}">
                <a16:creationId xmlns:a16="http://schemas.microsoft.com/office/drawing/2014/main" id="{D90B3FD0-A52B-4BD1-A959-10AD69824830}"/>
              </a:ext>
            </a:extLst>
          </p:cNvPr>
          <p:cNvSpPr>
            <a:spLocks noGrp="1"/>
          </p:cNvSpPr>
          <p:nvPr>
            <p:ph idx="1"/>
          </p:nvPr>
        </p:nvSpPr>
        <p:spPr>
          <a:xfrm>
            <a:off x="1861851" y="697913"/>
            <a:ext cx="10113483" cy="6022375"/>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have the responsibility of making sure we worship in truth and spirit </a:t>
            </a:r>
            <a:r>
              <a:rPr lang="en-US" sz="2800" dirty="0">
                <a:solidFill>
                  <a:schemeClr val="tx1"/>
                </a:solidFill>
                <a:latin typeface="Calibri" panose="020F0502020204030204" pitchFamily="34" charset="0"/>
                <a:cs typeface="Calibri" panose="020F0502020204030204" pitchFamily="34" charset="0"/>
              </a:rPr>
              <a:t>– John 4:20-24</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7782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7178040" y="0"/>
            <a:ext cx="5013960" cy="784066"/>
          </a:xfrm>
        </p:spPr>
        <p:txBody>
          <a:bodyPr>
            <a:normAutofit/>
          </a:bodyPr>
          <a:lstStyle/>
          <a:p>
            <a:r>
              <a:rPr lang="en-US" sz="4400" dirty="0"/>
              <a:t>Hebrews 10:22-26</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487277" y="3461871"/>
            <a:ext cx="10463931" cy="3396129"/>
          </a:xfrm>
        </p:spPr>
        <p:txBody>
          <a:bodyPr>
            <a:normAutofit lnSpcReduction="10000"/>
          </a:bodyPr>
          <a:lstStyle/>
          <a:p>
            <a:r>
              <a:rPr lang="en-US" sz="2800" dirty="0">
                <a:latin typeface="Calibri" panose="020F0502020204030204" pitchFamily="34" charset="0"/>
                <a:cs typeface="Calibri" panose="020F0502020204030204" pitchFamily="34" charset="0"/>
              </a:rPr>
              <a:t>Many times we </a:t>
            </a:r>
            <a:r>
              <a:rPr lang="en-US" sz="2800" b="1" dirty="0">
                <a:solidFill>
                  <a:srgbClr val="FF0000"/>
                </a:solidFill>
                <a:latin typeface="Calibri" panose="020F0502020204030204" pitchFamily="34" charset="0"/>
                <a:cs typeface="Calibri" panose="020F0502020204030204" pitchFamily="34" charset="0"/>
              </a:rPr>
              <a:t>ONLY</a:t>
            </a:r>
            <a:r>
              <a:rPr lang="en-US" sz="2800" dirty="0">
                <a:latin typeface="Calibri" panose="020F0502020204030204" pitchFamily="34" charset="0"/>
                <a:cs typeface="Calibri" panose="020F0502020204030204" pitchFamily="34" charset="0"/>
              </a:rPr>
              <a:t> center on V 25</a:t>
            </a:r>
          </a:p>
          <a:p>
            <a:r>
              <a:rPr lang="en-US" sz="2800" dirty="0">
                <a:latin typeface="Calibri" panose="020F0502020204030204" pitchFamily="34" charset="0"/>
                <a:cs typeface="Calibri" panose="020F0502020204030204" pitchFamily="34" charset="0"/>
              </a:rPr>
              <a:t>Initial thought, this is a good reason why it is not wise to just look at one verse and exclude the context.  This verse (V 25) isn’t even a full sentence, it is </a:t>
            </a:r>
            <a:r>
              <a:rPr lang="en-US" sz="2800" b="1" dirty="0">
                <a:solidFill>
                  <a:srgbClr val="FF0000"/>
                </a:solidFill>
                <a:latin typeface="Calibri" panose="020F0502020204030204" pitchFamily="34" charset="0"/>
                <a:cs typeface="Calibri" panose="020F0502020204030204" pitchFamily="34" charset="0"/>
              </a:rPr>
              <a:t>ONLY</a:t>
            </a:r>
            <a:r>
              <a:rPr lang="en-US" sz="2800" dirty="0">
                <a:latin typeface="Calibri" panose="020F0502020204030204" pitchFamily="34" charset="0"/>
                <a:cs typeface="Calibri" panose="020F0502020204030204" pitchFamily="34" charset="0"/>
              </a:rPr>
              <a:t> part of the entire sentence.</a:t>
            </a:r>
          </a:p>
          <a:p>
            <a:r>
              <a:rPr lang="en-US" sz="2800" dirty="0">
                <a:latin typeface="Calibri" panose="020F0502020204030204" pitchFamily="34" charset="0"/>
                <a:cs typeface="Calibri" panose="020F0502020204030204" pitchFamily="34" charset="0"/>
              </a:rPr>
              <a:t>The sentence begins in in verse 24</a:t>
            </a:r>
          </a:p>
          <a:p>
            <a:r>
              <a:rPr lang="en-US" sz="2800" b="1" dirty="0">
                <a:solidFill>
                  <a:schemeClr val="accent5"/>
                </a:solidFill>
                <a:latin typeface="Calibri" panose="020F0502020204030204" pitchFamily="34" charset="0"/>
                <a:cs typeface="Calibri" panose="020F0502020204030204" pitchFamily="34" charset="0"/>
              </a:rPr>
              <a:t>And the complete thought of this verse, begins at the beginning of chapter 10 or even earlier like the beginning of the book!</a:t>
            </a:r>
          </a:p>
        </p:txBody>
      </p:sp>
      <p:sp>
        <p:nvSpPr>
          <p:cNvPr id="4" name="TextBox 3">
            <a:extLst>
              <a:ext uri="{FF2B5EF4-FFF2-40B4-BE49-F238E27FC236}">
                <a16:creationId xmlns:a16="http://schemas.microsoft.com/office/drawing/2014/main" id="{C5214408-BC7B-4D55-88F8-AD50AB40A3FE}"/>
              </a:ext>
            </a:extLst>
          </p:cNvPr>
          <p:cNvSpPr txBox="1"/>
          <p:nvPr/>
        </p:nvSpPr>
        <p:spPr>
          <a:xfrm>
            <a:off x="352540" y="718474"/>
            <a:ext cx="11556305" cy="2677656"/>
          </a:xfrm>
          <a:prstGeom prst="rect">
            <a:avLst/>
          </a:prstGeom>
          <a:solidFill>
            <a:schemeClr val="accent2"/>
          </a:solidFill>
        </p:spPr>
        <p:txBody>
          <a:bodyPr wrap="none" rtlCol="0">
            <a:spAutoFit/>
          </a:bodyPr>
          <a:lstStyle/>
          <a:p>
            <a:pPr algn="ctr"/>
            <a:r>
              <a:rPr lang="en-US" sz="2400" b="1" baseline="30000" dirty="0">
                <a:solidFill>
                  <a:schemeClr val="bg1"/>
                </a:solidFill>
                <a:latin typeface="Calibri" panose="020F0502020204030204" pitchFamily="34" charset="0"/>
                <a:cs typeface="Calibri" panose="020F0502020204030204" pitchFamily="34" charset="0"/>
              </a:rPr>
              <a:t>22 </a:t>
            </a:r>
            <a:r>
              <a:rPr lang="en-US" sz="2400" b="1" dirty="0">
                <a:solidFill>
                  <a:schemeClr val="bg1"/>
                </a:solidFill>
                <a:latin typeface="Calibri" panose="020F0502020204030204" pitchFamily="34" charset="0"/>
                <a:cs typeface="Calibri" panose="020F0502020204030204" pitchFamily="34" charset="0"/>
              </a:rPr>
              <a:t>let us draw near with a true heart in full assurance of faith, having our hearts sprinkled </a:t>
            </a:r>
          </a:p>
          <a:p>
            <a:pPr algn="ctr"/>
            <a:r>
              <a:rPr lang="en-US" sz="2400" b="1" dirty="0">
                <a:solidFill>
                  <a:schemeClr val="bg1"/>
                </a:solidFill>
                <a:latin typeface="Calibri" panose="020F0502020204030204" pitchFamily="34" charset="0"/>
                <a:cs typeface="Calibri" panose="020F0502020204030204" pitchFamily="34" charset="0"/>
              </a:rPr>
              <a:t>from an evil conscience and our bodies washed with pure water. </a:t>
            </a:r>
            <a:r>
              <a:rPr lang="en-US" sz="2400" b="1" baseline="30000" dirty="0">
                <a:solidFill>
                  <a:schemeClr val="bg1"/>
                </a:solidFill>
                <a:latin typeface="Calibri" panose="020F0502020204030204" pitchFamily="34" charset="0"/>
                <a:cs typeface="Calibri" panose="020F0502020204030204" pitchFamily="34" charset="0"/>
              </a:rPr>
              <a:t>23 </a:t>
            </a:r>
            <a:r>
              <a:rPr lang="en-US" sz="2400" b="1" dirty="0">
                <a:solidFill>
                  <a:schemeClr val="bg1"/>
                </a:solidFill>
                <a:latin typeface="Calibri" panose="020F0502020204030204" pitchFamily="34" charset="0"/>
                <a:cs typeface="Calibri" panose="020F0502020204030204" pitchFamily="34" charset="0"/>
              </a:rPr>
              <a:t>Let us hold fast the </a:t>
            </a:r>
          </a:p>
          <a:p>
            <a:pPr algn="ctr"/>
            <a:r>
              <a:rPr lang="en-US" sz="2400" b="1" dirty="0">
                <a:solidFill>
                  <a:schemeClr val="bg1"/>
                </a:solidFill>
                <a:latin typeface="Calibri" panose="020F0502020204030204" pitchFamily="34" charset="0"/>
                <a:cs typeface="Calibri" panose="020F0502020204030204" pitchFamily="34" charset="0"/>
              </a:rPr>
              <a:t>confession of </a:t>
            </a:r>
            <a:r>
              <a:rPr lang="en-US" sz="2400" b="1" i="1" dirty="0">
                <a:solidFill>
                  <a:schemeClr val="bg1"/>
                </a:solidFill>
                <a:latin typeface="Calibri" panose="020F0502020204030204" pitchFamily="34" charset="0"/>
                <a:cs typeface="Calibri" panose="020F0502020204030204" pitchFamily="34" charset="0"/>
              </a:rPr>
              <a:t>our</a:t>
            </a:r>
            <a:r>
              <a:rPr lang="en-US" sz="2400" b="1" dirty="0">
                <a:solidFill>
                  <a:schemeClr val="bg1"/>
                </a:solidFill>
                <a:latin typeface="Calibri" panose="020F0502020204030204" pitchFamily="34" charset="0"/>
                <a:cs typeface="Calibri" panose="020F0502020204030204" pitchFamily="34" charset="0"/>
              </a:rPr>
              <a:t> hope without wavering, for He who promised </a:t>
            </a:r>
            <a:r>
              <a:rPr lang="en-US" sz="2400" b="1" i="1" dirty="0">
                <a:solidFill>
                  <a:schemeClr val="bg1"/>
                </a:solidFill>
                <a:latin typeface="Calibri" panose="020F0502020204030204" pitchFamily="34" charset="0"/>
                <a:cs typeface="Calibri" panose="020F0502020204030204" pitchFamily="34" charset="0"/>
              </a:rPr>
              <a:t>is</a:t>
            </a:r>
            <a:r>
              <a:rPr lang="en-US" sz="2400" b="1" dirty="0">
                <a:solidFill>
                  <a:schemeClr val="bg1"/>
                </a:solidFill>
                <a:latin typeface="Calibri" panose="020F0502020204030204" pitchFamily="34" charset="0"/>
                <a:cs typeface="Calibri" panose="020F0502020204030204" pitchFamily="34" charset="0"/>
              </a:rPr>
              <a:t> faithful. </a:t>
            </a:r>
            <a:r>
              <a:rPr lang="en-US" sz="2400" b="1" baseline="30000" dirty="0">
                <a:solidFill>
                  <a:schemeClr val="bg1"/>
                </a:solidFill>
                <a:latin typeface="Calibri" panose="020F0502020204030204" pitchFamily="34" charset="0"/>
                <a:cs typeface="Calibri" panose="020F0502020204030204" pitchFamily="34" charset="0"/>
              </a:rPr>
              <a:t>24 </a:t>
            </a:r>
            <a:r>
              <a:rPr lang="en-US" sz="2400" b="1" dirty="0">
                <a:solidFill>
                  <a:schemeClr val="bg1"/>
                </a:solidFill>
                <a:latin typeface="Calibri" panose="020F0502020204030204" pitchFamily="34" charset="0"/>
                <a:cs typeface="Calibri" panose="020F0502020204030204" pitchFamily="34" charset="0"/>
              </a:rPr>
              <a:t>And let us </a:t>
            </a:r>
          </a:p>
          <a:p>
            <a:pPr algn="ctr"/>
            <a:r>
              <a:rPr lang="en-US" sz="2400" b="1" dirty="0">
                <a:solidFill>
                  <a:schemeClr val="bg1"/>
                </a:solidFill>
                <a:latin typeface="Calibri" panose="020F0502020204030204" pitchFamily="34" charset="0"/>
                <a:cs typeface="Calibri" panose="020F0502020204030204" pitchFamily="34" charset="0"/>
              </a:rPr>
              <a:t>consider one another in order to stir up love and good works, </a:t>
            </a:r>
            <a:r>
              <a:rPr lang="en-US" sz="2400" b="1" baseline="30000" dirty="0">
                <a:solidFill>
                  <a:schemeClr val="bg1"/>
                </a:solidFill>
                <a:latin typeface="Calibri" panose="020F0502020204030204" pitchFamily="34" charset="0"/>
                <a:cs typeface="Calibri" panose="020F0502020204030204" pitchFamily="34" charset="0"/>
              </a:rPr>
              <a:t>25 </a:t>
            </a:r>
            <a:r>
              <a:rPr lang="en-US" sz="2400" b="1" dirty="0">
                <a:solidFill>
                  <a:schemeClr val="bg1"/>
                </a:solidFill>
                <a:latin typeface="Calibri" panose="020F0502020204030204" pitchFamily="34" charset="0"/>
                <a:cs typeface="Calibri" panose="020F0502020204030204" pitchFamily="34" charset="0"/>
              </a:rPr>
              <a:t>not forsaking the </a:t>
            </a:r>
          </a:p>
          <a:p>
            <a:pPr algn="ctr"/>
            <a:r>
              <a:rPr lang="en-US" sz="2400" b="1" dirty="0">
                <a:solidFill>
                  <a:schemeClr val="bg1"/>
                </a:solidFill>
                <a:latin typeface="Calibri" panose="020F0502020204030204" pitchFamily="34" charset="0"/>
                <a:cs typeface="Calibri" panose="020F0502020204030204" pitchFamily="34" charset="0"/>
              </a:rPr>
              <a:t>assembling of ourselves together, as </a:t>
            </a:r>
            <a:r>
              <a:rPr lang="en-US" sz="2400" b="1" i="1" dirty="0">
                <a:solidFill>
                  <a:schemeClr val="bg1"/>
                </a:solidFill>
                <a:latin typeface="Calibri" panose="020F0502020204030204" pitchFamily="34" charset="0"/>
                <a:cs typeface="Calibri" panose="020F0502020204030204" pitchFamily="34" charset="0"/>
              </a:rPr>
              <a:t>is</a:t>
            </a:r>
            <a:r>
              <a:rPr lang="en-US" sz="2400" b="1" dirty="0">
                <a:solidFill>
                  <a:schemeClr val="bg1"/>
                </a:solidFill>
                <a:latin typeface="Calibri" panose="020F0502020204030204" pitchFamily="34" charset="0"/>
                <a:cs typeface="Calibri" panose="020F0502020204030204" pitchFamily="34" charset="0"/>
              </a:rPr>
              <a:t> the manner of some, but exhorting </a:t>
            </a:r>
            <a:r>
              <a:rPr lang="en-US" sz="2400" b="1" i="1" dirty="0">
                <a:solidFill>
                  <a:schemeClr val="bg1"/>
                </a:solidFill>
                <a:latin typeface="Calibri" panose="020F0502020204030204" pitchFamily="34" charset="0"/>
                <a:cs typeface="Calibri" panose="020F0502020204030204" pitchFamily="34" charset="0"/>
              </a:rPr>
              <a:t>one another,</a:t>
            </a:r>
            <a:r>
              <a:rPr lang="en-US" sz="2400" b="1" dirty="0">
                <a:solidFill>
                  <a:schemeClr val="bg1"/>
                </a:solidFill>
                <a:latin typeface="Calibri" panose="020F0502020204030204" pitchFamily="34" charset="0"/>
                <a:cs typeface="Calibri" panose="020F0502020204030204" pitchFamily="34" charset="0"/>
              </a:rPr>
              <a:t> </a:t>
            </a:r>
          </a:p>
          <a:p>
            <a:pPr algn="ctr"/>
            <a:r>
              <a:rPr lang="en-US" sz="2400" b="1" dirty="0">
                <a:solidFill>
                  <a:schemeClr val="bg1"/>
                </a:solidFill>
                <a:latin typeface="Calibri" panose="020F0502020204030204" pitchFamily="34" charset="0"/>
                <a:cs typeface="Calibri" panose="020F0502020204030204" pitchFamily="34" charset="0"/>
              </a:rPr>
              <a:t>and so much the more as you see the Day approaching. </a:t>
            </a:r>
            <a:r>
              <a:rPr lang="en-US" sz="2400" b="1" baseline="30000" dirty="0">
                <a:solidFill>
                  <a:schemeClr val="bg1"/>
                </a:solidFill>
                <a:latin typeface="Calibri" panose="020F0502020204030204" pitchFamily="34" charset="0"/>
                <a:cs typeface="Calibri" panose="020F0502020204030204" pitchFamily="34" charset="0"/>
              </a:rPr>
              <a:t>26 </a:t>
            </a:r>
            <a:r>
              <a:rPr lang="en-US" sz="2400" b="1" dirty="0">
                <a:solidFill>
                  <a:schemeClr val="bg1"/>
                </a:solidFill>
                <a:latin typeface="Calibri" panose="020F0502020204030204" pitchFamily="34" charset="0"/>
                <a:cs typeface="Calibri" panose="020F0502020204030204" pitchFamily="34" charset="0"/>
              </a:rPr>
              <a:t>For if we sin willfully after we </a:t>
            </a:r>
          </a:p>
          <a:p>
            <a:pPr algn="ctr"/>
            <a:r>
              <a:rPr lang="en-US" sz="2400" b="1" dirty="0">
                <a:solidFill>
                  <a:schemeClr val="bg1"/>
                </a:solidFill>
                <a:latin typeface="Calibri" panose="020F0502020204030204" pitchFamily="34" charset="0"/>
                <a:cs typeface="Calibri" panose="020F0502020204030204" pitchFamily="34" charset="0"/>
              </a:rPr>
              <a:t>have received the knowledge of the truth, there no longer remains a sacrifice for sins,</a:t>
            </a:r>
          </a:p>
        </p:txBody>
      </p:sp>
    </p:spTree>
    <p:extLst>
      <p:ext uri="{BB962C8B-B14F-4D97-AF65-F5344CB8AC3E}">
        <p14:creationId xmlns:p14="http://schemas.microsoft.com/office/powerpoint/2010/main" val="30535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7178040" y="0"/>
            <a:ext cx="5013960" cy="784066"/>
          </a:xfrm>
        </p:spPr>
        <p:txBody>
          <a:bodyPr>
            <a:normAutofit/>
          </a:bodyPr>
          <a:lstStyle/>
          <a:p>
            <a:r>
              <a:rPr lang="en-US" sz="4400" dirty="0"/>
              <a:t>Hebrews 10:22-26</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801368" y="784066"/>
            <a:ext cx="10149840" cy="5744750"/>
          </a:xfrm>
        </p:spPr>
        <p:txBody>
          <a:bodyPr>
            <a:normAutofit/>
          </a:bodyPr>
          <a:lstStyle/>
          <a:p>
            <a:r>
              <a:rPr lang="en-US" sz="2600" dirty="0">
                <a:latin typeface="Calibri" panose="020F0502020204030204" pitchFamily="34" charset="0"/>
                <a:cs typeface="Calibri" panose="020F0502020204030204" pitchFamily="34" charset="0"/>
              </a:rPr>
              <a:t>Often this verse is quoted and used to show that if we miss </a:t>
            </a:r>
            <a:r>
              <a:rPr lang="en-US" sz="2600" b="1" dirty="0">
                <a:solidFill>
                  <a:srgbClr val="FF0000"/>
                </a:solidFill>
                <a:latin typeface="Calibri" panose="020F0502020204030204" pitchFamily="34" charset="0"/>
                <a:cs typeface="Calibri" panose="020F0502020204030204" pitchFamily="34" charset="0"/>
              </a:rPr>
              <a:t>ONE</a:t>
            </a:r>
            <a:r>
              <a:rPr lang="en-US" sz="2600" dirty="0">
                <a:latin typeface="Calibri" panose="020F0502020204030204" pitchFamily="34" charset="0"/>
                <a:cs typeface="Calibri" panose="020F0502020204030204" pitchFamily="34" charset="0"/>
              </a:rPr>
              <a:t> service without adequate excuse, we are forsaking the assembly.  </a:t>
            </a:r>
            <a:r>
              <a:rPr lang="en-US" sz="2600" b="1" dirty="0">
                <a:solidFill>
                  <a:srgbClr val="C00000"/>
                </a:solidFill>
                <a:latin typeface="Calibri" panose="020F0502020204030204" pitchFamily="34" charset="0"/>
                <a:cs typeface="Calibri" panose="020F0502020204030204" pitchFamily="34" charset="0"/>
              </a:rPr>
              <a:t>Is this what this verse is teaching?</a:t>
            </a:r>
          </a:p>
          <a:p>
            <a:r>
              <a:rPr lang="en-US" sz="2600" dirty="0">
                <a:latin typeface="Calibri" panose="020F0502020204030204" pitchFamily="34" charset="0"/>
                <a:cs typeface="Calibri" panose="020F0502020204030204" pitchFamily="34" charset="0"/>
              </a:rPr>
              <a:t>Who was the letter written to?  This group of people, what were they like/characteristics, and what was the main message?</a:t>
            </a:r>
          </a:p>
          <a:p>
            <a:r>
              <a:rPr lang="en-US" sz="2600" dirty="0">
                <a:latin typeface="Calibri" panose="020F0502020204030204" pitchFamily="34" charset="0"/>
                <a:cs typeface="Calibri" panose="020F0502020204030204" pitchFamily="34" charset="0"/>
              </a:rPr>
              <a:t>It was written to a group of Christians who had “endured a hard struggle with sufferings” (Hebrews 10:32). They were “exposed to reproach and affliction” (Hebrews 10:33). They witnessed their brothers and sisters being thrown into prison. They themselves “joyfully accepted the plundering of [their] property” (Hebrews 10:34).</a:t>
            </a:r>
          </a:p>
          <a:p>
            <a:r>
              <a:rPr lang="en-US" sz="2600" b="1" dirty="0">
                <a:solidFill>
                  <a:srgbClr val="7030A0"/>
                </a:solidFill>
                <a:latin typeface="Calibri" panose="020F0502020204030204" pitchFamily="34" charset="0"/>
                <a:cs typeface="Calibri" panose="020F0502020204030204" pitchFamily="34" charset="0"/>
              </a:rPr>
              <a:t>These Jewish Christians had endured this persecution with joy and faith. </a:t>
            </a:r>
            <a:r>
              <a:rPr lang="en-US" sz="2600" b="1" dirty="0">
                <a:solidFill>
                  <a:srgbClr val="FF0000"/>
                </a:solidFill>
                <a:latin typeface="Calibri" panose="020F0502020204030204" pitchFamily="34" charset="0"/>
                <a:cs typeface="Calibri" panose="020F0502020204030204" pitchFamily="34" charset="0"/>
              </a:rPr>
              <a:t>But now their joy and faith seem to be wavering. Some of them are ready to abandon the way of Jesus.</a:t>
            </a:r>
          </a:p>
        </p:txBody>
      </p:sp>
    </p:spTree>
    <p:extLst>
      <p:ext uri="{BB962C8B-B14F-4D97-AF65-F5344CB8AC3E}">
        <p14:creationId xmlns:p14="http://schemas.microsoft.com/office/powerpoint/2010/main" val="99501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7178040" y="0"/>
            <a:ext cx="5013960" cy="784066"/>
          </a:xfrm>
        </p:spPr>
        <p:txBody>
          <a:bodyPr>
            <a:normAutofit/>
          </a:bodyPr>
          <a:lstStyle/>
          <a:p>
            <a:r>
              <a:rPr lang="en-US" sz="4400" dirty="0"/>
              <a:t>Hebrews 10:22-26</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2048256" y="784066"/>
            <a:ext cx="9902952" cy="5964206"/>
          </a:xfrm>
        </p:spPr>
        <p:txBody>
          <a:bodyPr>
            <a:normAutofit lnSpcReduction="10000"/>
          </a:bodyPr>
          <a:lstStyle/>
          <a:p>
            <a:r>
              <a:rPr lang="en-US" sz="2800" dirty="0">
                <a:latin typeface="Calibri" panose="020F0502020204030204" pitchFamily="34" charset="0"/>
                <a:cs typeface="Calibri" panose="020F0502020204030204" pitchFamily="34" charset="0"/>
              </a:rPr>
              <a:t>Now let’s talk about chapter 10 specifically because to understand verse 25, we </a:t>
            </a:r>
            <a:r>
              <a:rPr lang="en-US" sz="2800" b="1" dirty="0">
                <a:solidFill>
                  <a:srgbClr val="FF0000"/>
                </a:solidFill>
                <a:latin typeface="Calibri" panose="020F0502020204030204" pitchFamily="34" charset="0"/>
                <a:cs typeface="Calibri" panose="020F0502020204030204" pitchFamily="34" charset="0"/>
              </a:rPr>
              <a:t>MUST</a:t>
            </a:r>
            <a:r>
              <a:rPr lang="en-US" sz="2800" dirty="0">
                <a:latin typeface="Calibri" panose="020F0502020204030204" pitchFamily="34" charset="0"/>
                <a:cs typeface="Calibri" panose="020F0502020204030204" pitchFamily="34" charset="0"/>
              </a:rPr>
              <a:t> keep it in the context of the chapter.</a:t>
            </a:r>
          </a:p>
          <a:p>
            <a:pPr fontAlgn="base"/>
            <a:r>
              <a:rPr lang="en-US" sz="2600" b="1" u="sng" dirty="0">
                <a:solidFill>
                  <a:srgbClr val="C00000"/>
                </a:solidFill>
                <a:latin typeface="Calibri" panose="020F0502020204030204" pitchFamily="34" charset="0"/>
                <a:cs typeface="Calibri" panose="020F0502020204030204" pitchFamily="34" charset="0"/>
              </a:rPr>
              <a:t>Hebrews 10 is all about the fact that without Jesus, there is no forgiveness of sins (9:28). </a:t>
            </a:r>
            <a:r>
              <a:rPr lang="en-US" sz="2600" dirty="0">
                <a:latin typeface="Calibri" panose="020F0502020204030204" pitchFamily="34" charset="0"/>
                <a:cs typeface="Calibri" panose="020F0502020204030204" pitchFamily="34" charset="0"/>
              </a:rPr>
              <a:t>Jesus was the one single sacrifice for “all people” for “all time” (Hebrews 10:10-14). Therefore, </a:t>
            </a:r>
            <a:r>
              <a:rPr lang="en-US" sz="2600" b="1" dirty="0">
                <a:solidFill>
                  <a:schemeClr val="accent5"/>
                </a:solidFill>
                <a:latin typeface="Calibri" panose="020F0502020204030204" pitchFamily="34" charset="0"/>
                <a:cs typeface="Calibri" panose="020F0502020204030204" pitchFamily="34" charset="0"/>
              </a:rPr>
              <a:t>if a person rejects the sacrifice Jesus made on their behalf, there remains no other way for them to be saved (10:26).</a:t>
            </a:r>
            <a:endParaRPr lang="en-US" sz="2600" dirty="0">
              <a:solidFill>
                <a:schemeClr val="accent5"/>
              </a:solidFill>
              <a:latin typeface="Calibri" panose="020F0502020204030204" pitchFamily="34" charset="0"/>
              <a:cs typeface="Calibri" panose="020F0502020204030204" pitchFamily="34" charset="0"/>
            </a:endParaRPr>
          </a:p>
          <a:p>
            <a:pPr fontAlgn="base"/>
            <a:r>
              <a:rPr lang="en-US" sz="2600" dirty="0">
                <a:latin typeface="Calibri" panose="020F0502020204030204" pitchFamily="34" charset="0"/>
                <a:cs typeface="Calibri" panose="020F0502020204030204" pitchFamily="34" charset="0"/>
              </a:rPr>
              <a:t>The writer is encouraging them to “</a:t>
            </a:r>
            <a:r>
              <a:rPr lang="en-US" sz="2600" dirty="0">
                <a:solidFill>
                  <a:schemeClr val="accent5"/>
                </a:solidFill>
                <a:latin typeface="Calibri" panose="020F0502020204030204" pitchFamily="34" charset="0"/>
                <a:cs typeface="Calibri" panose="020F0502020204030204" pitchFamily="34" charset="0"/>
              </a:rPr>
              <a:t>hold fast…without </a:t>
            </a:r>
            <a:r>
              <a:rPr lang="en-US" sz="2600" b="1" dirty="0">
                <a:solidFill>
                  <a:schemeClr val="accent5"/>
                </a:solidFill>
                <a:latin typeface="Calibri" panose="020F0502020204030204" pitchFamily="34" charset="0"/>
                <a:cs typeface="Calibri" panose="020F0502020204030204" pitchFamily="34" charset="0"/>
              </a:rPr>
              <a:t>wavering</a:t>
            </a:r>
            <a:r>
              <a:rPr lang="en-US" sz="2600" dirty="0">
                <a:latin typeface="Calibri" panose="020F0502020204030204" pitchFamily="34" charset="0"/>
                <a:cs typeface="Calibri" panose="020F0502020204030204" pitchFamily="34" charset="0"/>
              </a:rPr>
              <a:t>” (vs. 23). He is warning them not to “</a:t>
            </a:r>
            <a:r>
              <a:rPr lang="en-US" sz="2600" b="1" dirty="0">
                <a:solidFill>
                  <a:schemeClr val="accent5"/>
                </a:solidFill>
                <a:latin typeface="Calibri" panose="020F0502020204030204" pitchFamily="34" charset="0"/>
                <a:cs typeface="Calibri" panose="020F0502020204030204" pitchFamily="34" charset="0"/>
              </a:rPr>
              <a:t>trample under foot</a:t>
            </a:r>
            <a:r>
              <a:rPr lang="en-US" sz="2600" dirty="0">
                <a:solidFill>
                  <a:schemeClr val="accent5"/>
                </a:solidFill>
                <a:latin typeface="Calibri" panose="020F0502020204030204" pitchFamily="34" charset="0"/>
                <a:cs typeface="Calibri" panose="020F0502020204030204" pitchFamily="34" charset="0"/>
              </a:rPr>
              <a:t> the Son of God</a:t>
            </a:r>
            <a:r>
              <a:rPr lang="en-US" sz="2600" dirty="0">
                <a:latin typeface="Calibri" panose="020F0502020204030204" pitchFamily="34" charset="0"/>
                <a:cs typeface="Calibri" panose="020F0502020204030204" pitchFamily="34" charset="0"/>
              </a:rPr>
              <a:t>” or “</a:t>
            </a:r>
            <a:r>
              <a:rPr lang="en-US" sz="2600" b="1" dirty="0">
                <a:solidFill>
                  <a:schemeClr val="accent5"/>
                </a:solidFill>
                <a:latin typeface="Calibri" panose="020F0502020204030204" pitchFamily="34" charset="0"/>
                <a:cs typeface="Calibri" panose="020F0502020204030204" pitchFamily="34" charset="0"/>
              </a:rPr>
              <a:t>profane</a:t>
            </a:r>
            <a:r>
              <a:rPr lang="en-US" sz="2600" dirty="0">
                <a:solidFill>
                  <a:schemeClr val="accent5"/>
                </a:solidFill>
                <a:latin typeface="Calibri" panose="020F0502020204030204" pitchFamily="34" charset="0"/>
                <a:cs typeface="Calibri" panose="020F0502020204030204" pitchFamily="34" charset="0"/>
              </a:rPr>
              <a:t> the blood of the covenant by which they were sanctified</a:t>
            </a:r>
            <a:r>
              <a:rPr lang="en-US" sz="2600" dirty="0">
                <a:latin typeface="Calibri" panose="020F0502020204030204" pitchFamily="34" charset="0"/>
                <a:cs typeface="Calibri" panose="020F0502020204030204" pitchFamily="34" charset="0"/>
              </a:rPr>
              <a:t>” (vs. 29). He warns them not to “</a:t>
            </a:r>
            <a:r>
              <a:rPr lang="en-US" sz="2600" b="1" dirty="0">
                <a:solidFill>
                  <a:schemeClr val="accent5"/>
                </a:solidFill>
                <a:latin typeface="Calibri" panose="020F0502020204030204" pitchFamily="34" charset="0"/>
                <a:cs typeface="Calibri" panose="020F0502020204030204" pitchFamily="34" charset="0"/>
              </a:rPr>
              <a:t>throw away</a:t>
            </a:r>
            <a:r>
              <a:rPr lang="en-US" sz="2600" dirty="0">
                <a:solidFill>
                  <a:schemeClr val="accent5"/>
                </a:solidFill>
                <a:latin typeface="Calibri" panose="020F0502020204030204" pitchFamily="34" charset="0"/>
                <a:cs typeface="Calibri" panose="020F0502020204030204" pitchFamily="34" charset="0"/>
              </a:rPr>
              <a:t> their confidence</a:t>
            </a:r>
            <a:r>
              <a:rPr lang="en-US" sz="2600" dirty="0">
                <a:latin typeface="Calibri" panose="020F0502020204030204" pitchFamily="34" charset="0"/>
                <a:cs typeface="Calibri" panose="020F0502020204030204" pitchFamily="34" charset="0"/>
              </a:rPr>
              <a:t>” (vs. 35) or to be like those who “</a:t>
            </a:r>
            <a:r>
              <a:rPr lang="en-US" sz="2600" b="1" dirty="0">
                <a:solidFill>
                  <a:schemeClr val="accent5"/>
                </a:solidFill>
                <a:latin typeface="Calibri" panose="020F0502020204030204" pitchFamily="34" charset="0"/>
                <a:cs typeface="Calibri" panose="020F0502020204030204" pitchFamily="34" charset="0"/>
              </a:rPr>
              <a:t>shrink back</a:t>
            </a:r>
            <a:r>
              <a:rPr lang="en-US" sz="2600" dirty="0">
                <a:solidFill>
                  <a:schemeClr val="accent5"/>
                </a:solidFill>
                <a:latin typeface="Calibri" panose="020F0502020204030204" pitchFamily="34" charset="0"/>
                <a:cs typeface="Calibri" panose="020F0502020204030204" pitchFamily="34" charset="0"/>
              </a:rPr>
              <a:t> and are destroyed</a:t>
            </a:r>
            <a:r>
              <a:rPr lang="en-US" sz="2600" dirty="0">
                <a:latin typeface="Calibri" panose="020F0502020204030204" pitchFamily="34" charset="0"/>
                <a:cs typeface="Calibri" panose="020F0502020204030204" pitchFamily="34" charset="0"/>
              </a:rPr>
              <a:t>” (vs. 39).</a:t>
            </a:r>
          </a:p>
          <a:p>
            <a:pPr fontAlgn="base"/>
            <a:r>
              <a:rPr lang="en-US" sz="2600" b="1" dirty="0">
                <a:solidFill>
                  <a:srgbClr val="C00000"/>
                </a:solidFill>
                <a:latin typeface="Calibri" panose="020F0502020204030204" pitchFamily="34" charset="0"/>
                <a:cs typeface="Calibri" panose="020F0502020204030204" pitchFamily="34" charset="0"/>
              </a:rPr>
              <a:t>It is only in the context of words and phrases like these that we can understand what it means to “forsake the assembly.”</a:t>
            </a:r>
          </a:p>
        </p:txBody>
      </p:sp>
    </p:spTree>
    <p:extLst>
      <p:ext uri="{BB962C8B-B14F-4D97-AF65-F5344CB8AC3E}">
        <p14:creationId xmlns:p14="http://schemas.microsoft.com/office/powerpoint/2010/main" val="253009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1964</TotalTime>
  <Words>1931</Words>
  <Application>Microsoft Office PowerPoint</Application>
  <PresentationFormat>Widescreen</PresentationFormat>
  <Paragraphs>93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New Testament Worship</vt:lpstr>
      <vt:lpstr>Initial Thoughts</vt:lpstr>
      <vt:lpstr>Initial Thoughts</vt:lpstr>
      <vt:lpstr>John 4:20-24</vt:lpstr>
      <vt:lpstr>John 4:20-24</vt:lpstr>
      <vt:lpstr>RESPONSIBILITIES</vt:lpstr>
      <vt:lpstr>Hebrews 10:22-26</vt:lpstr>
      <vt:lpstr>Hebrews 10:22-26</vt:lpstr>
      <vt:lpstr>Hebrews 10:22-26</vt:lpstr>
      <vt:lpstr>Hebrews 10:22-26</vt:lpstr>
      <vt:lpstr>Hebrews 10:22-26</vt:lpstr>
      <vt:lpstr>Hebrews 10:22-26</vt:lpstr>
      <vt:lpstr>Hebrews 10:22-26</vt:lpstr>
      <vt:lpstr>Hebrews 10:22-26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Worship</dc:title>
  <dc:creator>Paden, Eddie - LCMS Lang. Arts</dc:creator>
  <cp:lastModifiedBy>Kevin Stilts</cp:lastModifiedBy>
  <cp:revision>101</cp:revision>
  <cp:lastPrinted>2021-09-10T17:17:31Z</cp:lastPrinted>
  <dcterms:created xsi:type="dcterms:W3CDTF">2021-09-09T14:49:31Z</dcterms:created>
  <dcterms:modified xsi:type="dcterms:W3CDTF">2021-09-19T18:51:50Z</dcterms:modified>
</cp:coreProperties>
</file>