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31" r:id="rId2"/>
    <p:sldId id="432" r:id="rId3"/>
    <p:sldId id="413" r:id="rId4"/>
    <p:sldId id="414" r:id="rId5"/>
    <p:sldId id="263" r:id="rId6"/>
    <p:sldId id="280" r:id="rId7"/>
    <p:sldId id="415" r:id="rId8"/>
    <p:sldId id="416" r:id="rId9"/>
    <p:sldId id="278" r:id="rId10"/>
    <p:sldId id="417" r:id="rId11"/>
    <p:sldId id="407" r:id="rId12"/>
    <p:sldId id="433" r:id="rId13"/>
    <p:sldId id="435" r:id="rId14"/>
    <p:sldId id="434" r:id="rId15"/>
    <p:sldId id="421" r:id="rId16"/>
    <p:sldId id="420" r:id="rId17"/>
    <p:sldId id="419" r:id="rId18"/>
    <p:sldId id="418" r:id="rId19"/>
    <p:sldId id="405" r:id="rId20"/>
    <p:sldId id="425" r:id="rId21"/>
    <p:sldId id="424" r:id="rId22"/>
    <p:sldId id="423" r:id="rId23"/>
    <p:sldId id="426" r:id="rId24"/>
    <p:sldId id="422" r:id="rId25"/>
    <p:sldId id="428" r:id="rId26"/>
    <p:sldId id="427" r:id="rId27"/>
    <p:sldId id="40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en, Eddie - LCMS Lang. Arts" initials="PE-LLA" lastIdx="1" clrIdx="0">
    <p:extLst>
      <p:ext uri="{19B8F6BF-5375-455C-9EA6-DF929625EA0E}">
        <p15:presenceInfo xmlns:p15="http://schemas.microsoft.com/office/powerpoint/2012/main" userId="S-1-5-21-1840715374-1625779029-144690440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63"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3582B01A-BAD5-4B09-863D-F27E86C70FAC}"/>
    <pc:docChg chg="delSld">
      <pc:chgData name="Kevin Stilts" userId="99c6032548666723" providerId="LiveId" clId="{3582B01A-BAD5-4B09-863D-F27E86C70FAC}" dt="2021-09-12T17:36:11.790" v="0" actId="47"/>
      <pc:docMkLst>
        <pc:docMk/>
      </pc:docMkLst>
      <pc:sldChg chg="del">
        <pc:chgData name="Kevin Stilts" userId="99c6032548666723" providerId="LiveId" clId="{3582B01A-BAD5-4B09-863D-F27E86C70FAC}" dt="2021-09-12T17:36:11.790" v="0" actId="47"/>
        <pc:sldMkLst>
          <pc:docMk/>
          <pc:sldMk cId="386918407" sldId="256"/>
        </pc:sldMkLst>
      </pc:sldChg>
      <pc:sldChg chg="del">
        <pc:chgData name="Kevin Stilts" userId="99c6032548666723" providerId="LiveId" clId="{3582B01A-BAD5-4B09-863D-F27E86C70FAC}" dt="2021-09-12T17:36:11.790" v="0" actId="47"/>
        <pc:sldMkLst>
          <pc:docMk/>
          <pc:sldMk cId="240412571" sldId="257"/>
        </pc:sldMkLst>
      </pc:sldChg>
      <pc:sldChg chg="del">
        <pc:chgData name="Kevin Stilts" userId="99c6032548666723" providerId="LiveId" clId="{3582B01A-BAD5-4B09-863D-F27E86C70FAC}" dt="2021-09-12T17:36:11.790" v="0" actId="47"/>
        <pc:sldMkLst>
          <pc:docMk/>
          <pc:sldMk cId="1295273523" sldId="258"/>
        </pc:sldMkLst>
      </pc:sldChg>
      <pc:sldChg chg="del">
        <pc:chgData name="Kevin Stilts" userId="99c6032548666723" providerId="LiveId" clId="{3582B01A-BAD5-4B09-863D-F27E86C70FAC}" dt="2021-09-12T17:36:11.790" v="0" actId="47"/>
        <pc:sldMkLst>
          <pc:docMk/>
          <pc:sldMk cId="3274559060" sldId="259"/>
        </pc:sldMkLst>
      </pc:sldChg>
      <pc:sldChg chg="del">
        <pc:chgData name="Kevin Stilts" userId="99c6032548666723" providerId="LiveId" clId="{3582B01A-BAD5-4B09-863D-F27E86C70FAC}" dt="2021-09-12T17:36:11.790" v="0" actId="47"/>
        <pc:sldMkLst>
          <pc:docMk/>
          <pc:sldMk cId="450580472" sldId="260"/>
        </pc:sldMkLst>
      </pc:sldChg>
      <pc:sldChg chg="del">
        <pc:chgData name="Kevin Stilts" userId="99c6032548666723" providerId="LiveId" clId="{3582B01A-BAD5-4B09-863D-F27E86C70FAC}" dt="2021-09-12T17:36:11.790" v="0" actId="47"/>
        <pc:sldMkLst>
          <pc:docMk/>
          <pc:sldMk cId="1729840966" sldId="261"/>
        </pc:sldMkLst>
      </pc:sldChg>
      <pc:sldChg chg="del">
        <pc:chgData name="Kevin Stilts" userId="99c6032548666723" providerId="LiveId" clId="{3582B01A-BAD5-4B09-863D-F27E86C70FAC}" dt="2021-09-12T17:36:11.790" v="0" actId="47"/>
        <pc:sldMkLst>
          <pc:docMk/>
          <pc:sldMk cId="2650107989" sldId="262"/>
        </pc:sldMkLst>
      </pc:sldChg>
      <pc:sldChg chg="del">
        <pc:chgData name="Kevin Stilts" userId="99c6032548666723" providerId="LiveId" clId="{3582B01A-BAD5-4B09-863D-F27E86C70FAC}" dt="2021-09-12T17:36:11.790" v="0" actId="47"/>
        <pc:sldMkLst>
          <pc:docMk/>
          <pc:sldMk cId="2855463054" sldId="264"/>
        </pc:sldMkLst>
      </pc:sldChg>
      <pc:sldChg chg="del">
        <pc:chgData name="Kevin Stilts" userId="99c6032548666723" providerId="LiveId" clId="{3582B01A-BAD5-4B09-863D-F27E86C70FAC}" dt="2021-09-12T17:36:11.790" v="0" actId="47"/>
        <pc:sldMkLst>
          <pc:docMk/>
          <pc:sldMk cId="3174498210" sldId="265"/>
        </pc:sldMkLst>
      </pc:sldChg>
      <pc:sldChg chg="del">
        <pc:chgData name="Kevin Stilts" userId="99c6032548666723" providerId="LiveId" clId="{3582B01A-BAD5-4B09-863D-F27E86C70FAC}" dt="2021-09-12T17:36:11.790" v="0" actId="47"/>
        <pc:sldMkLst>
          <pc:docMk/>
          <pc:sldMk cId="1466406831" sldId="266"/>
        </pc:sldMkLst>
      </pc:sldChg>
      <pc:sldChg chg="del">
        <pc:chgData name="Kevin Stilts" userId="99c6032548666723" providerId="LiveId" clId="{3582B01A-BAD5-4B09-863D-F27E86C70FAC}" dt="2021-09-12T17:36:11.790" v="0" actId="47"/>
        <pc:sldMkLst>
          <pc:docMk/>
          <pc:sldMk cId="2181428467" sldId="267"/>
        </pc:sldMkLst>
      </pc:sldChg>
      <pc:sldChg chg="del">
        <pc:chgData name="Kevin Stilts" userId="99c6032548666723" providerId="LiveId" clId="{3582B01A-BAD5-4B09-863D-F27E86C70FAC}" dt="2021-09-12T17:36:11.790" v="0" actId="47"/>
        <pc:sldMkLst>
          <pc:docMk/>
          <pc:sldMk cId="1425245678" sldId="268"/>
        </pc:sldMkLst>
      </pc:sldChg>
      <pc:sldChg chg="del">
        <pc:chgData name="Kevin Stilts" userId="99c6032548666723" providerId="LiveId" clId="{3582B01A-BAD5-4B09-863D-F27E86C70FAC}" dt="2021-09-12T17:36:11.790" v="0" actId="47"/>
        <pc:sldMkLst>
          <pc:docMk/>
          <pc:sldMk cId="1894184882" sldId="269"/>
        </pc:sldMkLst>
      </pc:sldChg>
      <pc:sldChg chg="del">
        <pc:chgData name="Kevin Stilts" userId="99c6032548666723" providerId="LiveId" clId="{3582B01A-BAD5-4B09-863D-F27E86C70FAC}" dt="2021-09-12T17:36:11.790" v="0" actId="47"/>
        <pc:sldMkLst>
          <pc:docMk/>
          <pc:sldMk cId="2524575151" sldId="271"/>
        </pc:sldMkLst>
      </pc:sldChg>
      <pc:sldChg chg="del">
        <pc:chgData name="Kevin Stilts" userId="99c6032548666723" providerId="LiveId" clId="{3582B01A-BAD5-4B09-863D-F27E86C70FAC}" dt="2021-09-12T17:36:11.790" v="0" actId="47"/>
        <pc:sldMkLst>
          <pc:docMk/>
          <pc:sldMk cId="2874999799" sldId="272"/>
        </pc:sldMkLst>
      </pc:sldChg>
      <pc:sldChg chg="del">
        <pc:chgData name="Kevin Stilts" userId="99c6032548666723" providerId="LiveId" clId="{3582B01A-BAD5-4B09-863D-F27E86C70FAC}" dt="2021-09-12T17:36:11.790" v="0" actId="47"/>
        <pc:sldMkLst>
          <pc:docMk/>
          <pc:sldMk cId="3791863375" sldId="273"/>
        </pc:sldMkLst>
      </pc:sldChg>
      <pc:sldChg chg="del">
        <pc:chgData name="Kevin Stilts" userId="99c6032548666723" providerId="LiveId" clId="{3582B01A-BAD5-4B09-863D-F27E86C70FAC}" dt="2021-09-12T17:36:11.790" v="0" actId="47"/>
        <pc:sldMkLst>
          <pc:docMk/>
          <pc:sldMk cId="996540125" sldId="274"/>
        </pc:sldMkLst>
      </pc:sldChg>
      <pc:sldChg chg="del">
        <pc:chgData name="Kevin Stilts" userId="99c6032548666723" providerId="LiveId" clId="{3582B01A-BAD5-4B09-863D-F27E86C70FAC}" dt="2021-09-12T17:36:11.790" v="0" actId="47"/>
        <pc:sldMkLst>
          <pc:docMk/>
          <pc:sldMk cId="2125754111" sldId="275"/>
        </pc:sldMkLst>
      </pc:sldChg>
      <pc:sldChg chg="del">
        <pc:chgData name="Kevin Stilts" userId="99c6032548666723" providerId="LiveId" clId="{3582B01A-BAD5-4B09-863D-F27E86C70FAC}" dt="2021-09-12T17:36:11.790" v="0" actId="47"/>
        <pc:sldMkLst>
          <pc:docMk/>
          <pc:sldMk cId="3938698583" sldId="276"/>
        </pc:sldMkLst>
      </pc:sldChg>
      <pc:sldChg chg="del">
        <pc:chgData name="Kevin Stilts" userId="99c6032548666723" providerId="LiveId" clId="{3582B01A-BAD5-4B09-863D-F27E86C70FAC}" dt="2021-09-12T17:36:11.790" v="0" actId="47"/>
        <pc:sldMkLst>
          <pc:docMk/>
          <pc:sldMk cId="1049203561" sldId="277"/>
        </pc:sldMkLst>
      </pc:sldChg>
      <pc:sldChg chg="del">
        <pc:chgData name="Kevin Stilts" userId="99c6032548666723" providerId="LiveId" clId="{3582B01A-BAD5-4B09-863D-F27E86C70FAC}" dt="2021-09-12T17:36:11.790" v="0" actId="47"/>
        <pc:sldMkLst>
          <pc:docMk/>
          <pc:sldMk cId="1177292279" sldId="279"/>
        </pc:sldMkLst>
      </pc:sldChg>
      <pc:sldChg chg="del">
        <pc:chgData name="Kevin Stilts" userId="99c6032548666723" providerId="LiveId" clId="{3582B01A-BAD5-4B09-863D-F27E86C70FAC}" dt="2021-09-12T17:36:11.790" v="0" actId="47"/>
        <pc:sldMkLst>
          <pc:docMk/>
          <pc:sldMk cId="557060912" sldId="281"/>
        </pc:sldMkLst>
      </pc:sldChg>
      <pc:sldChg chg="del">
        <pc:chgData name="Kevin Stilts" userId="99c6032548666723" providerId="LiveId" clId="{3582B01A-BAD5-4B09-863D-F27E86C70FAC}" dt="2021-09-12T17:36:11.790" v="0" actId="47"/>
        <pc:sldMkLst>
          <pc:docMk/>
          <pc:sldMk cId="2024583139" sldId="282"/>
        </pc:sldMkLst>
      </pc:sldChg>
      <pc:sldChg chg="del">
        <pc:chgData name="Kevin Stilts" userId="99c6032548666723" providerId="LiveId" clId="{3582B01A-BAD5-4B09-863D-F27E86C70FAC}" dt="2021-09-12T17:36:11.790" v="0" actId="47"/>
        <pc:sldMkLst>
          <pc:docMk/>
          <pc:sldMk cId="580527173" sldId="283"/>
        </pc:sldMkLst>
      </pc:sldChg>
      <pc:sldChg chg="del">
        <pc:chgData name="Kevin Stilts" userId="99c6032548666723" providerId="LiveId" clId="{3582B01A-BAD5-4B09-863D-F27E86C70FAC}" dt="2021-09-12T17:36:11.790" v="0" actId="47"/>
        <pc:sldMkLst>
          <pc:docMk/>
          <pc:sldMk cId="553832543" sldId="284"/>
        </pc:sldMkLst>
      </pc:sldChg>
      <pc:sldChg chg="del">
        <pc:chgData name="Kevin Stilts" userId="99c6032548666723" providerId="LiveId" clId="{3582B01A-BAD5-4B09-863D-F27E86C70FAC}" dt="2021-09-12T17:36:11.790" v="0" actId="47"/>
        <pc:sldMkLst>
          <pc:docMk/>
          <pc:sldMk cId="954152233" sldId="285"/>
        </pc:sldMkLst>
      </pc:sldChg>
      <pc:sldChg chg="del">
        <pc:chgData name="Kevin Stilts" userId="99c6032548666723" providerId="LiveId" clId="{3582B01A-BAD5-4B09-863D-F27E86C70FAC}" dt="2021-09-12T17:36:11.790" v="0" actId="47"/>
        <pc:sldMkLst>
          <pc:docMk/>
          <pc:sldMk cId="2787191409" sldId="286"/>
        </pc:sldMkLst>
      </pc:sldChg>
      <pc:sldChg chg="del">
        <pc:chgData name="Kevin Stilts" userId="99c6032548666723" providerId="LiveId" clId="{3582B01A-BAD5-4B09-863D-F27E86C70FAC}" dt="2021-09-12T17:36:11.790" v="0" actId="47"/>
        <pc:sldMkLst>
          <pc:docMk/>
          <pc:sldMk cId="309581509" sldId="287"/>
        </pc:sldMkLst>
      </pc:sldChg>
      <pc:sldChg chg="del">
        <pc:chgData name="Kevin Stilts" userId="99c6032548666723" providerId="LiveId" clId="{3582B01A-BAD5-4B09-863D-F27E86C70FAC}" dt="2021-09-12T17:36:11.790" v="0" actId="47"/>
        <pc:sldMkLst>
          <pc:docMk/>
          <pc:sldMk cId="541183607" sldId="398"/>
        </pc:sldMkLst>
      </pc:sldChg>
      <pc:sldChg chg="del">
        <pc:chgData name="Kevin Stilts" userId="99c6032548666723" providerId="LiveId" clId="{3582B01A-BAD5-4B09-863D-F27E86C70FAC}" dt="2021-09-12T17:36:11.790" v="0" actId="47"/>
        <pc:sldMkLst>
          <pc:docMk/>
          <pc:sldMk cId="4918343" sldId="403"/>
        </pc:sldMkLst>
      </pc:sldChg>
      <pc:sldChg chg="del">
        <pc:chgData name="Kevin Stilts" userId="99c6032548666723" providerId="LiveId" clId="{3582B01A-BAD5-4B09-863D-F27E86C70FAC}" dt="2021-09-12T17:36:11.790" v="0" actId="47"/>
        <pc:sldMkLst>
          <pc:docMk/>
          <pc:sldMk cId="1091740789" sldId="408"/>
        </pc:sldMkLst>
      </pc:sldChg>
      <pc:sldChg chg="del">
        <pc:chgData name="Kevin Stilts" userId="99c6032548666723" providerId="LiveId" clId="{3582B01A-BAD5-4B09-863D-F27E86C70FAC}" dt="2021-09-12T17:36:11.790" v="0" actId="47"/>
        <pc:sldMkLst>
          <pc:docMk/>
          <pc:sldMk cId="3121206696" sldId="409"/>
        </pc:sldMkLst>
      </pc:sldChg>
      <pc:sldChg chg="del">
        <pc:chgData name="Kevin Stilts" userId="99c6032548666723" providerId="LiveId" clId="{3582B01A-BAD5-4B09-863D-F27E86C70FAC}" dt="2021-09-12T17:36:11.790" v="0" actId="47"/>
        <pc:sldMkLst>
          <pc:docMk/>
          <pc:sldMk cId="754308049" sldId="410"/>
        </pc:sldMkLst>
      </pc:sldChg>
      <pc:sldChg chg="del">
        <pc:chgData name="Kevin Stilts" userId="99c6032548666723" providerId="LiveId" clId="{3582B01A-BAD5-4B09-863D-F27E86C70FAC}" dt="2021-09-12T17:36:11.790" v="0" actId="47"/>
        <pc:sldMkLst>
          <pc:docMk/>
          <pc:sldMk cId="3910928461" sldId="411"/>
        </pc:sldMkLst>
      </pc:sldChg>
      <pc:sldChg chg="del">
        <pc:chgData name="Kevin Stilts" userId="99c6032548666723" providerId="LiveId" clId="{3582B01A-BAD5-4B09-863D-F27E86C70FAC}" dt="2021-09-12T17:36:11.790" v="0" actId="47"/>
        <pc:sldMkLst>
          <pc:docMk/>
          <pc:sldMk cId="401980413" sldId="412"/>
        </pc:sldMkLst>
      </pc:sldChg>
      <pc:sldChg chg="del">
        <pc:chgData name="Kevin Stilts" userId="99c6032548666723" providerId="LiveId" clId="{3582B01A-BAD5-4B09-863D-F27E86C70FAC}" dt="2021-09-12T17:36:11.790" v="0" actId="47"/>
        <pc:sldMkLst>
          <pc:docMk/>
          <pc:sldMk cId="3322534218" sldId="429"/>
        </pc:sldMkLst>
      </pc:sldChg>
      <pc:sldChg chg="del">
        <pc:chgData name="Kevin Stilts" userId="99c6032548666723" providerId="LiveId" clId="{3582B01A-BAD5-4B09-863D-F27E86C70FAC}" dt="2021-09-12T17:36:11.790" v="0" actId="47"/>
        <pc:sldMkLst>
          <pc:docMk/>
          <pc:sldMk cId="1402314198" sldId="43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44A6-D12B-4D9C-A250-E74145D642B6}"/>
              </a:ext>
            </a:extLst>
          </p:cNvPr>
          <p:cNvSpPr>
            <a:spLocks noGrp="1"/>
          </p:cNvSpPr>
          <p:nvPr>
            <p:ph type="ctrTitle"/>
          </p:nvPr>
        </p:nvSpPr>
        <p:spPr/>
        <p:txBody>
          <a:bodyPr/>
          <a:lstStyle/>
          <a:p>
            <a:r>
              <a:rPr lang="en-US" dirty="0"/>
              <a:t>Christians Responsibility to the Government</a:t>
            </a:r>
          </a:p>
        </p:txBody>
      </p:sp>
      <p:sp>
        <p:nvSpPr>
          <p:cNvPr id="3" name="Subtitle 2">
            <a:extLst>
              <a:ext uri="{FF2B5EF4-FFF2-40B4-BE49-F238E27FC236}">
                <a16:creationId xmlns:a16="http://schemas.microsoft.com/office/drawing/2014/main" id="{6CDB34CD-6E82-4148-B8DD-BB1F7AC76B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9014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fontScale="92500"/>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r>
              <a:rPr lang="en-US" sz="2800" dirty="0">
                <a:solidFill>
                  <a:schemeClr val="tx1"/>
                </a:solidFill>
                <a:latin typeface="Calibri" panose="020F0502020204030204" pitchFamily="34" charset="0"/>
                <a:cs typeface="Calibri" panose="020F0502020204030204" pitchFamily="34" charset="0"/>
              </a:rPr>
              <a:t>– 1 Timothy 4:1,2</a:t>
            </a:r>
            <a:endParaRPr lang="en-US" sz="2800" dirty="0">
              <a:latin typeface="Calibri" panose="020F0502020204030204" pitchFamily="34" charset="0"/>
              <a:cs typeface="Calibri" panose="020F0502020204030204" pitchFamily="34" charset="0"/>
            </a:endParaRP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185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652531" y="675880"/>
            <a:ext cx="10333822" cy="6105064"/>
          </a:xfrm>
        </p:spPr>
        <p:txBody>
          <a:bodyPr>
            <a:normAutofit/>
          </a:bodyPr>
          <a:lstStyle/>
          <a:p>
            <a:r>
              <a:rPr lang="en-US" sz="2800" dirty="0">
                <a:latin typeface="Calibri" panose="020F0502020204030204" pitchFamily="34" charset="0"/>
                <a:cs typeface="Calibri" panose="020F0502020204030204" pitchFamily="34" charset="0"/>
              </a:rPr>
              <a:t>So, just like the Responsibilities of Elders, what we find is very general and easy to understand.</a:t>
            </a:r>
          </a:p>
          <a:p>
            <a:r>
              <a:rPr lang="en-US" sz="2800" b="1" dirty="0">
                <a:solidFill>
                  <a:srgbClr val="7030A0"/>
                </a:solidFill>
                <a:latin typeface="Calibri" panose="020F0502020204030204" pitchFamily="34" charset="0"/>
                <a:cs typeface="Calibri" panose="020F0502020204030204" pitchFamily="34" charset="0"/>
              </a:rPr>
              <a:t>The difficulty comes in the application of the responsibilities to specific instances in our lives!</a:t>
            </a:r>
          </a:p>
          <a:p>
            <a:r>
              <a:rPr lang="en-US" sz="2800" dirty="0">
                <a:latin typeface="Calibri" panose="020F0502020204030204" pitchFamily="34" charset="0"/>
                <a:cs typeface="Calibri" panose="020F0502020204030204" pitchFamily="34" charset="0"/>
              </a:rPr>
              <a:t>So, let’s start looking at applicable situations over the past year or two and allow me to ask a few questions. </a:t>
            </a:r>
            <a:r>
              <a:rPr lang="en-US" sz="2800" dirty="0">
                <a:latin typeface="Calibri" panose="020F0502020204030204" pitchFamily="34" charset="0"/>
                <a:cs typeface="Calibri" panose="020F0502020204030204" pitchFamily="34" charset="0"/>
                <a:sym typeface="Wingdings" panose="05000000000000000000" pitchFamily="2" charset="2"/>
              </a:rPr>
              <a:t></a:t>
            </a:r>
          </a:p>
          <a:p>
            <a:r>
              <a:rPr lang="en-US" sz="2800" dirty="0">
                <a:latin typeface="Calibri" panose="020F0502020204030204" pitchFamily="34" charset="0"/>
                <a:cs typeface="Calibri" panose="020F0502020204030204" pitchFamily="34" charset="0"/>
                <a:sym typeface="Wingdings" panose="05000000000000000000" pitchFamily="2" charset="2"/>
              </a:rPr>
              <a:t>Let’s start with an easy one and then progress.  I want to deal with situations </a:t>
            </a:r>
            <a:r>
              <a:rPr lang="en-US" sz="2800" b="1" dirty="0">
                <a:solidFill>
                  <a:srgbClr val="7030A0"/>
                </a:solidFill>
                <a:latin typeface="Calibri" panose="020F0502020204030204" pitchFamily="34" charset="0"/>
                <a:cs typeface="Calibri" panose="020F0502020204030204" pitchFamily="34" charset="0"/>
                <a:sym typeface="Wingdings" panose="05000000000000000000" pitchFamily="2" charset="2"/>
              </a:rPr>
              <a:t>ALL OF US </a:t>
            </a:r>
            <a:r>
              <a:rPr lang="en-US" sz="2800" dirty="0">
                <a:latin typeface="Calibri" panose="020F0502020204030204" pitchFamily="34" charset="0"/>
                <a:cs typeface="Calibri" panose="020F0502020204030204" pitchFamily="34" charset="0"/>
                <a:sym typeface="Wingdings" panose="05000000000000000000" pitchFamily="2" charset="2"/>
              </a:rPr>
              <a:t>faced and may face again I am afraid.</a:t>
            </a:r>
          </a:p>
          <a:p>
            <a:r>
              <a:rPr lang="en-US" sz="2800" dirty="0">
                <a:latin typeface="Calibri" panose="020F0502020204030204" pitchFamily="34" charset="0"/>
                <a:cs typeface="Calibri" panose="020F0502020204030204" pitchFamily="34" charset="0"/>
              </a:rPr>
              <a:t>1 Peter 4:9 – A command or suggestion?</a:t>
            </a:r>
          </a:p>
          <a:p>
            <a:endParaRPr lang="en-US" sz="2800" dirty="0">
              <a:latin typeface="Calibri" panose="020F0502020204030204" pitchFamily="34" charset="0"/>
              <a:cs typeface="Calibri" panose="020F0502020204030204" pitchFamily="34" charset="0"/>
            </a:endParaRPr>
          </a:p>
          <a:p>
            <a:r>
              <a:rPr lang="en-US" sz="2800" b="1" dirty="0">
                <a:solidFill>
                  <a:srgbClr val="7030A0"/>
                </a:solidFill>
                <a:latin typeface="Calibri" panose="020F0502020204030204" pitchFamily="34" charset="0"/>
                <a:cs typeface="Calibri" panose="020F0502020204030204" pitchFamily="34" charset="0"/>
              </a:rPr>
              <a:t>NO grumbling! </a:t>
            </a:r>
            <a:r>
              <a:rPr lang="en-US" sz="2800" dirty="0">
                <a:latin typeface="Calibri" panose="020F0502020204030204" pitchFamily="34" charset="0"/>
                <a:cs typeface="Calibri" panose="020F0502020204030204" pitchFamily="34" charset="0"/>
              </a:rPr>
              <a:t>Is this the person who is showing it?  Receiving it? Or the people who watch others showing and receiving it?</a:t>
            </a:r>
          </a:p>
        </p:txBody>
      </p:sp>
      <p:sp>
        <p:nvSpPr>
          <p:cNvPr id="4" name="TextBox 3">
            <a:extLst>
              <a:ext uri="{FF2B5EF4-FFF2-40B4-BE49-F238E27FC236}">
                <a16:creationId xmlns:a16="http://schemas.microsoft.com/office/drawing/2014/main" id="{F7F3C785-EDAE-4B97-834C-26EA0E3420D3}"/>
              </a:ext>
            </a:extLst>
          </p:cNvPr>
          <p:cNvSpPr txBox="1"/>
          <p:nvPr/>
        </p:nvSpPr>
        <p:spPr>
          <a:xfrm>
            <a:off x="2406214" y="5157424"/>
            <a:ext cx="8826455" cy="523220"/>
          </a:xfrm>
          <a:prstGeom prst="rect">
            <a:avLst/>
          </a:prstGeom>
          <a:solidFill>
            <a:srgbClr val="FFC000"/>
          </a:solidFill>
        </p:spPr>
        <p:txBody>
          <a:bodyPr wrap="none" rtlCol="0">
            <a:spAutoFit/>
          </a:bodyPr>
          <a:lstStyle/>
          <a:p>
            <a:r>
              <a:rPr lang="en-US" sz="2800" b="1" baseline="30000" dirty="0"/>
              <a:t>9 </a:t>
            </a:r>
            <a:r>
              <a:rPr lang="en-US" sz="2800" b="1" i="1" dirty="0"/>
              <a:t>Be</a:t>
            </a:r>
            <a:r>
              <a:rPr lang="en-US" sz="2800" b="1" dirty="0"/>
              <a:t> hospitable to one another </a:t>
            </a:r>
            <a:r>
              <a:rPr lang="en-US" sz="2800" b="1" u="sng" dirty="0">
                <a:solidFill>
                  <a:srgbClr val="7030A0"/>
                </a:solidFill>
              </a:rPr>
              <a:t>without grumbling</a:t>
            </a:r>
            <a:r>
              <a:rPr lang="en-US" sz="2800" b="1" dirty="0"/>
              <a:t>.</a:t>
            </a:r>
          </a:p>
        </p:txBody>
      </p:sp>
    </p:spTree>
    <p:extLst>
      <p:ext uri="{BB962C8B-B14F-4D97-AF65-F5344CB8AC3E}">
        <p14:creationId xmlns:p14="http://schemas.microsoft.com/office/powerpoint/2010/main" val="422341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611984" y="556181"/>
            <a:ext cx="10492032" cy="6301819"/>
          </a:xfrm>
        </p:spPr>
        <p:txBody>
          <a:bodyPr>
            <a:normAutofit fontScale="92500"/>
          </a:bodyPr>
          <a:lstStyle/>
          <a:p>
            <a:r>
              <a:rPr lang="en-US" sz="2800" dirty="0">
                <a:latin typeface="Calibri" panose="020F0502020204030204" pitchFamily="34" charset="0"/>
                <a:cs typeface="Calibri" panose="020F0502020204030204" pitchFamily="34" charset="0"/>
              </a:rPr>
              <a:t>Is there an amount given to this command?  </a:t>
            </a:r>
            <a:r>
              <a:rPr lang="en-US" sz="2800" b="1" u="sng" dirty="0">
                <a:solidFill>
                  <a:srgbClr val="7030A0"/>
                </a:solidFill>
                <a:latin typeface="Calibri" panose="020F0502020204030204" pitchFamily="34" charset="0"/>
                <a:cs typeface="Calibri" panose="020F0502020204030204" pitchFamily="34" charset="0"/>
              </a:rPr>
              <a:t>So, how often should we be doing this each week, month, year?</a:t>
            </a:r>
          </a:p>
          <a:p>
            <a:r>
              <a:rPr lang="en-US" sz="2800" b="1" dirty="0">
                <a:solidFill>
                  <a:srgbClr val="FF0000"/>
                </a:solidFill>
                <a:latin typeface="Calibri" panose="020F0502020204030204" pitchFamily="34" charset="0"/>
                <a:cs typeface="Calibri" panose="020F0502020204030204" pitchFamily="34" charset="0"/>
              </a:rPr>
              <a:t>Who answers these questions for each individual as to how often we NEED to be showing hospitality and in what way we show hospitality?</a:t>
            </a:r>
          </a:p>
          <a:p>
            <a:r>
              <a:rPr lang="en-US" sz="2800" dirty="0">
                <a:latin typeface="Calibri" panose="020F0502020204030204" pitchFamily="34" charset="0"/>
                <a:cs typeface="Calibri" panose="020F0502020204030204" pitchFamily="34" charset="0"/>
              </a:rPr>
              <a:t>What if someone answers these questions differently from the way I “believe” they should be answered?</a:t>
            </a:r>
          </a:p>
          <a:p>
            <a:r>
              <a:rPr lang="en-US" sz="2800" b="1" dirty="0">
                <a:solidFill>
                  <a:srgbClr val="C00000"/>
                </a:solidFill>
                <a:latin typeface="Calibri" panose="020F0502020204030204" pitchFamily="34" charset="0"/>
                <a:cs typeface="Calibri" panose="020F0502020204030204" pitchFamily="34" charset="0"/>
              </a:rPr>
              <a:t>Define, hospitality? </a:t>
            </a:r>
          </a:p>
          <a:p>
            <a:r>
              <a:rPr lang="en-US" sz="2800" dirty="0">
                <a:latin typeface="Calibri" panose="020F0502020204030204" pitchFamily="34" charset="0"/>
                <a:cs typeface="Calibri" panose="020F0502020204030204" pitchFamily="34" charset="0"/>
              </a:rPr>
              <a:t>“Hospitality is the relationship between a guest and a host, wherein the host receives the guest with some amount of goodwill, including the reception and entertainment of guests, visitors, or strangers.”</a:t>
            </a:r>
          </a:p>
          <a:p>
            <a:r>
              <a:rPr lang="en-US" sz="2800" b="1" dirty="0">
                <a:solidFill>
                  <a:srgbClr val="7030A0"/>
                </a:solidFill>
                <a:latin typeface="Calibri" panose="020F0502020204030204" pitchFamily="34" charset="0"/>
                <a:cs typeface="Calibri" panose="020F0502020204030204" pitchFamily="34" charset="0"/>
              </a:rPr>
              <a:t>How a person can show hospitality?</a:t>
            </a:r>
          </a:p>
          <a:p>
            <a:r>
              <a:rPr lang="en-US" sz="2800" b="1" dirty="0">
                <a:solidFill>
                  <a:srgbClr val="C00000"/>
                </a:solidFill>
                <a:latin typeface="Calibri" panose="020F0502020204030204" pitchFamily="34" charset="0"/>
                <a:cs typeface="Calibri" panose="020F0502020204030204" pitchFamily="34" charset="0"/>
              </a:rPr>
              <a:t>How important is hospitality in the NT?</a:t>
            </a:r>
          </a:p>
          <a:p>
            <a:r>
              <a:rPr lang="en-US" sz="2800" u="sng" dirty="0" err="1">
                <a:solidFill>
                  <a:schemeClr val="tx1"/>
                </a:solidFill>
                <a:latin typeface="Calibri" panose="020F0502020204030204" pitchFamily="34" charset="0"/>
                <a:cs typeface="Calibri" panose="020F0502020204030204" pitchFamily="34" charset="0"/>
              </a:rPr>
              <a:t>Kittle’s</a:t>
            </a:r>
            <a:r>
              <a:rPr lang="en-US" sz="2800" u="sng" dirty="0">
                <a:solidFill>
                  <a:schemeClr val="tx1"/>
                </a:solidFill>
                <a:latin typeface="Calibri" panose="020F0502020204030204" pitchFamily="34" charset="0"/>
                <a:cs typeface="Calibri" panose="020F0502020204030204" pitchFamily="34" charset="0"/>
              </a:rPr>
              <a:t> Theological Dictionary of NT Words</a:t>
            </a:r>
            <a:r>
              <a:rPr lang="en-US" sz="2800" dirty="0">
                <a:solidFill>
                  <a:schemeClr val="tx1"/>
                </a:solidFill>
                <a:latin typeface="Calibri" panose="020F0502020204030204" pitchFamily="34" charset="0"/>
                <a:cs typeface="Calibri" panose="020F0502020204030204" pitchFamily="34" charset="0"/>
              </a:rPr>
              <a:t>, V 5, page 20-30.</a:t>
            </a:r>
          </a:p>
        </p:txBody>
      </p:sp>
    </p:spTree>
    <p:extLst>
      <p:ext uri="{BB962C8B-B14F-4D97-AF65-F5344CB8AC3E}">
        <p14:creationId xmlns:p14="http://schemas.microsoft.com/office/powerpoint/2010/main" val="248757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B105-83D6-46F9-B98C-4458A262B49B}"/>
              </a:ext>
            </a:extLst>
          </p:cNvPr>
          <p:cNvSpPr>
            <a:spLocks noGrp="1"/>
          </p:cNvSpPr>
          <p:nvPr>
            <p:ph type="title"/>
          </p:nvPr>
        </p:nvSpPr>
        <p:spPr>
          <a:xfrm>
            <a:off x="7629981" y="0"/>
            <a:ext cx="4562019" cy="742777"/>
          </a:xfrm>
        </p:spPr>
        <p:txBody>
          <a:bodyPr/>
          <a:lstStyle/>
          <a:p>
            <a:r>
              <a:rPr lang="en-US" dirty="0"/>
              <a:t>Let’s Sum this all up</a:t>
            </a:r>
          </a:p>
        </p:txBody>
      </p:sp>
      <p:sp>
        <p:nvSpPr>
          <p:cNvPr id="3" name="Content Placeholder 2">
            <a:extLst>
              <a:ext uri="{FF2B5EF4-FFF2-40B4-BE49-F238E27FC236}">
                <a16:creationId xmlns:a16="http://schemas.microsoft.com/office/drawing/2014/main" id="{B19E677E-1C30-4353-9AD4-E8503C041F8A}"/>
              </a:ext>
            </a:extLst>
          </p:cNvPr>
          <p:cNvSpPr>
            <a:spLocks noGrp="1"/>
          </p:cNvSpPr>
          <p:nvPr>
            <p:ph idx="1"/>
          </p:nvPr>
        </p:nvSpPr>
        <p:spPr>
          <a:xfrm>
            <a:off x="1932495" y="742777"/>
            <a:ext cx="10096107" cy="5940827"/>
          </a:xfrm>
        </p:spPr>
        <p:txBody>
          <a:bodyPr>
            <a:normAutofit/>
          </a:bodyPr>
          <a:lstStyle/>
          <a:p>
            <a:r>
              <a:rPr lang="en-US" sz="2800" dirty="0">
                <a:latin typeface="Calibri" panose="020F0502020204030204" pitchFamily="34" charset="0"/>
                <a:cs typeface="Calibri" panose="020F0502020204030204" pitchFamily="34" charset="0"/>
              </a:rPr>
              <a:t>We see Jesus in the gospels as receiving hospitality.</a:t>
            </a:r>
          </a:p>
          <a:p>
            <a:r>
              <a:rPr lang="en-US" sz="2800" dirty="0">
                <a:latin typeface="Calibri" panose="020F0502020204030204" pitchFamily="34" charset="0"/>
                <a:cs typeface="Calibri" panose="020F0502020204030204" pitchFamily="34" charset="0"/>
              </a:rPr>
              <a:t>He is viewed in many parables, as is God, in showing hospitality.</a:t>
            </a:r>
          </a:p>
          <a:p>
            <a:r>
              <a:rPr lang="en-US" sz="2800" dirty="0">
                <a:latin typeface="Calibri" panose="020F0502020204030204" pitchFamily="34" charset="0"/>
                <a:cs typeface="Calibri" panose="020F0502020204030204" pitchFamily="34" charset="0"/>
              </a:rPr>
              <a:t>We see entire parables of people who refused hospitality only to be cast out and never asked to return! (</a:t>
            </a:r>
            <a:r>
              <a:rPr lang="en-US" sz="2800" b="1" dirty="0">
                <a:solidFill>
                  <a:srgbClr val="7030A0"/>
                </a:solidFill>
                <a:latin typeface="Calibri" panose="020F0502020204030204" pitchFamily="34" charset="0"/>
                <a:cs typeface="Calibri" panose="020F0502020204030204" pitchFamily="34" charset="0"/>
              </a:rPr>
              <a:t>Are these passages showing those who are offered hospitality need to accept??</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We see Jesus present a judgment scene (Matthew 25) and those who are cast out, put on His left side, are there because they did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show hospitality and those who are welcomed into heaven are welcomed because they </a:t>
            </a:r>
            <a:r>
              <a:rPr lang="en-US" sz="2800" b="1" dirty="0">
                <a:solidFill>
                  <a:srgbClr val="FF0000"/>
                </a:solidFill>
                <a:latin typeface="Calibri" panose="020F0502020204030204" pitchFamily="34" charset="0"/>
                <a:cs typeface="Calibri" panose="020F0502020204030204" pitchFamily="34" charset="0"/>
              </a:rPr>
              <a:t>DID</a:t>
            </a:r>
            <a:r>
              <a:rPr lang="en-US" sz="2800" dirty="0">
                <a:latin typeface="Calibri" panose="020F0502020204030204" pitchFamily="34" charset="0"/>
                <a:cs typeface="Calibri" panose="020F0502020204030204" pitchFamily="34" charset="0"/>
              </a:rPr>
              <a:t> show hospitality.</a:t>
            </a:r>
          </a:p>
          <a:p>
            <a:r>
              <a:rPr lang="en-US" sz="2800" dirty="0">
                <a:latin typeface="Calibri" panose="020F0502020204030204" pitchFamily="34" charset="0"/>
                <a:cs typeface="Calibri" panose="020F0502020204030204" pitchFamily="34" charset="0"/>
              </a:rPr>
              <a:t>According to Paul in </a:t>
            </a:r>
            <a:r>
              <a:rPr lang="en-US" sz="2800" b="1" dirty="0">
                <a:solidFill>
                  <a:srgbClr val="FF0000"/>
                </a:solidFill>
                <a:latin typeface="Calibri" panose="020F0502020204030204" pitchFamily="34" charset="0"/>
                <a:cs typeface="Calibri" panose="020F0502020204030204" pitchFamily="34" charset="0"/>
              </a:rPr>
              <a:t>Romans 12:9-13</a:t>
            </a:r>
            <a:r>
              <a:rPr lang="en-US" sz="2800" dirty="0">
                <a:latin typeface="Calibri" panose="020F0502020204030204" pitchFamily="34" charset="0"/>
                <a:cs typeface="Calibri" panose="020F0502020204030204" pitchFamily="34" charset="0"/>
              </a:rPr>
              <a:t>, it is a way of showing love to our fellow man and commanded by God again.</a:t>
            </a:r>
          </a:p>
          <a:p>
            <a:endParaRPr lang="en-US" sz="2800" dirty="0"/>
          </a:p>
        </p:txBody>
      </p:sp>
    </p:spTree>
    <p:extLst>
      <p:ext uri="{BB962C8B-B14F-4D97-AF65-F5344CB8AC3E}">
        <p14:creationId xmlns:p14="http://schemas.microsoft.com/office/powerpoint/2010/main" val="4215631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4B105-83D6-46F9-B98C-4458A262B49B}"/>
              </a:ext>
            </a:extLst>
          </p:cNvPr>
          <p:cNvSpPr>
            <a:spLocks noGrp="1"/>
          </p:cNvSpPr>
          <p:nvPr>
            <p:ph type="title"/>
          </p:nvPr>
        </p:nvSpPr>
        <p:spPr>
          <a:xfrm>
            <a:off x="7629981" y="0"/>
            <a:ext cx="4562019" cy="742777"/>
          </a:xfrm>
        </p:spPr>
        <p:txBody>
          <a:bodyPr/>
          <a:lstStyle/>
          <a:p>
            <a:r>
              <a:rPr lang="en-US" dirty="0"/>
              <a:t>Let’s Sum this all up</a:t>
            </a:r>
          </a:p>
        </p:txBody>
      </p:sp>
      <p:sp>
        <p:nvSpPr>
          <p:cNvPr id="3" name="Content Placeholder 2">
            <a:extLst>
              <a:ext uri="{FF2B5EF4-FFF2-40B4-BE49-F238E27FC236}">
                <a16:creationId xmlns:a16="http://schemas.microsoft.com/office/drawing/2014/main" id="{B19E677E-1C30-4353-9AD4-E8503C041F8A}"/>
              </a:ext>
            </a:extLst>
          </p:cNvPr>
          <p:cNvSpPr>
            <a:spLocks noGrp="1"/>
          </p:cNvSpPr>
          <p:nvPr>
            <p:ph idx="1"/>
          </p:nvPr>
        </p:nvSpPr>
        <p:spPr>
          <a:xfrm>
            <a:off x="1479479" y="2054831"/>
            <a:ext cx="10549123" cy="4628773"/>
          </a:xfrm>
        </p:spPr>
        <p:txBody>
          <a:bodyPr>
            <a:normAutofit lnSpcReduction="10000"/>
          </a:bodyPr>
          <a:lstStyle/>
          <a:p>
            <a:r>
              <a:rPr lang="en-US" sz="2800" dirty="0">
                <a:latin typeface="Calibri" panose="020F0502020204030204" pitchFamily="34" charset="0"/>
                <a:cs typeface="Calibri" panose="020F0502020204030204" pitchFamily="34" charset="0"/>
              </a:rPr>
              <a:t>So, what if the government says you cannot show hospitality?  In other words, you cannot have anyone into your house for whatever reason?</a:t>
            </a:r>
          </a:p>
          <a:p>
            <a:r>
              <a:rPr lang="en-US" sz="2800" dirty="0">
                <a:latin typeface="Calibri" panose="020F0502020204030204" pitchFamily="34" charset="0"/>
                <a:cs typeface="Calibri" panose="020F0502020204030204" pitchFamily="34" charset="0"/>
              </a:rPr>
              <a:t>If we feel we must to be obedient to God and show hospitality (and in a specific way like having people into our homes) however often, </a:t>
            </a:r>
            <a:r>
              <a:rPr lang="en-US" sz="2800" b="1" dirty="0">
                <a:solidFill>
                  <a:srgbClr val="7030A0"/>
                </a:solidFill>
                <a:latin typeface="Calibri" panose="020F0502020204030204" pitchFamily="34" charset="0"/>
                <a:cs typeface="Calibri" panose="020F0502020204030204" pitchFamily="34" charset="0"/>
              </a:rPr>
              <a:t>do we </a:t>
            </a:r>
            <a:r>
              <a:rPr lang="en-US" sz="2800" dirty="0">
                <a:latin typeface="Calibri" panose="020F0502020204030204" pitchFamily="34" charset="0"/>
                <a:cs typeface="Calibri" panose="020F0502020204030204" pitchFamily="34" charset="0"/>
              </a:rPr>
              <a:t>regardless of what anyone says?</a:t>
            </a:r>
          </a:p>
          <a:p>
            <a:r>
              <a:rPr lang="en-US" sz="2800" b="1" dirty="0">
                <a:solidFill>
                  <a:srgbClr val="C00000"/>
                </a:solidFill>
                <a:latin typeface="Calibri" panose="020F0502020204030204" pitchFamily="34" charset="0"/>
                <a:cs typeface="Calibri" panose="020F0502020204030204" pitchFamily="34" charset="0"/>
              </a:rPr>
              <a:t>Who makes this decision?</a:t>
            </a:r>
          </a:p>
          <a:p>
            <a:r>
              <a:rPr lang="en-US" sz="2800" b="1" dirty="0">
                <a:solidFill>
                  <a:srgbClr val="7030A0"/>
                </a:solidFill>
                <a:latin typeface="Calibri" panose="020F0502020204030204" pitchFamily="34" charset="0"/>
                <a:cs typeface="Calibri" panose="020F0502020204030204" pitchFamily="34" charset="0"/>
              </a:rPr>
              <a:t>And should we sit in judgment of those who do show/extend hospitality in one way or another when our government says we cannot have people into our homes? </a:t>
            </a:r>
            <a:r>
              <a:rPr lang="en-US" sz="2800" b="1" dirty="0">
                <a:solidFill>
                  <a:srgbClr val="FF0000"/>
                </a:solidFill>
                <a:latin typeface="Calibri" panose="020F0502020204030204" pitchFamily="34" charset="0"/>
                <a:cs typeface="Calibri" panose="020F0502020204030204" pitchFamily="34" charset="0"/>
              </a:rPr>
              <a:t>(without grumbling)</a:t>
            </a:r>
          </a:p>
          <a:p>
            <a:endParaRPr lang="en-US" sz="2800" dirty="0"/>
          </a:p>
        </p:txBody>
      </p:sp>
      <p:sp>
        <p:nvSpPr>
          <p:cNvPr id="4" name="TextBox 3">
            <a:extLst>
              <a:ext uri="{FF2B5EF4-FFF2-40B4-BE49-F238E27FC236}">
                <a16:creationId xmlns:a16="http://schemas.microsoft.com/office/drawing/2014/main" id="{1E62DA07-16C5-426F-8FF3-1342EFE1CC82}"/>
              </a:ext>
            </a:extLst>
          </p:cNvPr>
          <p:cNvSpPr txBox="1"/>
          <p:nvPr/>
        </p:nvSpPr>
        <p:spPr>
          <a:xfrm>
            <a:off x="652907" y="688774"/>
            <a:ext cx="10886185" cy="1200329"/>
          </a:xfrm>
          <a:prstGeom prst="rect">
            <a:avLst/>
          </a:prstGeom>
          <a:solidFill>
            <a:srgbClr val="FFC000"/>
          </a:solidFill>
        </p:spPr>
        <p:txBody>
          <a:bodyPr wrap="none" rtlCol="0">
            <a:spAutoFit/>
          </a:bodyPr>
          <a:lstStyle/>
          <a:p>
            <a:r>
              <a:rPr lang="en-US" sz="2400" b="1" baseline="30000" dirty="0">
                <a:latin typeface="Calibri" panose="020F0502020204030204" pitchFamily="34" charset="0"/>
                <a:cs typeface="Calibri" panose="020F0502020204030204" pitchFamily="34" charset="0"/>
              </a:rPr>
              <a:t>9 </a:t>
            </a:r>
            <a:r>
              <a:rPr lang="en-US" sz="2400" b="1" i="1" dirty="0">
                <a:latin typeface="Calibri" panose="020F0502020204030204" pitchFamily="34" charset="0"/>
                <a:cs typeface="Calibri" panose="020F0502020204030204" pitchFamily="34" charset="0"/>
              </a:rPr>
              <a:t>Let</a:t>
            </a:r>
            <a:r>
              <a:rPr lang="en-US" sz="2400" b="1" dirty="0">
                <a:latin typeface="Calibri" panose="020F0502020204030204" pitchFamily="34" charset="0"/>
                <a:cs typeface="Calibri" panose="020F0502020204030204" pitchFamily="34" charset="0"/>
              </a:rPr>
              <a:t> love </a:t>
            </a:r>
            <a:r>
              <a:rPr lang="en-US" sz="2400" b="1" i="1" dirty="0">
                <a:latin typeface="Calibri" panose="020F0502020204030204" pitchFamily="34" charset="0"/>
                <a:cs typeface="Calibri" panose="020F0502020204030204" pitchFamily="34" charset="0"/>
              </a:rPr>
              <a:t>be</a:t>
            </a:r>
            <a:r>
              <a:rPr lang="en-US" sz="2400" b="1" dirty="0">
                <a:latin typeface="Calibri" panose="020F0502020204030204" pitchFamily="34" charset="0"/>
                <a:cs typeface="Calibri" panose="020F0502020204030204" pitchFamily="34" charset="0"/>
              </a:rPr>
              <a:t> without hypocrisy. Abhor what is evil. Cling to what is good. </a:t>
            </a:r>
            <a:r>
              <a:rPr lang="en-US" sz="2400" b="1" baseline="30000" dirty="0">
                <a:latin typeface="Calibri" panose="020F0502020204030204" pitchFamily="34" charset="0"/>
                <a:cs typeface="Calibri" panose="020F0502020204030204" pitchFamily="34" charset="0"/>
              </a:rPr>
              <a:t>10 </a:t>
            </a:r>
            <a:r>
              <a:rPr lang="en-US" sz="2400" b="1" i="1" dirty="0">
                <a:latin typeface="Calibri" panose="020F0502020204030204" pitchFamily="34" charset="0"/>
                <a:cs typeface="Calibri" panose="020F0502020204030204" pitchFamily="34" charset="0"/>
              </a:rPr>
              <a:t>Be</a:t>
            </a:r>
            <a:r>
              <a:rPr lang="en-US" sz="2400" b="1" dirty="0">
                <a:latin typeface="Calibri" panose="020F0502020204030204" pitchFamily="34" charset="0"/>
                <a:cs typeface="Calibri" panose="020F0502020204030204" pitchFamily="34" charset="0"/>
              </a:rPr>
              <a:t> kindly</a:t>
            </a:r>
          </a:p>
          <a:p>
            <a:r>
              <a:rPr lang="en-US" sz="2400" b="1" dirty="0">
                <a:latin typeface="Calibri" panose="020F0502020204030204" pitchFamily="34" charset="0"/>
                <a:cs typeface="Calibri" panose="020F0502020204030204" pitchFamily="34" charset="0"/>
              </a:rPr>
              <a:t> affectionate to one another with brotherly love, in honor giving preference to one </a:t>
            </a:r>
          </a:p>
          <a:p>
            <a:r>
              <a:rPr lang="en-US" sz="2400" b="1" dirty="0">
                <a:latin typeface="Calibri" panose="020F0502020204030204" pitchFamily="34" charset="0"/>
                <a:cs typeface="Calibri" panose="020F0502020204030204" pitchFamily="34" charset="0"/>
              </a:rPr>
              <a:t>another; . . . </a:t>
            </a:r>
            <a:r>
              <a:rPr lang="en-US" sz="2400" b="1" baseline="30000" dirty="0">
                <a:latin typeface="Calibri" panose="020F0502020204030204" pitchFamily="34" charset="0"/>
                <a:cs typeface="Calibri" panose="020F0502020204030204" pitchFamily="34" charset="0"/>
              </a:rPr>
              <a:t>13 </a:t>
            </a:r>
            <a:r>
              <a:rPr lang="en-US" sz="2400" b="1" dirty="0">
                <a:latin typeface="Calibri" panose="020F0502020204030204" pitchFamily="34" charset="0"/>
                <a:cs typeface="Calibri" panose="020F0502020204030204" pitchFamily="34" charset="0"/>
              </a:rPr>
              <a:t>distributing to the needs of the saints, given to hospitality.”</a:t>
            </a:r>
          </a:p>
        </p:txBody>
      </p:sp>
    </p:spTree>
    <p:extLst>
      <p:ext uri="{BB962C8B-B14F-4D97-AF65-F5344CB8AC3E}">
        <p14:creationId xmlns:p14="http://schemas.microsoft.com/office/powerpoint/2010/main" val="176851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696599" y="493776"/>
            <a:ext cx="10289754" cy="6272784"/>
          </a:xfrm>
        </p:spPr>
        <p:txBody>
          <a:bodyPr>
            <a:normAutofit/>
          </a:bodyPr>
          <a:lstStyle/>
          <a:p>
            <a:r>
              <a:rPr lang="en-US" sz="2800" dirty="0">
                <a:latin typeface="Calibri" panose="020F0502020204030204" pitchFamily="34" charset="0"/>
                <a:cs typeface="Calibri" panose="020F0502020204030204" pitchFamily="34" charset="0"/>
              </a:rPr>
              <a:t>2 Peter 1:5-8</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What is it Peter is commanding we do in our spiritual lives?</a:t>
            </a:r>
          </a:p>
          <a:p>
            <a:r>
              <a:rPr lang="en-US" sz="2800" b="1" dirty="0">
                <a:solidFill>
                  <a:srgbClr val="FF0000"/>
                </a:solidFill>
                <a:latin typeface="Calibri" panose="020F0502020204030204" pitchFamily="34" charset="0"/>
                <a:cs typeface="Calibri" panose="020F0502020204030204" pitchFamily="34" charset="0"/>
              </a:rPr>
              <a:t>Is spiritual growth commanded?</a:t>
            </a:r>
          </a:p>
          <a:p>
            <a:r>
              <a:rPr lang="en-US" sz="2800" dirty="0">
                <a:latin typeface="Calibri" panose="020F0502020204030204" pitchFamily="34" charset="0"/>
                <a:cs typeface="Calibri" panose="020F0502020204030204" pitchFamily="34" charset="0"/>
              </a:rPr>
              <a:t>There are many other passages that say we need to be continually growing</a:t>
            </a:r>
          </a:p>
          <a:p>
            <a:r>
              <a:rPr lang="en-US" sz="2800" b="1" dirty="0">
                <a:latin typeface="Calibri" panose="020F0502020204030204" pitchFamily="34" charset="0"/>
                <a:cs typeface="Calibri" panose="020F0502020204030204" pitchFamily="34" charset="0"/>
              </a:rPr>
              <a:t>Everyone is different when it comes to growth, some can grow by studying, others by doing God’s work, </a:t>
            </a:r>
            <a:r>
              <a:rPr lang="en-US" sz="2800" b="1" u="sng" dirty="0">
                <a:solidFill>
                  <a:srgbClr val="FF0000"/>
                </a:solidFill>
                <a:latin typeface="Calibri" panose="020F0502020204030204" pitchFamily="34" charset="0"/>
                <a:cs typeface="Calibri" panose="020F0502020204030204" pitchFamily="34" charset="0"/>
              </a:rPr>
              <a:t>others by associating with other people</a:t>
            </a:r>
            <a:r>
              <a:rPr lang="en-US" sz="2800" b="1" dirty="0">
                <a:latin typeface="Calibri" panose="020F0502020204030204" pitchFamily="34" charset="0"/>
                <a:cs typeface="Calibri" panose="020F0502020204030204" pitchFamily="34" charset="0"/>
              </a:rPr>
              <a:t>, and </a:t>
            </a:r>
            <a:r>
              <a:rPr lang="en-US" sz="2800" b="1" u="sng" dirty="0">
                <a:solidFill>
                  <a:srgbClr val="FF0000"/>
                </a:solidFill>
                <a:latin typeface="Calibri" panose="020F0502020204030204" pitchFamily="34" charset="0"/>
                <a:cs typeface="Calibri" panose="020F0502020204030204" pitchFamily="34" charset="0"/>
              </a:rPr>
              <a:t>some a combination </a:t>
            </a:r>
            <a:r>
              <a:rPr lang="en-US" sz="2800" b="1" dirty="0">
                <a:latin typeface="Calibri" panose="020F0502020204030204" pitchFamily="34" charset="0"/>
                <a:cs typeface="Calibri" panose="020F0502020204030204" pitchFamily="34" charset="0"/>
              </a:rPr>
              <a:t>of all of this.</a:t>
            </a:r>
          </a:p>
        </p:txBody>
      </p:sp>
      <p:sp>
        <p:nvSpPr>
          <p:cNvPr id="4" name="TextBox 3">
            <a:extLst>
              <a:ext uri="{FF2B5EF4-FFF2-40B4-BE49-F238E27FC236}">
                <a16:creationId xmlns:a16="http://schemas.microsoft.com/office/drawing/2014/main" id="{F2F2E680-F2AA-46E0-AE8A-5CE3164059D2}"/>
              </a:ext>
            </a:extLst>
          </p:cNvPr>
          <p:cNvSpPr txBox="1"/>
          <p:nvPr/>
        </p:nvSpPr>
        <p:spPr>
          <a:xfrm>
            <a:off x="1386827" y="1043564"/>
            <a:ext cx="10698506" cy="1785104"/>
          </a:xfrm>
          <a:prstGeom prst="rect">
            <a:avLst/>
          </a:prstGeom>
          <a:solidFill>
            <a:srgbClr val="FFC000"/>
          </a:solidFill>
        </p:spPr>
        <p:txBody>
          <a:bodyPr wrap="none" rtlCol="0">
            <a:spAutoFit/>
          </a:bodyPr>
          <a:lstStyle/>
          <a:p>
            <a:pPr algn="ctr"/>
            <a:r>
              <a:rPr lang="en-US" sz="2200" b="1" baseline="30000" dirty="0">
                <a:latin typeface="Calibri" panose="020F0502020204030204" pitchFamily="34" charset="0"/>
                <a:cs typeface="Calibri" panose="020F0502020204030204" pitchFamily="34" charset="0"/>
              </a:rPr>
              <a:t>5 </a:t>
            </a:r>
            <a:r>
              <a:rPr lang="en-US" sz="2200" b="1" dirty="0">
                <a:latin typeface="Calibri" panose="020F0502020204030204" pitchFamily="34" charset="0"/>
                <a:cs typeface="Calibri" panose="020F0502020204030204" pitchFamily="34" charset="0"/>
              </a:rPr>
              <a:t>But also for this very reason, giving all diligence, add to your faith virtue, to virtue </a:t>
            </a:r>
          </a:p>
          <a:p>
            <a:pPr algn="ctr"/>
            <a:r>
              <a:rPr lang="en-US" sz="2200" b="1" dirty="0">
                <a:latin typeface="Calibri" panose="020F0502020204030204" pitchFamily="34" charset="0"/>
                <a:cs typeface="Calibri" panose="020F0502020204030204" pitchFamily="34" charset="0"/>
              </a:rPr>
              <a:t>knowledge, </a:t>
            </a:r>
            <a:r>
              <a:rPr lang="en-US" sz="2200" b="1" baseline="30000" dirty="0">
                <a:latin typeface="Calibri" panose="020F0502020204030204" pitchFamily="34" charset="0"/>
                <a:cs typeface="Calibri" panose="020F0502020204030204" pitchFamily="34" charset="0"/>
              </a:rPr>
              <a:t>6 </a:t>
            </a:r>
            <a:r>
              <a:rPr lang="en-US" sz="2200" b="1" dirty="0">
                <a:latin typeface="Calibri" panose="020F0502020204030204" pitchFamily="34" charset="0"/>
                <a:cs typeface="Calibri" panose="020F0502020204030204" pitchFamily="34" charset="0"/>
              </a:rPr>
              <a:t>to knowledge self-control, to self-control perseverance, to perseverance </a:t>
            </a:r>
          </a:p>
          <a:p>
            <a:pPr algn="ctr"/>
            <a:r>
              <a:rPr lang="en-US" sz="2200" b="1" dirty="0">
                <a:latin typeface="Calibri" panose="020F0502020204030204" pitchFamily="34" charset="0"/>
                <a:cs typeface="Calibri" panose="020F0502020204030204" pitchFamily="34" charset="0"/>
              </a:rPr>
              <a:t>godliness, </a:t>
            </a:r>
            <a:r>
              <a:rPr lang="en-US" sz="2200" b="1" baseline="30000" dirty="0">
                <a:latin typeface="Calibri" panose="020F0502020204030204" pitchFamily="34" charset="0"/>
                <a:cs typeface="Calibri" panose="020F0502020204030204" pitchFamily="34" charset="0"/>
              </a:rPr>
              <a:t>7 </a:t>
            </a:r>
            <a:r>
              <a:rPr lang="en-US" sz="2200" b="1" dirty="0">
                <a:latin typeface="Calibri" panose="020F0502020204030204" pitchFamily="34" charset="0"/>
                <a:cs typeface="Calibri" panose="020F0502020204030204" pitchFamily="34" charset="0"/>
              </a:rPr>
              <a:t>to godliness brotherly kindness, and to brotherly kindness love. </a:t>
            </a:r>
            <a:r>
              <a:rPr lang="en-US" sz="2200" b="1" baseline="30000" dirty="0">
                <a:latin typeface="Calibri" panose="020F0502020204030204" pitchFamily="34" charset="0"/>
                <a:cs typeface="Calibri" panose="020F0502020204030204" pitchFamily="34" charset="0"/>
              </a:rPr>
              <a:t>8 </a:t>
            </a:r>
            <a:r>
              <a:rPr lang="en-US" sz="2200" b="1" dirty="0">
                <a:latin typeface="Calibri" panose="020F0502020204030204" pitchFamily="34" charset="0"/>
                <a:cs typeface="Calibri" panose="020F0502020204030204" pitchFamily="34" charset="0"/>
              </a:rPr>
              <a:t>For if these </a:t>
            </a:r>
          </a:p>
          <a:p>
            <a:pPr algn="ctr"/>
            <a:r>
              <a:rPr lang="en-US" sz="2200" b="1" dirty="0">
                <a:latin typeface="Calibri" panose="020F0502020204030204" pitchFamily="34" charset="0"/>
                <a:cs typeface="Calibri" panose="020F0502020204030204" pitchFamily="34" charset="0"/>
              </a:rPr>
              <a:t>things are yours and abound, </a:t>
            </a:r>
            <a:r>
              <a:rPr lang="en-US" sz="2200" b="1" i="1" dirty="0">
                <a:latin typeface="Calibri" panose="020F0502020204030204" pitchFamily="34" charset="0"/>
                <a:cs typeface="Calibri" panose="020F0502020204030204" pitchFamily="34" charset="0"/>
              </a:rPr>
              <a:t>you</a:t>
            </a:r>
            <a:r>
              <a:rPr lang="en-US" sz="2200" b="1" dirty="0">
                <a:latin typeface="Calibri" panose="020F0502020204030204" pitchFamily="34" charset="0"/>
                <a:cs typeface="Calibri" panose="020F0502020204030204" pitchFamily="34" charset="0"/>
              </a:rPr>
              <a:t> will be neither barren nor unfruitful in the knowledge </a:t>
            </a:r>
          </a:p>
          <a:p>
            <a:pPr algn="ctr"/>
            <a:r>
              <a:rPr lang="en-US" sz="2200" b="1" dirty="0">
                <a:latin typeface="Calibri" panose="020F0502020204030204" pitchFamily="34" charset="0"/>
                <a:cs typeface="Calibri" panose="020F0502020204030204" pitchFamily="34" charset="0"/>
              </a:rPr>
              <a:t>of our Lord Jesus Christ.</a:t>
            </a:r>
          </a:p>
        </p:txBody>
      </p:sp>
    </p:spTree>
    <p:extLst>
      <p:ext uri="{BB962C8B-B14F-4D97-AF65-F5344CB8AC3E}">
        <p14:creationId xmlns:p14="http://schemas.microsoft.com/office/powerpoint/2010/main" val="316047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arn(inVertic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arn(inVertic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9649" y="675880"/>
            <a:ext cx="10256704" cy="5956274"/>
          </a:xfrm>
        </p:spPr>
        <p:txBody>
          <a:bodyPr>
            <a:normAutofit/>
          </a:bodyPr>
          <a:lstStyle/>
          <a:p>
            <a:r>
              <a:rPr lang="en-US" sz="2800" dirty="0">
                <a:latin typeface="Calibri" panose="020F0502020204030204" pitchFamily="34" charset="0"/>
                <a:cs typeface="Calibri" panose="020F0502020204030204" pitchFamily="34" charset="0"/>
              </a:rPr>
              <a:t>Back many months ago, I had people asking me my opinion about the fact that we had a mandate given to our society that we could not associate with anyone that was not in our households.</a:t>
            </a:r>
          </a:p>
          <a:p>
            <a:r>
              <a:rPr lang="en-US" sz="2800" dirty="0">
                <a:latin typeface="Calibri" panose="020F0502020204030204" pitchFamily="34" charset="0"/>
                <a:cs typeface="Calibri" panose="020F0502020204030204" pitchFamily="34" charset="0"/>
              </a:rPr>
              <a:t>And for some, they </a:t>
            </a:r>
            <a:r>
              <a:rPr lang="en-US" sz="2800" b="1" dirty="0">
                <a:solidFill>
                  <a:srgbClr val="FF0000"/>
                </a:solidFill>
                <a:latin typeface="Calibri" panose="020F0502020204030204" pitchFamily="34" charset="0"/>
                <a:cs typeface="Calibri" panose="020F0502020204030204" pitchFamily="34" charset="0"/>
              </a:rPr>
              <a:t>NEEDED</a:t>
            </a:r>
            <a:r>
              <a:rPr lang="en-US" sz="2800" dirty="0">
                <a:latin typeface="Calibri" panose="020F0502020204030204" pitchFamily="34" charset="0"/>
                <a:cs typeface="Calibri" panose="020F0502020204030204" pitchFamily="34" charset="0"/>
              </a:rPr>
              <a:t> the association with other Christians and they believed they were growing weaker spiritually.</a:t>
            </a:r>
          </a:p>
          <a:p>
            <a:r>
              <a:rPr lang="en-US" sz="2800" dirty="0">
                <a:latin typeface="Calibri" panose="020F0502020204030204" pitchFamily="34" charset="0"/>
                <a:cs typeface="Calibri" panose="020F0502020204030204" pitchFamily="34" charset="0"/>
              </a:rPr>
              <a:t>Acts 2:46</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If a person </a:t>
            </a:r>
            <a:r>
              <a:rPr lang="en-US" sz="2800" b="1" dirty="0">
                <a:solidFill>
                  <a:srgbClr val="FF0000"/>
                </a:solidFill>
                <a:latin typeface="Calibri" panose="020F0502020204030204" pitchFamily="34" charset="0"/>
                <a:cs typeface="Calibri" panose="020F0502020204030204" pitchFamily="34" charset="0"/>
              </a:rPr>
              <a:t>NEEDS</a:t>
            </a:r>
            <a:r>
              <a:rPr lang="en-US" sz="2800" dirty="0">
                <a:latin typeface="Calibri" panose="020F0502020204030204" pitchFamily="34" charset="0"/>
                <a:cs typeface="Calibri" panose="020F0502020204030204" pitchFamily="34" charset="0"/>
              </a:rPr>
              <a:t> to be associating, socially fellowshipping other Christians to help grow, do they need to be doing this?</a:t>
            </a:r>
          </a:p>
        </p:txBody>
      </p:sp>
      <p:sp>
        <p:nvSpPr>
          <p:cNvPr id="4" name="TextBox 3">
            <a:extLst>
              <a:ext uri="{FF2B5EF4-FFF2-40B4-BE49-F238E27FC236}">
                <a16:creationId xmlns:a16="http://schemas.microsoft.com/office/drawing/2014/main" id="{3FB5FD0A-E182-4E4C-A067-A0EA82BDEDE6}"/>
              </a:ext>
            </a:extLst>
          </p:cNvPr>
          <p:cNvSpPr txBox="1"/>
          <p:nvPr/>
        </p:nvSpPr>
        <p:spPr>
          <a:xfrm>
            <a:off x="495749" y="3801830"/>
            <a:ext cx="11200502" cy="1200329"/>
          </a:xfrm>
          <a:prstGeom prst="rect">
            <a:avLst/>
          </a:prstGeom>
          <a:solidFill>
            <a:schemeClr val="accent2">
              <a:lumMod val="60000"/>
              <a:lumOff val="40000"/>
            </a:schemeClr>
          </a:solidFill>
        </p:spPr>
        <p:txBody>
          <a:bodyPr wrap="none" rtlCol="0">
            <a:spAutoFit/>
          </a:bodyPr>
          <a:lstStyle/>
          <a:p>
            <a:pPr algn="ctr"/>
            <a:r>
              <a:rPr lang="en-US" sz="2400" b="1" baseline="30000" dirty="0"/>
              <a:t>46 </a:t>
            </a:r>
            <a:r>
              <a:rPr lang="en-US" sz="2400" b="1" dirty="0"/>
              <a:t>So continuing daily with one accord in the temple, and breaking bread </a:t>
            </a:r>
          </a:p>
          <a:p>
            <a:pPr algn="ctr"/>
            <a:r>
              <a:rPr lang="en-US" sz="2400" b="1" dirty="0"/>
              <a:t>from house to house, they ate their food with gladness and simplicity of </a:t>
            </a:r>
          </a:p>
          <a:p>
            <a:pPr algn="ctr"/>
            <a:r>
              <a:rPr lang="en-US" sz="2400" b="1" dirty="0"/>
              <a:t>heart,</a:t>
            </a:r>
          </a:p>
        </p:txBody>
      </p:sp>
    </p:spTree>
    <p:extLst>
      <p:ext uri="{BB962C8B-B14F-4D97-AF65-F5344CB8AC3E}">
        <p14:creationId xmlns:p14="http://schemas.microsoft.com/office/powerpoint/2010/main" val="333380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655065" y="675880"/>
            <a:ext cx="10331288" cy="5956274"/>
          </a:xfrm>
        </p:spPr>
        <p:txBody>
          <a:bodyPr>
            <a:normAutofit/>
          </a:bodyPr>
          <a:lstStyle/>
          <a:p>
            <a:r>
              <a:rPr lang="en-US" sz="2800" dirty="0">
                <a:latin typeface="Calibri" panose="020F0502020204030204" pitchFamily="34" charset="0"/>
                <a:cs typeface="Calibri" panose="020F0502020204030204" pitchFamily="34" charset="0"/>
              </a:rPr>
              <a:t>These brethren were in a dilemma.  The mandate, command was not to associate for fear of getting the virus, but in staying safe and obeying our government, they felt they were growing weaker spiritually.</a:t>
            </a:r>
          </a:p>
          <a:p>
            <a:r>
              <a:rPr lang="en-US" sz="2800" dirty="0">
                <a:latin typeface="Calibri" panose="020F0502020204030204" pitchFamily="34" charset="0"/>
                <a:cs typeface="Calibri" panose="020F0502020204030204" pitchFamily="34" charset="0"/>
              </a:rPr>
              <a:t>For some, they were fine in not associating.</a:t>
            </a:r>
          </a:p>
          <a:p>
            <a:r>
              <a:rPr lang="en-US" sz="2800" dirty="0">
                <a:latin typeface="Calibri" panose="020F0502020204030204" pitchFamily="34" charset="0"/>
                <a:cs typeface="Calibri" panose="020F0502020204030204" pitchFamily="34" charset="0"/>
              </a:rPr>
              <a:t>For some, they were not.</a:t>
            </a:r>
          </a:p>
          <a:p>
            <a:r>
              <a:rPr lang="en-US" sz="2800" b="1" dirty="0">
                <a:solidFill>
                  <a:srgbClr val="7030A0"/>
                </a:solidFill>
                <a:latin typeface="Calibri" panose="020F0502020204030204" pitchFamily="34" charset="0"/>
                <a:cs typeface="Calibri" panose="020F0502020204030204" pitchFamily="34" charset="0"/>
              </a:rPr>
              <a:t>Who decides if this is wrong/sin, or okay?</a:t>
            </a:r>
          </a:p>
          <a:p>
            <a:r>
              <a:rPr lang="en-US" sz="2800" b="1" dirty="0">
                <a:solidFill>
                  <a:srgbClr val="7030A0"/>
                </a:solidFill>
                <a:latin typeface="Calibri" panose="020F0502020204030204" pitchFamily="34" charset="0"/>
                <a:cs typeface="Calibri" panose="020F0502020204030204" pitchFamily="34" charset="0"/>
              </a:rPr>
              <a:t>Not that this happened</a:t>
            </a:r>
            <a:r>
              <a:rPr lang="en-US" sz="2800" dirty="0">
                <a:latin typeface="Calibri" panose="020F0502020204030204" pitchFamily="34" charset="0"/>
                <a:cs typeface="Calibri" panose="020F0502020204030204" pitchFamily="34" charset="0"/>
              </a:rPr>
              <a:t>, but </a:t>
            </a:r>
            <a:r>
              <a:rPr lang="en-US" sz="2800" b="1" u="sng" dirty="0">
                <a:solidFill>
                  <a:srgbClr val="FF0000"/>
                </a:solidFill>
                <a:latin typeface="Calibri" panose="020F0502020204030204" pitchFamily="34" charset="0"/>
                <a:cs typeface="Calibri" panose="020F0502020204030204" pitchFamily="34" charset="0"/>
              </a:rPr>
              <a:t>should we be passing judgment on each other if some did get together with other Christians during this time period?</a:t>
            </a:r>
          </a:p>
        </p:txBody>
      </p:sp>
    </p:spTree>
    <p:extLst>
      <p:ext uri="{BB962C8B-B14F-4D97-AF65-F5344CB8AC3E}">
        <p14:creationId xmlns:p14="http://schemas.microsoft.com/office/powerpoint/2010/main" val="19887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09929" y="675880"/>
            <a:ext cx="10276424" cy="5956274"/>
          </a:xfrm>
        </p:spPr>
        <p:txBody>
          <a:bodyPr>
            <a:normAutofit/>
          </a:bodyPr>
          <a:lstStyle/>
          <a:p>
            <a:r>
              <a:rPr lang="en-US" sz="2800" dirty="0">
                <a:latin typeface="Calibri" panose="020F0502020204030204" pitchFamily="34" charset="0"/>
                <a:cs typeface="Calibri" panose="020F0502020204030204" pitchFamily="34" charset="0"/>
              </a:rPr>
              <a:t>The next set of questions is closely associated with the previous set of questions.</a:t>
            </a:r>
          </a:p>
          <a:p>
            <a:r>
              <a:rPr lang="en-US" sz="2800" dirty="0">
                <a:latin typeface="Calibri" panose="020F0502020204030204" pitchFamily="34" charset="0"/>
                <a:cs typeface="Calibri" panose="020F0502020204030204" pitchFamily="34" charset="0"/>
              </a:rPr>
              <a:t>How important was Timothy’s parents and grandparents to his faith?</a:t>
            </a:r>
          </a:p>
          <a:p>
            <a:r>
              <a:rPr lang="en-US" sz="2800" dirty="0">
                <a:latin typeface="Calibri" panose="020F0502020204030204" pitchFamily="34" charset="0"/>
                <a:cs typeface="Calibri" panose="020F0502020204030204" pitchFamily="34" charset="0"/>
              </a:rPr>
              <a:t>2 Timothy 1:5</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 think some of you know where I am going with this.</a:t>
            </a:r>
          </a:p>
          <a:p>
            <a:r>
              <a:rPr lang="en-US" sz="2800" b="1" dirty="0">
                <a:solidFill>
                  <a:srgbClr val="7030A0"/>
                </a:solidFill>
                <a:latin typeface="Calibri" panose="020F0502020204030204" pitchFamily="34" charset="0"/>
                <a:cs typeface="Calibri" panose="020F0502020204030204" pitchFamily="34" charset="0"/>
              </a:rPr>
              <a:t>The mandate was you could </a:t>
            </a:r>
            <a:r>
              <a:rPr lang="en-US" sz="2800" b="1" i="1" u="sng" dirty="0">
                <a:solidFill>
                  <a:srgbClr val="FF0000"/>
                </a:solidFill>
                <a:latin typeface="Calibri" panose="020F0502020204030204" pitchFamily="34" charset="0"/>
                <a:cs typeface="Calibri" panose="020F0502020204030204" pitchFamily="34" charset="0"/>
              </a:rPr>
              <a:t>NOT</a:t>
            </a:r>
            <a:r>
              <a:rPr lang="en-US" sz="2800" b="1" dirty="0">
                <a:solidFill>
                  <a:srgbClr val="7030A0"/>
                </a:solidFill>
                <a:latin typeface="Calibri" panose="020F0502020204030204" pitchFamily="34" charset="0"/>
                <a:cs typeface="Calibri" panose="020F0502020204030204" pitchFamily="34" charset="0"/>
              </a:rPr>
              <a:t> get together with anyone, even family, over holidays if not apart of your household.  </a:t>
            </a:r>
          </a:p>
          <a:p>
            <a:endParaRPr lang="en-US" sz="2800" dirty="0"/>
          </a:p>
        </p:txBody>
      </p:sp>
      <p:sp>
        <p:nvSpPr>
          <p:cNvPr id="4" name="TextBox 3">
            <a:extLst>
              <a:ext uri="{FF2B5EF4-FFF2-40B4-BE49-F238E27FC236}">
                <a16:creationId xmlns:a16="http://schemas.microsoft.com/office/drawing/2014/main" id="{3587588A-D497-4793-B9FB-DD073C52A2E4}"/>
              </a:ext>
            </a:extLst>
          </p:cNvPr>
          <p:cNvSpPr txBox="1"/>
          <p:nvPr/>
        </p:nvSpPr>
        <p:spPr>
          <a:xfrm>
            <a:off x="391554" y="3336656"/>
            <a:ext cx="11408892" cy="1200329"/>
          </a:xfrm>
          <a:prstGeom prst="rect">
            <a:avLst/>
          </a:prstGeom>
          <a:solidFill>
            <a:schemeClr val="accent2">
              <a:lumMod val="60000"/>
              <a:lumOff val="40000"/>
            </a:schemeClr>
          </a:solidFill>
        </p:spPr>
        <p:txBody>
          <a:bodyPr wrap="none" rtlCol="0">
            <a:spAutoFit/>
          </a:bodyPr>
          <a:lstStyle/>
          <a:p>
            <a:pPr algn="ctr"/>
            <a:r>
              <a:rPr lang="en-US" sz="2400" b="1" baseline="30000" dirty="0"/>
              <a:t>5 </a:t>
            </a:r>
            <a:r>
              <a:rPr lang="en-US" sz="2400" b="1" dirty="0"/>
              <a:t>when I call to remembrance the genuine faith that is in you, which dwelt </a:t>
            </a:r>
          </a:p>
          <a:p>
            <a:pPr algn="ctr"/>
            <a:r>
              <a:rPr lang="en-US" sz="2400" b="1" dirty="0"/>
              <a:t>first in your grandmother Lois and your mother Eunice, and I am persuaded </a:t>
            </a:r>
          </a:p>
          <a:p>
            <a:pPr algn="ctr"/>
            <a:r>
              <a:rPr lang="en-US" sz="2400" b="1" dirty="0"/>
              <a:t>is in you also.</a:t>
            </a:r>
          </a:p>
        </p:txBody>
      </p:sp>
    </p:spTree>
    <p:extLst>
      <p:ext uri="{BB962C8B-B14F-4D97-AF65-F5344CB8AC3E}">
        <p14:creationId xmlns:p14="http://schemas.microsoft.com/office/powerpoint/2010/main" val="2205184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00785" y="575035"/>
            <a:ext cx="10285568" cy="6057119"/>
          </a:xfrm>
        </p:spPr>
        <p:txBody>
          <a:bodyPr>
            <a:normAutofit/>
          </a:bodyPr>
          <a:lstStyle/>
          <a:p>
            <a:r>
              <a:rPr lang="en-US" sz="2800" dirty="0">
                <a:latin typeface="Calibri" panose="020F0502020204030204" pitchFamily="34" charset="0"/>
                <a:cs typeface="Calibri" panose="020F0502020204030204" pitchFamily="34" charset="0"/>
              </a:rPr>
              <a:t>Many families were challenged by this, especially those with young children.</a:t>
            </a:r>
          </a:p>
          <a:p>
            <a:r>
              <a:rPr lang="en-US" sz="2800" dirty="0">
                <a:latin typeface="Calibri" panose="020F0502020204030204" pitchFamily="34" charset="0"/>
                <a:cs typeface="Calibri" panose="020F0502020204030204" pitchFamily="34" charset="0"/>
              </a:rPr>
              <a:t>We moved, I took a job in LaRue County, specifically so my children could be close to Duke and Mickey and </a:t>
            </a:r>
            <a:r>
              <a:rPr lang="en-US" sz="2800" dirty="0" err="1">
                <a:latin typeface="Calibri" panose="020F0502020204030204" pitchFamily="34" charset="0"/>
                <a:cs typeface="Calibri" panose="020F0502020204030204" pitchFamily="34" charset="0"/>
              </a:rPr>
              <a:t>Mammaw</a:t>
            </a:r>
            <a:r>
              <a:rPr lang="en-US" sz="2800" dirty="0">
                <a:latin typeface="Calibri" panose="020F0502020204030204" pitchFamily="34" charset="0"/>
                <a:cs typeface="Calibri" panose="020F0502020204030204" pitchFamily="34" charset="0"/>
              </a:rPr>
              <a:t> and </a:t>
            </a:r>
            <a:r>
              <a:rPr lang="en-US" sz="2800" dirty="0" err="1">
                <a:latin typeface="Calibri" panose="020F0502020204030204" pitchFamily="34" charset="0"/>
                <a:cs typeface="Calibri" panose="020F0502020204030204" pitchFamily="34" charset="0"/>
              </a:rPr>
              <a:t>Pappaw</a:t>
            </a:r>
            <a:r>
              <a:rPr lang="en-US" sz="2800" dirty="0">
                <a:latin typeface="Calibri" panose="020F0502020204030204" pitchFamily="34" charset="0"/>
                <a:cs typeface="Calibri" panose="020F0502020204030204" pitchFamily="34" charset="0"/>
              </a:rPr>
              <a:t>. </a:t>
            </a:r>
          </a:p>
          <a:p>
            <a:r>
              <a:rPr lang="en-US" sz="2800" b="1" dirty="0">
                <a:solidFill>
                  <a:srgbClr val="7030A0"/>
                </a:solidFill>
                <a:latin typeface="Calibri" panose="020F0502020204030204" pitchFamily="34" charset="0"/>
                <a:cs typeface="Calibri" panose="020F0502020204030204" pitchFamily="34" charset="0"/>
              </a:rPr>
              <a:t>We wanted that influence on our children’s faith and lives and this passage (2 Timothy 1:5) was a </a:t>
            </a:r>
            <a:r>
              <a:rPr lang="en-US" sz="2800" b="1" i="1" u="sng" dirty="0">
                <a:solidFill>
                  <a:srgbClr val="FF0000"/>
                </a:solidFill>
                <a:latin typeface="Calibri" panose="020F0502020204030204" pitchFamily="34" charset="0"/>
                <a:cs typeface="Calibri" panose="020F0502020204030204" pitchFamily="34" charset="0"/>
              </a:rPr>
              <a:t>HUGE</a:t>
            </a:r>
            <a:r>
              <a:rPr lang="en-US" sz="2800" b="1" dirty="0">
                <a:solidFill>
                  <a:srgbClr val="7030A0"/>
                </a:solidFill>
                <a:latin typeface="Calibri" panose="020F0502020204030204" pitchFamily="34" charset="0"/>
                <a:cs typeface="Calibri" panose="020F0502020204030204" pitchFamily="34" charset="0"/>
              </a:rPr>
              <a:t> reason we wanted our children to be close to grandparents.</a:t>
            </a:r>
          </a:p>
          <a:p>
            <a:r>
              <a:rPr lang="en-US" sz="2800" dirty="0">
                <a:latin typeface="Calibri" panose="020F0502020204030204" pitchFamily="34" charset="0"/>
                <a:cs typeface="Calibri" panose="020F0502020204030204" pitchFamily="34" charset="0"/>
              </a:rPr>
              <a:t>We made sure my children saw and spent time with my parents (when dad and mom were in country </a:t>
            </a:r>
            <a:r>
              <a:rPr lang="en-US" sz="2800" dirty="0">
                <a:latin typeface="Calibri" panose="020F0502020204030204" pitchFamily="34" charset="0"/>
                <a:cs typeface="Calibri" panose="020F0502020204030204" pitchFamily="34" charset="0"/>
                <a:sym typeface="Wingdings" panose="05000000000000000000" pitchFamily="2" charset="2"/>
              </a:rPr>
              <a:t>).</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I think it worked out pretty well for our children.</a:t>
            </a:r>
          </a:p>
          <a:p>
            <a:r>
              <a:rPr lang="en-US" sz="2800" dirty="0">
                <a:latin typeface="Calibri" panose="020F0502020204030204" pitchFamily="34" charset="0"/>
                <a:cs typeface="Calibri" panose="020F0502020204030204" pitchFamily="34" charset="0"/>
              </a:rPr>
              <a:t>I personally was asked by many people about this situation?</a:t>
            </a:r>
          </a:p>
          <a:p>
            <a:r>
              <a:rPr lang="en-US" sz="2800" b="1" dirty="0">
                <a:solidFill>
                  <a:srgbClr val="FF0000"/>
                </a:solidFill>
                <a:latin typeface="Calibri" panose="020F0502020204030204" pitchFamily="34" charset="0"/>
                <a:cs typeface="Calibri" panose="020F0502020204030204" pitchFamily="34" charset="0"/>
              </a:rPr>
              <a:t>Who makes those decisions and what are they based upon?????</a:t>
            </a:r>
          </a:p>
        </p:txBody>
      </p:sp>
    </p:spTree>
    <p:extLst>
      <p:ext uri="{BB962C8B-B14F-4D97-AF65-F5344CB8AC3E}">
        <p14:creationId xmlns:p14="http://schemas.microsoft.com/office/powerpoint/2010/main" val="381260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9790323" y="0"/>
            <a:ext cx="2401677"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575412" y="609600"/>
            <a:ext cx="10238897" cy="6248400"/>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9/12/2021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9619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dirty="0">
                <a:latin typeface="Calibri" panose="020F0502020204030204" pitchFamily="34" charset="0"/>
                <a:cs typeface="Calibri" panose="020F0502020204030204" pitchFamily="34" charset="0"/>
              </a:rPr>
              <a:t>One final thought and questions on this area and it is a bit different of a question.</a:t>
            </a:r>
          </a:p>
          <a:p>
            <a:r>
              <a:rPr lang="en-US" sz="2800" dirty="0">
                <a:latin typeface="Calibri" panose="020F0502020204030204" pitchFamily="34" charset="0"/>
                <a:cs typeface="Calibri" panose="020F0502020204030204" pitchFamily="34" charset="0"/>
              </a:rPr>
              <a:t>AC </a:t>
            </a:r>
            <a:r>
              <a:rPr lang="en-US" sz="2800" dirty="0" err="1">
                <a:latin typeface="Calibri" panose="020F0502020204030204" pitchFamily="34" charset="0"/>
                <a:cs typeface="Calibri" panose="020F0502020204030204" pitchFamily="34" charset="0"/>
              </a:rPr>
              <a:t>Grider</a:t>
            </a:r>
            <a:r>
              <a:rPr lang="en-US" sz="2800" dirty="0">
                <a:latin typeface="Calibri" panose="020F0502020204030204" pitchFamily="34" charset="0"/>
                <a:cs typeface="Calibri" panose="020F0502020204030204" pitchFamily="34" charset="0"/>
              </a:rPr>
              <a:t> </a:t>
            </a:r>
          </a:p>
          <a:p>
            <a:r>
              <a:rPr lang="en-US" sz="2800" b="1" u="sng" dirty="0">
                <a:solidFill>
                  <a:srgbClr val="FF0000"/>
                </a:solidFill>
                <a:latin typeface="Calibri" panose="020F0502020204030204" pitchFamily="34" charset="0"/>
                <a:cs typeface="Calibri" panose="020F0502020204030204" pitchFamily="34" charset="0"/>
              </a:rPr>
              <a:t>Should a Christian vote?  Or not be voting?</a:t>
            </a:r>
          </a:p>
          <a:p>
            <a:r>
              <a:rPr lang="en-US" sz="2800" dirty="0">
                <a:latin typeface="Calibri" panose="020F0502020204030204" pitchFamily="34" charset="0"/>
                <a:cs typeface="Calibri" panose="020F0502020204030204" pitchFamily="34" charset="0"/>
              </a:rPr>
              <a:t>2 Timothy 2:1-4</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What relationship does this passage indicate to us we need to have with our government?</a:t>
            </a:r>
          </a:p>
        </p:txBody>
      </p:sp>
      <p:sp>
        <p:nvSpPr>
          <p:cNvPr id="4" name="TextBox 3">
            <a:extLst>
              <a:ext uri="{FF2B5EF4-FFF2-40B4-BE49-F238E27FC236}">
                <a16:creationId xmlns:a16="http://schemas.microsoft.com/office/drawing/2014/main" id="{6AEEBEB7-E761-4C8F-93F9-B6ADC0F45BF8}"/>
              </a:ext>
            </a:extLst>
          </p:cNvPr>
          <p:cNvSpPr txBox="1"/>
          <p:nvPr/>
        </p:nvSpPr>
        <p:spPr>
          <a:xfrm>
            <a:off x="120646" y="3325305"/>
            <a:ext cx="11950707" cy="1938992"/>
          </a:xfrm>
          <a:prstGeom prst="rect">
            <a:avLst/>
          </a:prstGeom>
          <a:solidFill>
            <a:schemeClr val="accent2">
              <a:lumMod val="60000"/>
              <a:lumOff val="40000"/>
            </a:schemeClr>
          </a:solidFill>
        </p:spPr>
        <p:txBody>
          <a:bodyPr wrap="none" rtlCol="0">
            <a:spAutoFit/>
          </a:bodyPr>
          <a:lstStyle/>
          <a:p>
            <a:pPr algn="ctr"/>
            <a:r>
              <a:rPr lang="en-US" sz="2400" dirty="0"/>
              <a:t>Therefore I exhort first of all that supplications, prayers, intercessions, </a:t>
            </a:r>
            <a:r>
              <a:rPr lang="en-US" sz="2400" i="1" dirty="0"/>
              <a:t>and</a:t>
            </a:r>
            <a:r>
              <a:rPr lang="en-US" sz="2400" dirty="0"/>
              <a:t> </a:t>
            </a:r>
          </a:p>
          <a:p>
            <a:pPr algn="ctr"/>
            <a:r>
              <a:rPr lang="en-US" sz="2400" dirty="0"/>
              <a:t>giving of thanks be made for all men, </a:t>
            </a:r>
            <a:r>
              <a:rPr lang="en-US" sz="2400" b="1" baseline="30000" dirty="0"/>
              <a:t>2 </a:t>
            </a:r>
            <a:r>
              <a:rPr lang="en-US" sz="2400" dirty="0"/>
              <a:t>for kings and all who are in authority, </a:t>
            </a:r>
          </a:p>
          <a:p>
            <a:pPr algn="ctr"/>
            <a:r>
              <a:rPr lang="en-US" sz="2400" dirty="0"/>
              <a:t>that we may lead a quiet and peaceable life in all godliness and reverence. </a:t>
            </a:r>
          </a:p>
          <a:p>
            <a:pPr algn="ctr"/>
            <a:r>
              <a:rPr lang="en-US" sz="2400" b="1" baseline="30000" dirty="0"/>
              <a:t>3 </a:t>
            </a:r>
            <a:r>
              <a:rPr lang="en-US" sz="2400" dirty="0"/>
              <a:t>For this </a:t>
            </a:r>
            <a:r>
              <a:rPr lang="en-US" sz="2400" i="1" dirty="0"/>
              <a:t>is</a:t>
            </a:r>
            <a:r>
              <a:rPr lang="en-US" sz="2400" dirty="0"/>
              <a:t> good and acceptable in the sight of God our Savior, </a:t>
            </a:r>
            <a:r>
              <a:rPr lang="en-US" sz="2400" b="1" baseline="30000" dirty="0"/>
              <a:t>4 </a:t>
            </a:r>
            <a:r>
              <a:rPr lang="en-US" sz="2400" dirty="0"/>
              <a:t>who desires </a:t>
            </a:r>
          </a:p>
          <a:p>
            <a:pPr algn="ctr"/>
            <a:r>
              <a:rPr lang="en-US" sz="2400" dirty="0"/>
              <a:t>all men to be saved and to come to the knowledge of the truth.</a:t>
            </a:r>
          </a:p>
        </p:txBody>
      </p:sp>
    </p:spTree>
    <p:extLst>
      <p:ext uri="{BB962C8B-B14F-4D97-AF65-F5344CB8AC3E}">
        <p14:creationId xmlns:p14="http://schemas.microsoft.com/office/powerpoint/2010/main" val="200103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arn(inVertic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b="1" u="sng" dirty="0">
                <a:solidFill>
                  <a:srgbClr val="7030A0"/>
                </a:solidFill>
                <a:latin typeface="Calibri" panose="020F0502020204030204" pitchFamily="34" charset="0"/>
                <a:cs typeface="Calibri" panose="020F0502020204030204" pitchFamily="34" charset="0"/>
              </a:rPr>
              <a:t>Leading a peaceful and quiet life</a:t>
            </a:r>
          </a:p>
          <a:p>
            <a:r>
              <a:rPr lang="en-US" sz="2800" b="1" dirty="0">
                <a:solidFill>
                  <a:srgbClr val="C00000"/>
                </a:solidFill>
                <a:latin typeface="Calibri" panose="020F0502020204030204" pitchFamily="34" charset="0"/>
                <a:cs typeface="Calibri" panose="020F0502020204030204" pitchFamily="34" charset="0"/>
              </a:rPr>
              <a:t>Can a Christian protest against the government? </a:t>
            </a:r>
            <a:r>
              <a:rPr lang="en-US" sz="2800" b="1" dirty="0">
                <a:solidFill>
                  <a:srgbClr val="7030A0"/>
                </a:solidFill>
                <a:latin typeface="Calibri" panose="020F0502020204030204" pitchFamily="34" charset="0"/>
                <a:cs typeface="Calibri" panose="020F0502020204030204" pitchFamily="34" charset="0"/>
              </a:rPr>
              <a:t>(Is this a quiet and peaceful relationship with our government?)</a:t>
            </a:r>
          </a:p>
          <a:p>
            <a:r>
              <a:rPr lang="en-US" sz="2800" dirty="0">
                <a:latin typeface="Calibri" panose="020F0502020204030204" pitchFamily="34" charset="0"/>
                <a:cs typeface="Calibri" panose="020F0502020204030204" pitchFamily="34" charset="0"/>
              </a:rPr>
              <a:t>Cuban protests and my questions to </a:t>
            </a:r>
            <a:r>
              <a:rPr lang="en-US" sz="2800" dirty="0" err="1">
                <a:latin typeface="Calibri" panose="020F0502020204030204" pitchFamily="34" charset="0"/>
                <a:cs typeface="Calibri" panose="020F0502020204030204" pitchFamily="34" charset="0"/>
              </a:rPr>
              <a:t>Liannis</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Can a Christian fight in a revolutionary war?  </a:t>
            </a:r>
            <a:r>
              <a:rPr lang="en-US" sz="2800" b="1" dirty="0">
                <a:solidFill>
                  <a:srgbClr val="FF0000"/>
                </a:solidFill>
                <a:latin typeface="Calibri" panose="020F0502020204030204" pitchFamily="34" charset="0"/>
                <a:cs typeface="Calibri" panose="020F0502020204030204" pitchFamily="34" charset="0"/>
              </a:rPr>
              <a:t>(Is this a quiet and peaceful relationship with our government and being in obedience to the government?)</a:t>
            </a:r>
          </a:p>
          <a:p>
            <a:r>
              <a:rPr lang="en-US" sz="2800" b="1" dirty="0">
                <a:solidFill>
                  <a:srgbClr val="7030A0"/>
                </a:solidFill>
                <a:latin typeface="Calibri" panose="020F0502020204030204" pitchFamily="34" charset="0"/>
                <a:cs typeface="Calibri" panose="020F0502020204030204" pitchFamily="34" charset="0"/>
              </a:rPr>
              <a:t>Does voting allow us to have a relationship of peace and quiet with our government?</a:t>
            </a:r>
          </a:p>
          <a:p>
            <a:r>
              <a:rPr lang="en-US" sz="2800" dirty="0">
                <a:latin typeface="Calibri" panose="020F0502020204030204" pitchFamily="34" charset="0"/>
                <a:cs typeface="Calibri" panose="020F0502020204030204" pitchFamily="34" charset="0"/>
              </a:rPr>
              <a:t>Walking into booth, closing a curtain, and casting a ballot no one knows who we vote for allow us to still be leading a quiet and peaceful relationship with our government?</a:t>
            </a:r>
          </a:p>
          <a:p>
            <a:endParaRPr lang="en-US" sz="2800" dirty="0"/>
          </a:p>
        </p:txBody>
      </p:sp>
    </p:spTree>
    <p:extLst>
      <p:ext uri="{BB962C8B-B14F-4D97-AF65-F5344CB8AC3E}">
        <p14:creationId xmlns:p14="http://schemas.microsoft.com/office/powerpoint/2010/main" val="318242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530352"/>
            <a:ext cx="10262655" cy="6101802"/>
          </a:xfrm>
        </p:spPr>
        <p:txBody>
          <a:bodyPr>
            <a:normAutofit/>
          </a:bodyPr>
          <a:lstStyle/>
          <a:p>
            <a:r>
              <a:rPr lang="en-US" sz="2800" dirty="0">
                <a:latin typeface="Calibri" panose="020F0502020204030204" pitchFamily="34" charset="0"/>
                <a:cs typeface="Calibri" panose="020F0502020204030204" pitchFamily="34" charset="0"/>
              </a:rPr>
              <a:t>I want to take this one step further with questions about this question.</a:t>
            </a:r>
          </a:p>
          <a:p>
            <a:r>
              <a:rPr lang="en-US" sz="2800" dirty="0">
                <a:latin typeface="Calibri" panose="020F0502020204030204" pitchFamily="34" charset="0"/>
                <a:cs typeface="Calibri" panose="020F0502020204030204" pitchFamily="34" charset="0"/>
              </a:rPr>
              <a:t>For whom should a Christian be voting for?  What should be the basis for our votes cast?</a:t>
            </a:r>
          </a:p>
          <a:p>
            <a:r>
              <a:rPr lang="en-US" sz="2800" dirty="0">
                <a:latin typeface="Calibri" panose="020F0502020204030204" pitchFamily="34" charset="0"/>
                <a:cs typeface="Calibri" panose="020F0502020204030204" pitchFamily="34" charset="0"/>
              </a:rPr>
              <a:t>Economical?</a:t>
            </a:r>
          </a:p>
          <a:p>
            <a:r>
              <a:rPr lang="en-US" sz="2800" dirty="0">
                <a:latin typeface="Calibri" panose="020F0502020204030204" pitchFamily="34" charset="0"/>
                <a:cs typeface="Calibri" panose="020F0502020204030204" pitchFamily="34" charset="0"/>
              </a:rPr>
              <a:t>Conservative or liberal views on topics?</a:t>
            </a:r>
          </a:p>
          <a:p>
            <a:r>
              <a:rPr lang="en-US" sz="2800" dirty="0">
                <a:latin typeface="Calibri" panose="020F0502020204030204" pitchFamily="34" charset="0"/>
                <a:cs typeface="Calibri" panose="020F0502020204030204" pitchFamily="34" charset="0"/>
              </a:rPr>
              <a:t>Or how the person we are voting for </a:t>
            </a:r>
            <a:r>
              <a:rPr lang="en-US" sz="2800" b="1" dirty="0">
                <a:solidFill>
                  <a:srgbClr val="C00000"/>
                </a:solidFill>
                <a:latin typeface="Calibri" panose="020F0502020204030204" pitchFamily="34" charset="0"/>
                <a:cs typeface="Calibri" panose="020F0502020204030204" pitchFamily="34" charset="0"/>
              </a:rPr>
              <a:t>(a vote is a manner of showing our support for, fellowship with in another way of wording this) </a:t>
            </a:r>
            <a:r>
              <a:rPr lang="en-US" sz="2800" dirty="0">
                <a:latin typeface="Calibri" panose="020F0502020204030204" pitchFamily="34" charset="0"/>
                <a:cs typeface="Calibri" panose="020F0502020204030204" pitchFamily="34" charset="0"/>
              </a:rPr>
              <a:t>stands on certain issues that are spiritually related should be our sole consideration???</a:t>
            </a:r>
          </a:p>
          <a:p>
            <a:r>
              <a:rPr lang="en-US" sz="2800" dirty="0">
                <a:latin typeface="Calibri" panose="020F0502020204030204" pitchFamily="34" charset="0"/>
                <a:cs typeface="Calibri" panose="020F0502020204030204" pitchFamily="34" charset="0"/>
              </a:rPr>
              <a:t>Ephesians 5:11</a:t>
            </a:r>
          </a:p>
        </p:txBody>
      </p:sp>
      <p:sp>
        <p:nvSpPr>
          <p:cNvPr id="4" name="TextBox 3">
            <a:extLst>
              <a:ext uri="{FF2B5EF4-FFF2-40B4-BE49-F238E27FC236}">
                <a16:creationId xmlns:a16="http://schemas.microsoft.com/office/drawing/2014/main" id="{03C0A2A8-F2C7-4DB8-B7C2-7E743696C986}"/>
              </a:ext>
            </a:extLst>
          </p:cNvPr>
          <p:cNvSpPr txBox="1"/>
          <p:nvPr/>
        </p:nvSpPr>
        <p:spPr>
          <a:xfrm>
            <a:off x="609562" y="5912149"/>
            <a:ext cx="10972876" cy="830997"/>
          </a:xfrm>
          <a:prstGeom prst="rect">
            <a:avLst/>
          </a:prstGeom>
          <a:solidFill>
            <a:schemeClr val="accent2">
              <a:lumMod val="60000"/>
              <a:lumOff val="40000"/>
            </a:schemeClr>
          </a:solidFill>
        </p:spPr>
        <p:txBody>
          <a:bodyPr wrap="none" rtlCol="0">
            <a:spAutoFit/>
          </a:bodyPr>
          <a:lstStyle/>
          <a:p>
            <a:pPr algn="ctr"/>
            <a:r>
              <a:rPr lang="en-US" sz="2400" b="1" baseline="30000" dirty="0"/>
              <a:t>11 </a:t>
            </a:r>
            <a:r>
              <a:rPr lang="en-US" sz="2400" b="1" dirty="0"/>
              <a:t>And have no fellowship with the unfruitful works of darkness, but rather </a:t>
            </a:r>
            <a:endParaRPr lang="en-US" sz="2400" b="1" baseline="30000" dirty="0"/>
          </a:p>
          <a:p>
            <a:pPr algn="ctr"/>
            <a:r>
              <a:rPr lang="en-US" sz="2400" b="1" dirty="0"/>
              <a:t>expose </a:t>
            </a:r>
            <a:r>
              <a:rPr lang="en-US" sz="2400" b="1" i="1" dirty="0"/>
              <a:t>them</a:t>
            </a:r>
            <a:r>
              <a:rPr lang="en-US" i="1" dirty="0"/>
              <a:t>.</a:t>
            </a:r>
            <a:r>
              <a:rPr lang="en-US" dirty="0"/>
              <a:t> </a:t>
            </a:r>
          </a:p>
        </p:txBody>
      </p:sp>
    </p:spTree>
    <p:extLst>
      <p:ext uri="{BB962C8B-B14F-4D97-AF65-F5344CB8AC3E}">
        <p14:creationId xmlns:p14="http://schemas.microsoft.com/office/powerpoint/2010/main" val="349503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inVertic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dirty="0">
                <a:latin typeface="Calibri" panose="020F0502020204030204" pitchFamily="34" charset="0"/>
                <a:cs typeface="Calibri" panose="020F0502020204030204" pitchFamily="34" charset="0"/>
              </a:rPr>
              <a:t>Difficult topic and question.  So, who is right and who is wrong?</a:t>
            </a:r>
          </a:p>
          <a:p>
            <a:r>
              <a:rPr lang="en-US" sz="2800" dirty="0">
                <a:latin typeface="Calibri" panose="020F0502020204030204" pitchFamily="34" charset="0"/>
                <a:cs typeface="Calibri" panose="020F0502020204030204" pitchFamily="34" charset="0"/>
              </a:rPr>
              <a:t>Some say, this is a worldly activity and Christians should have no part in worldly activities.</a:t>
            </a:r>
          </a:p>
          <a:p>
            <a:r>
              <a:rPr lang="en-US" sz="2800" dirty="0">
                <a:latin typeface="Calibri" panose="020F0502020204030204" pitchFamily="34" charset="0"/>
                <a:cs typeface="Calibri" panose="020F0502020204030204" pitchFamily="34" charset="0"/>
              </a:rPr>
              <a:t>Other says, it, voting, is a blessing from God being able to have a say in the direction our country goes in, towards sin or away from sin, a blessing very few other countries in the history of the world have had the opportunity to enjoy.</a:t>
            </a:r>
          </a:p>
          <a:p>
            <a:r>
              <a:rPr lang="en-US" sz="2800" dirty="0">
                <a:latin typeface="Calibri" panose="020F0502020204030204" pitchFamily="34" charset="0"/>
                <a:cs typeface="Calibri" panose="020F0502020204030204" pitchFamily="34" charset="0"/>
              </a:rPr>
              <a:t>Who is right and who is wrong?</a:t>
            </a:r>
          </a:p>
          <a:p>
            <a:r>
              <a:rPr lang="en-US" sz="2800" b="1" dirty="0">
                <a:solidFill>
                  <a:srgbClr val="C00000"/>
                </a:solidFill>
                <a:latin typeface="Calibri" panose="020F0502020204030204" pitchFamily="34" charset="0"/>
                <a:cs typeface="Calibri" panose="020F0502020204030204" pitchFamily="34" charset="0"/>
              </a:rPr>
              <a:t>And who decides if we should or should not vote?</a:t>
            </a:r>
          </a:p>
        </p:txBody>
      </p:sp>
    </p:spTree>
    <p:extLst>
      <p:ext uri="{BB962C8B-B14F-4D97-AF65-F5344CB8AC3E}">
        <p14:creationId xmlns:p14="http://schemas.microsoft.com/office/powerpoint/2010/main" val="1429984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dirty="0">
                <a:latin typeface="Calibri" panose="020F0502020204030204" pitchFamily="34" charset="0"/>
                <a:cs typeface="Calibri" panose="020F0502020204030204" pitchFamily="34" charset="0"/>
              </a:rPr>
              <a:t>Let’s sum this up.</a:t>
            </a:r>
          </a:p>
          <a:p>
            <a:r>
              <a:rPr lang="en-US" sz="2800" dirty="0">
                <a:latin typeface="Calibri" panose="020F0502020204030204" pitchFamily="34" charset="0"/>
                <a:cs typeface="Calibri" panose="020F0502020204030204" pitchFamily="34" charset="0"/>
              </a:rPr>
              <a:t>This topic like so many others in the Scriptures, when you are making application to modern day problems, is as Nestor Sanchez would says, </a:t>
            </a:r>
            <a:r>
              <a:rPr lang="en-US" sz="2800" b="1" dirty="0">
                <a:solidFill>
                  <a:srgbClr val="7030A0"/>
                </a:solidFill>
                <a:latin typeface="Calibri" panose="020F0502020204030204" pitchFamily="34" charset="0"/>
                <a:cs typeface="Calibri" panose="020F0502020204030204" pitchFamily="34" charset="0"/>
              </a:rPr>
              <a:t>“Es </a:t>
            </a:r>
            <a:r>
              <a:rPr lang="en-US" sz="2800" b="1" dirty="0" err="1">
                <a:solidFill>
                  <a:srgbClr val="7030A0"/>
                </a:solidFill>
                <a:latin typeface="Calibri" panose="020F0502020204030204" pitchFamily="34" charset="0"/>
                <a:cs typeface="Calibri" panose="020F0502020204030204" pitchFamily="34" charset="0"/>
              </a:rPr>
              <a:t>muy</a:t>
            </a:r>
            <a:r>
              <a:rPr lang="en-US" sz="2800" b="1" dirty="0">
                <a:solidFill>
                  <a:srgbClr val="7030A0"/>
                </a:solidFill>
                <a:latin typeface="Calibri" panose="020F0502020204030204" pitchFamily="34" charset="0"/>
                <a:cs typeface="Calibri" panose="020F0502020204030204" pitchFamily="34" charset="0"/>
              </a:rPr>
              <a:t> </a:t>
            </a:r>
            <a:r>
              <a:rPr lang="en-US" sz="2800" b="1" dirty="0" err="1">
                <a:solidFill>
                  <a:srgbClr val="7030A0"/>
                </a:solidFill>
                <a:latin typeface="Calibri" panose="020F0502020204030204" pitchFamily="34" charset="0"/>
                <a:cs typeface="Calibri" panose="020F0502020204030204" pitchFamily="34" charset="0"/>
              </a:rPr>
              <a:t>complicado</a:t>
            </a:r>
            <a:r>
              <a:rPr lang="en-US" sz="2800" b="1" dirty="0">
                <a:solidFill>
                  <a:srgbClr val="7030A0"/>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or in English </a:t>
            </a:r>
            <a:r>
              <a:rPr lang="en-US" sz="2800" b="1" dirty="0">
                <a:solidFill>
                  <a:srgbClr val="7030A0"/>
                </a:solidFill>
                <a:latin typeface="Calibri" panose="020F0502020204030204" pitchFamily="34" charset="0"/>
                <a:cs typeface="Calibri" panose="020F0502020204030204" pitchFamily="34" charset="0"/>
              </a:rPr>
              <a:t>“Is very complicated.”</a:t>
            </a:r>
          </a:p>
          <a:p>
            <a:r>
              <a:rPr lang="en-US" sz="2800" b="1" dirty="0">
                <a:solidFill>
                  <a:srgbClr val="FF0000"/>
                </a:solidFill>
                <a:latin typeface="Calibri" panose="020F0502020204030204" pitchFamily="34" charset="0"/>
                <a:cs typeface="Calibri" panose="020F0502020204030204" pitchFamily="34" charset="0"/>
              </a:rPr>
              <a:t>Don’t get me wrong, there are right and wrong answers in much of our lives.  Sin and righteousness can be determined in and are determined in our actions and words.</a:t>
            </a:r>
          </a:p>
          <a:p>
            <a:r>
              <a:rPr lang="en-US" sz="2800" dirty="0">
                <a:latin typeface="Calibri" panose="020F0502020204030204" pitchFamily="34" charset="0"/>
                <a:cs typeface="Calibri" panose="020F0502020204030204" pitchFamily="34" charset="0"/>
              </a:rPr>
              <a:t>BUT</a:t>
            </a:r>
          </a:p>
          <a:p>
            <a:r>
              <a:rPr lang="en-US" sz="2800" b="1" dirty="0">
                <a:solidFill>
                  <a:srgbClr val="C00000"/>
                </a:solidFill>
                <a:latin typeface="Calibri" panose="020F0502020204030204" pitchFamily="34" charset="0"/>
                <a:cs typeface="Calibri" panose="020F0502020204030204" pitchFamily="34" charset="0"/>
              </a:rPr>
              <a:t>Many of the questions over the past couple years centered on Romans 14 and as such, may be different for each of us as we apply the principals to our lives and situations in our lives.</a:t>
            </a:r>
          </a:p>
        </p:txBody>
      </p:sp>
    </p:spTree>
    <p:extLst>
      <p:ext uri="{BB962C8B-B14F-4D97-AF65-F5344CB8AC3E}">
        <p14:creationId xmlns:p14="http://schemas.microsoft.com/office/powerpoint/2010/main" val="236031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675880"/>
            <a:ext cx="10262655" cy="5956274"/>
          </a:xfrm>
        </p:spPr>
        <p:txBody>
          <a:bodyPr>
            <a:normAutofit/>
          </a:bodyPr>
          <a:lstStyle/>
          <a:p>
            <a:r>
              <a:rPr lang="en-US" sz="2800" dirty="0">
                <a:latin typeface="Calibri" panose="020F0502020204030204" pitchFamily="34" charset="0"/>
                <a:cs typeface="Calibri" panose="020F0502020204030204" pitchFamily="34" charset="0"/>
              </a:rPr>
              <a:t>Don’t get me wrong, </a:t>
            </a:r>
            <a:r>
              <a:rPr lang="en-US" sz="2800" b="1" dirty="0">
                <a:solidFill>
                  <a:srgbClr val="FF0000"/>
                </a:solidFill>
                <a:latin typeface="Calibri" panose="020F0502020204030204" pitchFamily="34" charset="0"/>
                <a:cs typeface="Calibri" panose="020F0502020204030204" pitchFamily="34" charset="0"/>
              </a:rPr>
              <a:t>I AM NOT SAYING THAT ALL TOPICS IN THE SCRIPTURES FIT INTO ROMANS 14</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Fornication is sin.</a:t>
            </a:r>
          </a:p>
          <a:p>
            <a:r>
              <a:rPr lang="en-US" sz="2800" dirty="0">
                <a:latin typeface="Calibri" panose="020F0502020204030204" pitchFamily="34" charset="0"/>
                <a:cs typeface="Calibri" panose="020F0502020204030204" pitchFamily="34" charset="0"/>
              </a:rPr>
              <a:t>Being drunk is sin.</a:t>
            </a:r>
          </a:p>
          <a:p>
            <a:r>
              <a:rPr lang="en-US" sz="2800" dirty="0">
                <a:latin typeface="Calibri" panose="020F0502020204030204" pitchFamily="34" charset="0"/>
                <a:cs typeface="Calibri" panose="020F0502020204030204" pitchFamily="34" charset="0"/>
              </a:rPr>
              <a:t>Lying is sin.</a:t>
            </a:r>
          </a:p>
          <a:p>
            <a:r>
              <a:rPr lang="en-US" sz="2800" b="1" dirty="0">
                <a:solidFill>
                  <a:srgbClr val="FF0000"/>
                </a:solidFill>
                <a:latin typeface="Calibri" panose="020F0502020204030204" pitchFamily="34" charset="0"/>
                <a:cs typeface="Calibri" panose="020F0502020204030204" pitchFamily="34" charset="0"/>
              </a:rPr>
              <a:t>There are many areas that are black and white, </a:t>
            </a:r>
            <a:r>
              <a:rPr lang="en-US" sz="2800" b="1" u="sng" dirty="0">
                <a:solidFill>
                  <a:srgbClr val="FF0000"/>
                </a:solidFill>
                <a:latin typeface="Calibri" panose="020F0502020204030204" pitchFamily="34" charset="0"/>
                <a:cs typeface="Calibri" panose="020F0502020204030204" pitchFamily="34" charset="0"/>
              </a:rPr>
              <a:t>MANY</a:t>
            </a:r>
            <a:r>
              <a:rPr lang="en-US" sz="2800" b="1" dirty="0">
                <a:solidFill>
                  <a:srgbClr val="FF0000"/>
                </a:solidFill>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But according to Romans 14, there are also some areas that are what I call gray.</a:t>
            </a:r>
          </a:p>
          <a:p>
            <a:r>
              <a:rPr lang="en-US" sz="2800" dirty="0">
                <a:latin typeface="Calibri" panose="020F0502020204030204" pitchFamily="34" charset="0"/>
                <a:cs typeface="Calibri" panose="020F0502020204030204" pitchFamily="34" charset="0"/>
              </a:rPr>
              <a:t>So I end with a few more questions on this topic.</a:t>
            </a:r>
          </a:p>
        </p:txBody>
      </p:sp>
    </p:spTree>
    <p:extLst>
      <p:ext uri="{BB962C8B-B14F-4D97-AF65-F5344CB8AC3E}">
        <p14:creationId xmlns:p14="http://schemas.microsoft.com/office/powerpoint/2010/main" val="423727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611985" y="527900"/>
            <a:ext cx="10374368" cy="6330099"/>
          </a:xfrm>
        </p:spPr>
        <p:txBody>
          <a:bodyPr>
            <a:normAutofit lnSpcReduction="10000"/>
          </a:bodyPr>
          <a:lstStyle/>
          <a:p>
            <a:r>
              <a:rPr lang="en-US" sz="2800" dirty="0">
                <a:latin typeface="Calibri" panose="020F0502020204030204" pitchFamily="34" charset="0"/>
                <a:cs typeface="Calibri" panose="020F0502020204030204" pitchFamily="34" charset="0"/>
              </a:rPr>
              <a:t>Have many of the issues over the past two years were issues that were to be found in Romans 14?</a:t>
            </a:r>
          </a:p>
          <a:p>
            <a:r>
              <a:rPr lang="en-US" sz="2800" b="1" u="sng" dirty="0">
                <a:solidFill>
                  <a:srgbClr val="C00000"/>
                </a:solidFill>
                <a:latin typeface="Calibri" panose="020F0502020204030204" pitchFamily="34" charset="0"/>
                <a:cs typeface="Calibri" panose="020F0502020204030204" pitchFamily="34" charset="0"/>
              </a:rPr>
              <a:t>In issues that are to be found in Romans 14</a:t>
            </a:r>
            <a:r>
              <a:rPr lang="en-US" sz="2800" dirty="0">
                <a:latin typeface="Calibri" panose="020F0502020204030204" pitchFamily="34" charset="0"/>
                <a:cs typeface="Calibri" panose="020F0502020204030204" pitchFamily="34" charset="0"/>
              </a:rPr>
              <a:t>, </a:t>
            </a:r>
            <a:r>
              <a:rPr lang="en-US" sz="2800" b="1" dirty="0">
                <a:solidFill>
                  <a:srgbClr val="7030A0"/>
                </a:solidFill>
                <a:latin typeface="Calibri" panose="020F0502020204030204" pitchFamily="34" charset="0"/>
                <a:cs typeface="Calibri" panose="020F0502020204030204" pitchFamily="34" charset="0"/>
              </a:rPr>
              <a:t>should we as the children of God be </a:t>
            </a:r>
            <a:r>
              <a:rPr lang="en-US" sz="2800" b="1" dirty="0">
                <a:solidFill>
                  <a:srgbClr val="FF0000"/>
                </a:solidFill>
                <a:latin typeface="Calibri" panose="020F0502020204030204" pitchFamily="34" charset="0"/>
                <a:cs typeface="Calibri" panose="020F0502020204030204" pitchFamily="34" charset="0"/>
              </a:rPr>
              <a:t>judging others </a:t>
            </a:r>
            <a:r>
              <a:rPr lang="en-US" sz="2800" b="1" dirty="0">
                <a:solidFill>
                  <a:srgbClr val="7030A0"/>
                </a:solidFill>
                <a:latin typeface="Calibri" panose="020F0502020204030204" pitchFamily="34" charset="0"/>
                <a:cs typeface="Calibri" panose="020F0502020204030204" pitchFamily="34" charset="0"/>
              </a:rPr>
              <a:t>and </a:t>
            </a:r>
            <a:r>
              <a:rPr lang="en-US" sz="2800" b="1" dirty="0">
                <a:solidFill>
                  <a:srgbClr val="FF0000"/>
                </a:solidFill>
                <a:latin typeface="Calibri" panose="020F0502020204030204" pitchFamily="34" charset="0"/>
                <a:cs typeface="Calibri" panose="020F0502020204030204" pitchFamily="34" charset="0"/>
              </a:rPr>
              <a:t>passing judgment </a:t>
            </a:r>
            <a:r>
              <a:rPr lang="en-US" sz="2800" b="1" dirty="0">
                <a:solidFill>
                  <a:srgbClr val="7030A0"/>
                </a:solidFill>
                <a:latin typeface="Calibri" panose="020F0502020204030204" pitchFamily="34" charset="0"/>
                <a:cs typeface="Calibri" panose="020F0502020204030204" pitchFamily="34" charset="0"/>
              </a:rPr>
              <a:t>as to those things we disagree with then call those who do those things we disagree with as being in </a:t>
            </a:r>
            <a:r>
              <a:rPr lang="en-US" sz="2800" b="1" dirty="0">
                <a:solidFill>
                  <a:srgbClr val="FF0000"/>
                </a:solidFill>
                <a:latin typeface="Calibri" panose="020F0502020204030204" pitchFamily="34" charset="0"/>
                <a:cs typeface="Calibri" panose="020F0502020204030204" pitchFamily="34" charset="0"/>
              </a:rPr>
              <a:t>SIN</a:t>
            </a:r>
            <a:r>
              <a:rPr lang="en-US" sz="2800" b="1" dirty="0">
                <a:solidFill>
                  <a:srgbClr val="7030A0"/>
                </a:solidFill>
                <a:latin typeface="Calibri" panose="020F0502020204030204" pitchFamily="34" charset="0"/>
                <a:cs typeface="Calibri" panose="020F0502020204030204" pitchFamily="34" charset="0"/>
              </a:rPr>
              <a:t>?</a:t>
            </a:r>
          </a:p>
          <a:p>
            <a:r>
              <a:rPr lang="en-US" sz="2800" b="1" dirty="0">
                <a:solidFill>
                  <a:srgbClr val="C00000"/>
                </a:solidFill>
                <a:latin typeface="Calibri" panose="020F0502020204030204" pitchFamily="34" charset="0"/>
                <a:cs typeface="Calibri" panose="020F0502020204030204" pitchFamily="34" charset="0"/>
              </a:rPr>
              <a:t>How many CHRISTIANS over the past two years did that very thing?</a:t>
            </a:r>
          </a:p>
          <a:p>
            <a:r>
              <a:rPr lang="en-US" sz="2800" b="1" dirty="0">
                <a:solidFill>
                  <a:srgbClr val="FF0000"/>
                </a:solidFill>
                <a:latin typeface="Calibri" panose="020F0502020204030204" pitchFamily="34" charset="0"/>
                <a:cs typeface="Calibri" panose="020F0502020204030204" pitchFamily="34" charset="0"/>
              </a:rPr>
              <a:t>Were we one of them?</a:t>
            </a:r>
          </a:p>
          <a:p>
            <a:r>
              <a:rPr lang="en-US" sz="2800" dirty="0">
                <a:latin typeface="Calibri" panose="020F0502020204030204" pitchFamily="34" charset="0"/>
                <a:cs typeface="Calibri" panose="020F0502020204030204" pitchFamily="34" charset="0"/>
              </a:rPr>
              <a:t>Did we speak up in PUBLIC and do this?</a:t>
            </a:r>
          </a:p>
          <a:p>
            <a:r>
              <a:rPr lang="en-US" sz="2800" dirty="0">
                <a:latin typeface="Calibri" panose="020F0502020204030204" pitchFamily="34" charset="0"/>
                <a:cs typeface="Calibri" panose="020F0502020204030204" pitchFamily="34" charset="0"/>
              </a:rPr>
              <a:t>Examine your heart, </a:t>
            </a:r>
            <a:r>
              <a:rPr lang="en-US" sz="2800" b="1" dirty="0">
                <a:solidFill>
                  <a:srgbClr val="FF0000"/>
                </a:solidFill>
                <a:latin typeface="Calibri" panose="020F0502020204030204" pitchFamily="34" charset="0"/>
                <a:cs typeface="Calibri" panose="020F0502020204030204" pitchFamily="34" charset="0"/>
              </a:rPr>
              <a:t>did you do that in your heart</a:t>
            </a:r>
            <a:r>
              <a:rPr lang="en-US" sz="2800" dirty="0">
                <a:latin typeface="Calibri" panose="020F0502020204030204" pitchFamily="34" charset="0"/>
                <a:cs typeface="Calibri" panose="020F0502020204030204" pitchFamily="34" charset="0"/>
              </a:rPr>
              <a:t>, </a:t>
            </a:r>
            <a:r>
              <a:rPr lang="en-US" sz="2800" b="1" dirty="0">
                <a:solidFill>
                  <a:srgbClr val="C00000"/>
                </a:solidFill>
                <a:latin typeface="Calibri" panose="020F0502020204030204" pitchFamily="34" charset="0"/>
                <a:cs typeface="Calibri" panose="020F0502020204030204" pitchFamily="34" charset="0"/>
              </a:rPr>
              <a:t>behind closed doors of your home with your family?</a:t>
            </a:r>
          </a:p>
          <a:p>
            <a:r>
              <a:rPr lang="en-US" sz="2800" dirty="0">
                <a:latin typeface="Calibri" panose="020F0502020204030204" pitchFamily="34" charset="0"/>
                <a:cs typeface="Calibri" panose="020F0502020204030204" pitchFamily="34" charset="0"/>
              </a:rPr>
              <a:t>The last area to look at, is worship.  </a:t>
            </a:r>
          </a:p>
        </p:txBody>
      </p:sp>
    </p:spTree>
    <p:extLst>
      <p:ext uri="{BB962C8B-B14F-4D97-AF65-F5344CB8AC3E}">
        <p14:creationId xmlns:p14="http://schemas.microsoft.com/office/powerpoint/2010/main" val="312320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438F-8301-47C9-BDAD-1A48F9B9644C}"/>
              </a:ext>
            </a:extLst>
          </p:cNvPr>
          <p:cNvSpPr>
            <a:spLocks noGrp="1"/>
          </p:cNvSpPr>
          <p:nvPr>
            <p:ph type="title"/>
          </p:nvPr>
        </p:nvSpPr>
        <p:spPr>
          <a:xfrm>
            <a:off x="7690062" y="0"/>
            <a:ext cx="4501938" cy="675880"/>
          </a:xfrm>
        </p:spPr>
        <p:txBody>
          <a:bodyPr/>
          <a:lstStyle/>
          <a:p>
            <a:r>
              <a:rPr lang="en-US" dirty="0"/>
              <a:t>Let’s Sum this all up</a:t>
            </a:r>
          </a:p>
        </p:txBody>
      </p:sp>
      <p:sp>
        <p:nvSpPr>
          <p:cNvPr id="3" name="Content Placeholder 2">
            <a:extLst>
              <a:ext uri="{FF2B5EF4-FFF2-40B4-BE49-F238E27FC236}">
                <a16:creationId xmlns:a16="http://schemas.microsoft.com/office/drawing/2014/main" id="{AA5083D2-03F4-4444-8CC6-806F0DCDD9C1}"/>
              </a:ext>
            </a:extLst>
          </p:cNvPr>
          <p:cNvSpPr>
            <a:spLocks noGrp="1"/>
          </p:cNvSpPr>
          <p:nvPr>
            <p:ph idx="1"/>
          </p:nvPr>
        </p:nvSpPr>
        <p:spPr>
          <a:xfrm>
            <a:off x="1723697" y="537328"/>
            <a:ext cx="10262655" cy="6094826"/>
          </a:xfrm>
        </p:spPr>
        <p:txBody>
          <a:bodyPr>
            <a:normAutofit lnSpcReduction="10000"/>
          </a:bodyPr>
          <a:lstStyle/>
          <a:p>
            <a:r>
              <a:rPr lang="en-US" sz="2800" dirty="0">
                <a:latin typeface="Calibri" panose="020F0502020204030204" pitchFamily="34" charset="0"/>
                <a:cs typeface="Calibri" panose="020F0502020204030204" pitchFamily="34" charset="0"/>
              </a:rPr>
              <a:t>The past two years has been a time period MANY have never been through and we all hope and pray we never have to go through again.</a:t>
            </a:r>
          </a:p>
          <a:p>
            <a:r>
              <a:rPr lang="en-US" sz="2800" b="1" dirty="0">
                <a:solidFill>
                  <a:srgbClr val="C00000"/>
                </a:solidFill>
                <a:latin typeface="Calibri" panose="020F0502020204030204" pitchFamily="34" charset="0"/>
                <a:cs typeface="Calibri" panose="020F0502020204030204" pitchFamily="34" charset="0"/>
              </a:rPr>
              <a:t>Choices were MADE that many have NEVER had to make before.</a:t>
            </a:r>
          </a:p>
          <a:p>
            <a:r>
              <a:rPr lang="en-US" sz="2800" dirty="0">
                <a:latin typeface="Calibri" panose="020F0502020204030204" pitchFamily="34" charset="0"/>
                <a:cs typeface="Calibri" panose="020F0502020204030204" pitchFamily="34" charset="0"/>
              </a:rPr>
              <a:t>There is a difference in a </a:t>
            </a:r>
            <a:r>
              <a:rPr lang="en-US" sz="2800" b="1" dirty="0">
                <a:solidFill>
                  <a:srgbClr val="7030A0"/>
                </a:solidFill>
                <a:latin typeface="Calibri" panose="020F0502020204030204" pitchFamily="34" charset="0"/>
                <a:cs typeface="Calibri" panose="020F0502020204030204" pitchFamily="34" charset="0"/>
              </a:rPr>
              <a:t>POSSIBILITY</a:t>
            </a:r>
            <a:r>
              <a:rPr lang="en-US" sz="2800" dirty="0">
                <a:latin typeface="Calibri" panose="020F0502020204030204" pitchFamily="34" charset="0"/>
                <a:cs typeface="Calibri" panose="020F0502020204030204" pitchFamily="34" charset="0"/>
              </a:rPr>
              <a:t> or </a:t>
            </a:r>
            <a:r>
              <a:rPr lang="en-US" sz="2800" b="1" dirty="0">
                <a:solidFill>
                  <a:srgbClr val="7030A0"/>
                </a:solidFill>
                <a:latin typeface="Calibri" panose="020F0502020204030204" pitchFamily="34" charset="0"/>
                <a:cs typeface="Calibri" panose="020F0502020204030204" pitchFamily="34" charset="0"/>
              </a:rPr>
              <a:t>IF THIS HAPPENS scenario </a:t>
            </a:r>
            <a:r>
              <a:rPr lang="en-US" sz="2800" dirty="0">
                <a:latin typeface="Calibri" panose="020F0502020204030204" pitchFamily="34" charset="0"/>
                <a:cs typeface="Calibri" panose="020F0502020204030204" pitchFamily="34" charset="0"/>
              </a:rPr>
              <a:t>being presented – </a:t>
            </a:r>
            <a:r>
              <a:rPr lang="en-US" sz="2800" b="1" dirty="0">
                <a:solidFill>
                  <a:srgbClr val="C00000"/>
                </a:solidFill>
                <a:latin typeface="Calibri" panose="020F0502020204030204" pitchFamily="34" charset="0"/>
                <a:cs typeface="Calibri" panose="020F0502020204030204" pitchFamily="34" charset="0"/>
              </a:rPr>
              <a:t>WE CAN GIVE ANSWERS EASILY</a:t>
            </a:r>
            <a:r>
              <a:rPr lang="en-US" sz="2800" dirty="0">
                <a:latin typeface="Calibri" panose="020F0502020204030204" pitchFamily="34" charset="0"/>
                <a:cs typeface="Calibri" panose="020F0502020204030204" pitchFamily="34" charset="0"/>
              </a:rPr>
              <a:t>.</a:t>
            </a:r>
          </a:p>
          <a:p>
            <a:r>
              <a:rPr lang="en-US" sz="2800" b="1" dirty="0">
                <a:solidFill>
                  <a:srgbClr val="7030A0"/>
                </a:solidFill>
                <a:latin typeface="Calibri" panose="020F0502020204030204" pitchFamily="34" charset="0"/>
                <a:cs typeface="Calibri" panose="020F0502020204030204" pitchFamily="34" charset="0"/>
              </a:rPr>
              <a:t>And we have before the past two years, have we not?</a:t>
            </a:r>
          </a:p>
          <a:p>
            <a:r>
              <a:rPr lang="en-US" sz="2800" b="1" dirty="0">
                <a:solidFill>
                  <a:srgbClr val="FF0000"/>
                </a:solidFill>
                <a:latin typeface="Calibri" panose="020F0502020204030204" pitchFamily="34" charset="0"/>
                <a:cs typeface="Calibri" panose="020F0502020204030204" pitchFamily="34" charset="0"/>
              </a:rPr>
              <a:t>But when going through the situation, possibility becomes reality, and the answers are much more </a:t>
            </a:r>
            <a:r>
              <a:rPr lang="en-US" sz="2800" b="1" i="1" u="sng" dirty="0">
                <a:solidFill>
                  <a:srgbClr val="FF0000"/>
                </a:solidFill>
                <a:latin typeface="Calibri" panose="020F0502020204030204" pitchFamily="34" charset="0"/>
                <a:cs typeface="Calibri" panose="020F0502020204030204" pitchFamily="34" charset="0"/>
              </a:rPr>
              <a:t>difficult and REAL</a:t>
            </a:r>
            <a:r>
              <a:rPr lang="en-US" sz="2800" b="1" dirty="0">
                <a:solidFill>
                  <a:srgbClr val="FF0000"/>
                </a:solidFill>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I am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condemning anyone for answers over the past two years.</a:t>
            </a:r>
          </a:p>
          <a:p>
            <a:r>
              <a:rPr lang="en-US" sz="2800" b="1" dirty="0">
                <a:solidFill>
                  <a:srgbClr val="C00000"/>
                </a:solidFill>
                <a:latin typeface="Calibri" panose="020F0502020204030204" pitchFamily="34" charset="0"/>
                <a:cs typeface="Calibri" panose="020F0502020204030204" pitchFamily="34" charset="0"/>
              </a:rPr>
              <a:t>I am challenging us to examine ourselves and in so doing prepare for the next time if we go through that.</a:t>
            </a:r>
          </a:p>
          <a:p>
            <a:r>
              <a:rPr lang="en-US" sz="2800" dirty="0">
                <a:latin typeface="Calibri" panose="020F0502020204030204" pitchFamily="34" charset="0"/>
                <a:cs typeface="Calibri" panose="020F0502020204030204" pitchFamily="34" charset="0"/>
              </a:rPr>
              <a:t>The next study will be on worship.</a:t>
            </a:r>
          </a:p>
        </p:txBody>
      </p:sp>
    </p:spTree>
    <p:extLst>
      <p:ext uri="{BB962C8B-B14F-4D97-AF65-F5344CB8AC3E}">
        <p14:creationId xmlns:p14="http://schemas.microsoft.com/office/powerpoint/2010/main" val="241967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fontScale="92500"/>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r>
              <a:rPr lang="en-US" sz="2800" dirty="0">
                <a:solidFill>
                  <a:schemeClr val="tx1"/>
                </a:solidFill>
                <a:latin typeface="Calibri" panose="020F0502020204030204" pitchFamily="34" charset="0"/>
                <a:cs typeface="Calibri" panose="020F0502020204030204" pitchFamily="34" charset="0"/>
              </a:rPr>
              <a:t>– 1 Timothy 4:1,2</a:t>
            </a:r>
            <a:endParaRPr lang="en-US" sz="2800" dirty="0">
              <a:latin typeface="Calibri" panose="020F0502020204030204" pitchFamily="34" charset="0"/>
              <a:cs typeface="Calibri" panose="020F0502020204030204" pitchFamily="34" charset="0"/>
            </a:endParaRP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06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9C94-A0E3-4138-ABB9-F207EBE35C6B}"/>
              </a:ext>
            </a:extLst>
          </p:cNvPr>
          <p:cNvSpPr>
            <a:spLocks noGrp="1"/>
          </p:cNvSpPr>
          <p:nvPr>
            <p:ph type="title"/>
          </p:nvPr>
        </p:nvSpPr>
        <p:spPr>
          <a:xfrm>
            <a:off x="8761540" y="0"/>
            <a:ext cx="3430460" cy="729202"/>
          </a:xfrm>
        </p:spPr>
        <p:txBody>
          <a:bodyPr/>
          <a:lstStyle/>
          <a:p>
            <a:r>
              <a:rPr lang="en-US" dirty="0"/>
              <a:t>Romans 13:1-7</a:t>
            </a:r>
          </a:p>
        </p:txBody>
      </p:sp>
      <p:sp>
        <p:nvSpPr>
          <p:cNvPr id="3" name="Content Placeholder 2">
            <a:extLst>
              <a:ext uri="{FF2B5EF4-FFF2-40B4-BE49-F238E27FC236}">
                <a16:creationId xmlns:a16="http://schemas.microsoft.com/office/drawing/2014/main" id="{4D5011FF-0365-4598-ADC5-F7D3B3DE36F9}"/>
              </a:ext>
            </a:extLst>
          </p:cNvPr>
          <p:cNvSpPr>
            <a:spLocks noGrp="1"/>
          </p:cNvSpPr>
          <p:nvPr>
            <p:ph idx="1"/>
          </p:nvPr>
        </p:nvSpPr>
        <p:spPr>
          <a:xfrm>
            <a:off x="1764792" y="832104"/>
            <a:ext cx="10168128" cy="5079118"/>
          </a:xfrm>
        </p:spPr>
        <p:txBody>
          <a:bodyPr>
            <a:normAutofit/>
          </a:bodyPr>
          <a:lstStyle/>
          <a:p>
            <a:r>
              <a:rPr lang="en-US" sz="2800" dirty="0">
                <a:latin typeface="Calibri" panose="020F0502020204030204" pitchFamily="34" charset="0"/>
                <a:cs typeface="Calibri" panose="020F0502020204030204" pitchFamily="34" charset="0"/>
              </a:rPr>
              <a:t>Now, after looking at all other passages that deal with government, let’s examine the one passage most all of us are familiar with.</a:t>
            </a:r>
          </a:p>
          <a:p>
            <a:r>
              <a:rPr lang="en-US" sz="2800" dirty="0">
                <a:latin typeface="Calibri" panose="020F0502020204030204" pitchFamily="34" charset="0"/>
                <a:cs typeface="Calibri" panose="020F0502020204030204" pitchFamily="34" charset="0"/>
              </a:rPr>
              <a:t>Romans 13:1-7</a:t>
            </a:r>
          </a:p>
          <a:p>
            <a:r>
              <a:rPr lang="en-US" sz="2800" dirty="0">
                <a:latin typeface="Calibri" panose="020F0502020204030204" pitchFamily="34" charset="0"/>
                <a:cs typeface="Calibri" panose="020F0502020204030204" pitchFamily="34" charset="0"/>
              </a:rPr>
              <a:t>And let’s see if we can see the other passages embedded, idea wise, in this passage.  And let’s see if we can find any new responsibilities/relationships we are to have with our government.</a:t>
            </a:r>
          </a:p>
        </p:txBody>
      </p:sp>
    </p:spTree>
    <p:extLst>
      <p:ext uri="{BB962C8B-B14F-4D97-AF65-F5344CB8AC3E}">
        <p14:creationId xmlns:p14="http://schemas.microsoft.com/office/powerpoint/2010/main" val="804789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309F-5A67-4682-9FFC-05EC4AE4A7C2}"/>
              </a:ext>
            </a:extLst>
          </p:cNvPr>
          <p:cNvSpPr>
            <a:spLocks noGrp="1"/>
          </p:cNvSpPr>
          <p:nvPr>
            <p:ph type="title"/>
          </p:nvPr>
        </p:nvSpPr>
        <p:spPr>
          <a:xfrm>
            <a:off x="8688925" y="0"/>
            <a:ext cx="3503075" cy="664863"/>
          </a:xfrm>
        </p:spPr>
        <p:txBody>
          <a:bodyPr/>
          <a:lstStyle/>
          <a:p>
            <a:r>
              <a:rPr lang="en-US" dirty="0"/>
              <a:t>Romans 13:1-7</a:t>
            </a:r>
          </a:p>
        </p:txBody>
      </p:sp>
      <p:sp>
        <p:nvSpPr>
          <p:cNvPr id="3" name="Content Placeholder 2">
            <a:extLst>
              <a:ext uri="{FF2B5EF4-FFF2-40B4-BE49-F238E27FC236}">
                <a16:creationId xmlns:a16="http://schemas.microsoft.com/office/drawing/2014/main" id="{4D54BF8C-BA2C-49E8-A6CE-3920A80D8E89}"/>
              </a:ext>
            </a:extLst>
          </p:cNvPr>
          <p:cNvSpPr>
            <a:spLocks noGrp="1"/>
          </p:cNvSpPr>
          <p:nvPr>
            <p:ph idx="1"/>
          </p:nvPr>
        </p:nvSpPr>
        <p:spPr>
          <a:xfrm>
            <a:off x="253388" y="5728771"/>
            <a:ext cx="11758347" cy="1129229"/>
          </a:xfrm>
        </p:spPr>
        <p:txBody>
          <a:bodyPr>
            <a:normAutofit/>
          </a:bodyPr>
          <a:lstStyle/>
          <a:p>
            <a:pPr marL="0" indent="0">
              <a:buNone/>
            </a:pPr>
            <a:endParaRPr lang="en-US" sz="2800" dirty="0"/>
          </a:p>
        </p:txBody>
      </p:sp>
      <p:sp>
        <p:nvSpPr>
          <p:cNvPr id="4" name="TextBox 3">
            <a:extLst>
              <a:ext uri="{FF2B5EF4-FFF2-40B4-BE49-F238E27FC236}">
                <a16:creationId xmlns:a16="http://schemas.microsoft.com/office/drawing/2014/main" id="{D02C1E13-6E56-4AD2-8514-9B3154E3698A}"/>
              </a:ext>
            </a:extLst>
          </p:cNvPr>
          <p:cNvSpPr txBox="1"/>
          <p:nvPr/>
        </p:nvSpPr>
        <p:spPr>
          <a:xfrm>
            <a:off x="253388" y="664863"/>
            <a:ext cx="11758347" cy="4893647"/>
          </a:xfrm>
          <a:prstGeom prst="rect">
            <a:avLst/>
          </a:prstGeom>
          <a:solidFill>
            <a:schemeClr val="accent2">
              <a:lumMod val="60000"/>
              <a:lumOff val="40000"/>
            </a:schemeClr>
          </a:solidFill>
        </p:spPr>
        <p:txBody>
          <a:bodyPr wrap="none" rtlCol="0">
            <a:spAutoFit/>
          </a:bodyPr>
          <a:lstStyle/>
          <a:p>
            <a:pPr algn="ctr"/>
            <a:r>
              <a:rPr lang="en-US" sz="2400" dirty="0"/>
              <a:t>Let every soul be subject to the governing authorities. For there is no authority </a:t>
            </a:r>
          </a:p>
          <a:p>
            <a:pPr algn="ctr"/>
            <a:r>
              <a:rPr lang="en-US" sz="2400" dirty="0"/>
              <a:t>except from God, and the authorities that exist are appointed by God. </a:t>
            </a:r>
          </a:p>
          <a:p>
            <a:pPr algn="ctr"/>
            <a:r>
              <a:rPr lang="en-US" sz="2400" b="1" baseline="30000" dirty="0"/>
              <a:t>2 </a:t>
            </a:r>
            <a:r>
              <a:rPr lang="en-US" sz="2400" dirty="0"/>
              <a:t>Therefore whoever resists the authority resists the ordinance of God, and </a:t>
            </a:r>
          </a:p>
          <a:p>
            <a:pPr algn="ctr"/>
            <a:r>
              <a:rPr lang="en-US" sz="2400" dirty="0"/>
              <a:t>those who resist will bring judgment on themselves. </a:t>
            </a:r>
            <a:r>
              <a:rPr lang="en-US" sz="2400" b="1" baseline="30000" dirty="0"/>
              <a:t>3 </a:t>
            </a:r>
            <a:r>
              <a:rPr lang="en-US" sz="2400" dirty="0"/>
              <a:t>For rulers are not a </a:t>
            </a:r>
          </a:p>
          <a:p>
            <a:pPr algn="ctr"/>
            <a:r>
              <a:rPr lang="en-US" sz="2400" dirty="0"/>
              <a:t>terror to good works, but to evil. Do you want to be unafraid of the authority? </a:t>
            </a:r>
          </a:p>
          <a:p>
            <a:pPr algn="ctr"/>
            <a:r>
              <a:rPr lang="en-US" sz="2400" dirty="0"/>
              <a:t>Do what is good, and you will have praise from the same. </a:t>
            </a:r>
            <a:r>
              <a:rPr lang="en-US" sz="2400" b="1" baseline="30000" dirty="0"/>
              <a:t>4 </a:t>
            </a:r>
            <a:r>
              <a:rPr lang="en-US" sz="2400" dirty="0"/>
              <a:t>For he is God’s </a:t>
            </a:r>
          </a:p>
          <a:p>
            <a:pPr algn="ctr"/>
            <a:r>
              <a:rPr lang="en-US" sz="2400" dirty="0"/>
              <a:t>minister to you for good. But if you do evil, be afraid; for he does not bear the </a:t>
            </a:r>
          </a:p>
          <a:p>
            <a:pPr algn="ctr"/>
            <a:r>
              <a:rPr lang="en-US" sz="2400" dirty="0"/>
              <a:t>sword in vain; for he is God’s minister, an avenger to </a:t>
            </a:r>
            <a:r>
              <a:rPr lang="en-US" sz="2400" i="1" dirty="0"/>
              <a:t>execute</a:t>
            </a:r>
            <a:r>
              <a:rPr lang="en-US" sz="2400" dirty="0"/>
              <a:t> wrath on him </a:t>
            </a:r>
          </a:p>
          <a:p>
            <a:pPr algn="ctr"/>
            <a:r>
              <a:rPr lang="en-US" sz="2400" dirty="0"/>
              <a:t>who practices evil. </a:t>
            </a:r>
            <a:r>
              <a:rPr lang="en-US" sz="2400" b="1" baseline="30000" dirty="0"/>
              <a:t>5 </a:t>
            </a:r>
            <a:r>
              <a:rPr lang="en-US" sz="2400" dirty="0"/>
              <a:t>Therefore </a:t>
            </a:r>
            <a:r>
              <a:rPr lang="en-US" sz="2400" i="1" dirty="0"/>
              <a:t>you</a:t>
            </a:r>
            <a:r>
              <a:rPr lang="en-US" sz="2400" dirty="0"/>
              <a:t> must be subject, not only because of </a:t>
            </a:r>
          </a:p>
          <a:p>
            <a:pPr algn="ctr"/>
            <a:r>
              <a:rPr lang="en-US" sz="2400" dirty="0"/>
              <a:t>wrath but also for conscience’ sake. </a:t>
            </a:r>
            <a:r>
              <a:rPr lang="en-US" sz="2400" b="1" baseline="30000" dirty="0"/>
              <a:t>6 </a:t>
            </a:r>
            <a:r>
              <a:rPr lang="en-US" sz="2400" dirty="0"/>
              <a:t>For because of this you also pay taxes, </a:t>
            </a:r>
          </a:p>
          <a:p>
            <a:pPr algn="ctr"/>
            <a:r>
              <a:rPr lang="en-US" sz="2400" dirty="0"/>
              <a:t>for they are God’s ministers attending continually to this very thing. </a:t>
            </a:r>
            <a:r>
              <a:rPr lang="en-US" sz="2400" b="1" baseline="30000" dirty="0"/>
              <a:t>7 </a:t>
            </a:r>
            <a:r>
              <a:rPr lang="en-US" sz="2400" dirty="0"/>
              <a:t>Render </a:t>
            </a:r>
          </a:p>
          <a:p>
            <a:pPr algn="ctr"/>
            <a:r>
              <a:rPr lang="en-US" sz="2400" dirty="0"/>
              <a:t>therefore to all their due: taxes to whom taxes </a:t>
            </a:r>
            <a:r>
              <a:rPr lang="en-US" sz="2400" i="1" dirty="0"/>
              <a:t>are due,</a:t>
            </a:r>
            <a:r>
              <a:rPr lang="en-US" sz="2400" dirty="0"/>
              <a:t> customs to whom </a:t>
            </a:r>
          </a:p>
          <a:p>
            <a:pPr algn="ctr"/>
            <a:r>
              <a:rPr lang="en-US" sz="2400" dirty="0"/>
              <a:t>customs, fear to whom fear, honor to whom honor.</a:t>
            </a:r>
          </a:p>
        </p:txBody>
      </p:sp>
    </p:spTree>
    <p:extLst>
      <p:ext uri="{BB962C8B-B14F-4D97-AF65-F5344CB8AC3E}">
        <p14:creationId xmlns:p14="http://schemas.microsoft.com/office/powerpoint/2010/main" val="500480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780443" y="0"/>
            <a:ext cx="3411557"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192357" y="674338"/>
            <a:ext cx="9838062" cy="5790470"/>
          </a:xfrm>
        </p:spPr>
        <p:txBody>
          <a:bodyPr>
            <a:normAutofit/>
          </a:bodyPr>
          <a:lstStyle/>
          <a:p>
            <a:r>
              <a:rPr lang="en-US" sz="2800" dirty="0">
                <a:latin typeface="Calibri" panose="020F0502020204030204" pitchFamily="34" charset="0"/>
                <a:cs typeface="Calibri" panose="020F0502020204030204" pitchFamily="34" charset="0"/>
              </a:rPr>
              <a:t>Most of the time we jump right to Romans 13, but when you look at all these other passages first, Romans 13 becomes more clear as to what God wants and expects from us towards our government.</a:t>
            </a:r>
          </a:p>
        </p:txBody>
      </p:sp>
    </p:spTree>
    <p:extLst>
      <p:ext uri="{BB962C8B-B14F-4D97-AF65-F5344CB8AC3E}">
        <p14:creationId xmlns:p14="http://schemas.microsoft.com/office/powerpoint/2010/main" val="278861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309F-5A67-4682-9FFC-05EC4AE4A7C2}"/>
              </a:ext>
            </a:extLst>
          </p:cNvPr>
          <p:cNvSpPr>
            <a:spLocks noGrp="1"/>
          </p:cNvSpPr>
          <p:nvPr>
            <p:ph type="title"/>
          </p:nvPr>
        </p:nvSpPr>
        <p:spPr>
          <a:xfrm>
            <a:off x="8688925" y="0"/>
            <a:ext cx="3503075" cy="664863"/>
          </a:xfrm>
        </p:spPr>
        <p:txBody>
          <a:bodyPr/>
          <a:lstStyle/>
          <a:p>
            <a:r>
              <a:rPr lang="en-US" dirty="0">
                <a:solidFill>
                  <a:schemeClr val="bg1"/>
                </a:solidFill>
              </a:rPr>
              <a:t>Romans 13:1-7</a:t>
            </a:r>
          </a:p>
        </p:txBody>
      </p:sp>
      <p:sp>
        <p:nvSpPr>
          <p:cNvPr id="3" name="Content Placeholder 2">
            <a:extLst>
              <a:ext uri="{FF2B5EF4-FFF2-40B4-BE49-F238E27FC236}">
                <a16:creationId xmlns:a16="http://schemas.microsoft.com/office/drawing/2014/main" id="{4D54BF8C-BA2C-49E8-A6CE-3920A80D8E89}"/>
              </a:ext>
            </a:extLst>
          </p:cNvPr>
          <p:cNvSpPr>
            <a:spLocks noGrp="1"/>
          </p:cNvSpPr>
          <p:nvPr>
            <p:ph idx="1"/>
          </p:nvPr>
        </p:nvSpPr>
        <p:spPr>
          <a:xfrm>
            <a:off x="253388" y="5728771"/>
            <a:ext cx="11758347" cy="1129229"/>
          </a:xfrm>
        </p:spPr>
        <p:txBody>
          <a:bodyPr>
            <a:normAutofit/>
          </a:bodyPr>
          <a:lstStyle/>
          <a:p>
            <a:pPr marL="0" indent="0">
              <a:buNone/>
            </a:pPr>
            <a:endParaRPr lang="en-US" sz="2800" dirty="0"/>
          </a:p>
        </p:txBody>
      </p:sp>
      <p:sp>
        <p:nvSpPr>
          <p:cNvPr id="4" name="TextBox 3">
            <a:extLst>
              <a:ext uri="{FF2B5EF4-FFF2-40B4-BE49-F238E27FC236}">
                <a16:creationId xmlns:a16="http://schemas.microsoft.com/office/drawing/2014/main" id="{D02C1E13-6E56-4AD2-8514-9B3154E3698A}"/>
              </a:ext>
            </a:extLst>
          </p:cNvPr>
          <p:cNvSpPr txBox="1"/>
          <p:nvPr/>
        </p:nvSpPr>
        <p:spPr>
          <a:xfrm>
            <a:off x="1954481" y="1039437"/>
            <a:ext cx="8058616" cy="5016758"/>
          </a:xfrm>
          <a:prstGeom prst="rect">
            <a:avLst/>
          </a:prstGeom>
          <a:solidFill>
            <a:schemeClr val="accent2">
              <a:lumMod val="60000"/>
              <a:lumOff val="40000"/>
            </a:schemeClr>
          </a:solidFill>
        </p:spPr>
        <p:txBody>
          <a:bodyPr wrap="none" rtlCol="0">
            <a:spAutoFit/>
          </a:bodyPr>
          <a:lstStyle/>
          <a:p>
            <a:pPr algn="ctr"/>
            <a:r>
              <a:rPr lang="en-US" sz="2000" b="1" u="sng" dirty="0"/>
              <a:t>Let every soul be subject to the governing authorities. For there </a:t>
            </a:r>
          </a:p>
          <a:p>
            <a:pPr algn="ctr"/>
            <a:r>
              <a:rPr lang="en-US" sz="2000" b="1" u="sng" dirty="0"/>
              <a:t>is no authority except from God, and the authorities that exist </a:t>
            </a:r>
          </a:p>
          <a:p>
            <a:pPr algn="ctr"/>
            <a:r>
              <a:rPr lang="en-US" sz="2000" b="1" u="sng" dirty="0"/>
              <a:t>are appointed by God.</a:t>
            </a:r>
            <a:r>
              <a:rPr lang="en-US" sz="2000" b="1" dirty="0"/>
              <a:t> </a:t>
            </a:r>
            <a:r>
              <a:rPr lang="en-US" sz="2000" b="1" baseline="30000" dirty="0"/>
              <a:t>2 </a:t>
            </a:r>
            <a:r>
              <a:rPr lang="en-US" sz="2000" b="1" dirty="0"/>
              <a:t>Therefore whoever resists the authority </a:t>
            </a:r>
          </a:p>
          <a:p>
            <a:pPr algn="ctr"/>
            <a:r>
              <a:rPr lang="en-US" sz="2000" b="1" dirty="0"/>
              <a:t>resists the ordinance of God, and those who resist will bring </a:t>
            </a:r>
          </a:p>
          <a:p>
            <a:pPr algn="ctr"/>
            <a:r>
              <a:rPr lang="en-US" sz="2000" b="1" dirty="0"/>
              <a:t>judgment on themselves. </a:t>
            </a:r>
            <a:r>
              <a:rPr lang="en-US" sz="2000" b="1" baseline="30000" dirty="0"/>
              <a:t>3 </a:t>
            </a:r>
            <a:r>
              <a:rPr lang="en-US" sz="2000" b="1" dirty="0"/>
              <a:t>For rulers are not a terror to good </a:t>
            </a:r>
          </a:p>
          <a:p>
            <a:pPr algn="ctr"/>
            <a:r>
              <a:rPr lang="en-US" sz="2000" b="1" dirty="0"/>
              <a:t>works, but to evil. Do you want to be unafraid of the authority? </a:t>
            </a:r>
          </a:p>
          <a:p>
            <a:pPr algn="ctr"/>
            <a:r>
              <a:rPr lang="en-US" sz="2000" b="1" dirty="0"/>
              <a:t>Do what is good, and you will have praise from the same. </a:t>
            </a:r>
          </a:p>
          <a:p>
            <a:pPr algn="ctr"/>
            <a:r>
              <a:rPr lang="en-US" sz="2000" b="1" baseline="30000" dirty="0"/>
              <a:t>4 </a:t>
            </a:r>
            <a:r>
              <a:rPr lang="en-US" sz="2000" b="1" dirty="0"/>
              <a:t>For he is God’s minister to you for good. But if you do evil, be </a:t>
            </a:r>
          </a:p>
          <a:p>
            <a:pPr algn="ctr"/>
            <a:r>
              <a:rPr lang="en-US" sz="2000" b="1" dirty="0"/>
              <a:t>afraid; for he does not bear the sword in vain; for he is God’s </a:t>
            </a:r>
          </a:p>
          <a:p>
            <a:pPr algn="ctr"/>
            <a:r>
              <a:rPr lang="en-US" sz="2000" b="1" dirty="0"/>
              <a:t>minister, an avenger to </a:t>
            </a:r>
            <a:r>
              <a:rPr lang="en-US" sz="2000" b="1" i="1" dirty="0"/>
              <a:t>execute</a:t>
            </a:r>
            <a:r>
              <a:rPr lang="en-US" sz="2000" b="1" dirty="0"/>
              <a:t> wrath on him who practices </a:t>
            </a:r>
          </a:p>
          <a:p>
            <a:pPr algn="ctr"/>
            <a:r>
              <a:rPr lang="en-US" sz="2000" b="1" dirty="0"/>
              <a:t>evil. </a:t>
            </a:r>
            <a:r>
              <a:rPr lang="en-US" sz="2000" b="1" baseline="30000" dirty="0"/>
              <a:t>5 </a:t>
            </a:r>
            <a:r>
              <a:rPr lang="en-US" sz="2000" b="1" dirty="0"/>
              <a:t>Therefore </a:t>
            </a:r>
            <a:r>
              <a:rPr lang="en-US" sz="2000" b="1" i="1" dirty="0"/>
              <a:t>you</a:t>
            </a:r>
            <a:r>
              <a:rPr lang="en-US" sz="2000" b="1" dirty="0"/>
              <a:t> must be subject, not only because of </a:t>
            </a:r>
          </a:p>
          <a:p>
            <a:pPr algn="ctr"/>
            <a:r>
              <a:rPr lang="en-US" sz="2000" b="1" dirty="0"/>
              <a:t>wrath but also for conscience’ sake. </a:t>
            </a:r>
            <a:r>
              <a:rPr lang="en-US" sz="2000" b="1" baseline="30000" dirty="0"/>
              <a:t>6 </a:t>
            </a:r>
            <a:r>
              <a:rPr lang="en-US" sz="2000" b="1" dirty="0"/>
              <a:t>For because of this </a:t>
            </a:r>
          </a:p>
          <a:p>
            <a:pPr algn="ctr"/>
            <a:r>
              <a:rPr lang="en-US" sz="2000" b="1" dirty="0"/>
              <a:t>you also pay taxes, for they are God’s ministers attending </a:t>
            </a:r>
          </a:p>
          <a:p>
            <a:pPr algn="ctr"/>
            <a:r>
              <a:rPr lang="en-US" sz="2000" b="1" dirty="0"/>
              <a:t>continually to this very thing. </a:t>
            </a:r>
            <a:r>
              <a:rPr lang="en-US" sz="2000" b="1" baseline="30000" dirty="0"/>
              <a:t>7 </a:t>
            </a:r>
            <a:r>
              <a:rPr lang="en-US" sz="2000" b="1" dirty="0"/>
              <a:t>Render therefore to all their </a:t>
            </a:r>
          </a:p>
          <a:p>
            <a:pPr algn="ctr"/>
            <a:r>
              <a:rPr lang="en-US" sz="2000" b="1" dirty="0"/>
              <a:t>due: </a:t>
            </a:r>
            <a:r>
              <a:rPr lang="en-US" sz="2000" b="1" u="sng" dirty="0"/>
              <a:t>taxes to whom taxes </a:t>
            </a:r>
            <a:r>
              <a:rPr lang="en-US" sz="2000" b="1" i="1" u="sng" dirty="0"/>
              <a:t>are due</a:t>
            </a:r>
            <a:r>
              <a:rPr lang="en-US" sz="2000" b="1" i="1" dirty="0"/>
              <a:t>,</a:t>
            </a:r>
            <a:r>
              <a:rPr lang="en-US" sz="2000" b="1" dirty="0"/>
              <a:t> customs to whom </a:t>
            </a:r>
          </a:p>
          <a:p>
            <a:pPr algn="ctr"/>
            <a:r>
              <a:rPr lang="en-US" sz="2000" b="1" dirty="0"/>
              <a:t>customs, fear to whom fear, </a:t>
            </a:r>
            <a:r>
              <a:rPr lang="en-US" sz="2000" b="1" u="sng" dirty="0"/>
              <a:t>honor to whom honor</a:t>
            </a:r>
            <a:r>
              <a:rPr lang="en-US" sz="2000" b="1" dirty="0"/>
              <a:t>.</a:t>
            </a:r>
          </a:p>
        </p:txBody>
      </p:sp>
      <p:sp>
        <p:nvSpPr>
          <p:cNvPr id="5" name="TextBox 4">
            <a:extLst>
              <a:ext uri="{FF2B5EF4-FFF2-40B4-BE49-F238E27FC236}">
                <a16:creationId xmlns:a16="http://schemas.microsoft.com/office/drawing/2014/main" id="{D7CBE56E-CFCD-4C6B-9BF8-2BFBFACD1A8B}"/>
              </a:ext>
            </a:extLst>
          </p:cNvPr>
          <p:cNvSpPr txBox="1"/>
          <p:nvPr/>
        </p:nvSpPr>
        <p:spPr>
          <a:xfrm>
            <a:off x="341523" y="249364"/>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7" name="Straight Arrow Connector 6">
            <a:extLst>
              <a:ext uri="{FF2B5EF4-FFF2-40B4-BE49-F238E27FC236}">
                <a16:creationId xmlns:a16="http://schemas.microsoft.com/office/drawing/2014/main" id="{3321035B-AC07-4C21-A8D1-83705B4E32BE}"/>
              </a:ext>
            </a:extLst>
          </p:cNvPr>
          <p:cNvCxnSpPr>
            <a:stCxn id="5" idx="3"/>
          </p:cNvCxnSpPr>
          <p:nvPr/>
        </p:nvCxnSpPr>
        <p:spPr>
          <a:xfrm>
            <a:off x="1651497" y="688438"/>
            <a:ext cx="914400" cy="914400"/>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CB36B139-BDCC-4601-ACE3-18AB669BFCEA}"/>
              </a:ext>
            </a:extLst>
          </p:cNvPr>
          <p:cNvSpPr/>
          <p:nvPr/>
        </p:nvSpPr>
        <p:spPr>
          <a:xfrm>
            <a:off x="2178903" y="2208882"/>
            <a:ext cx="7626109" cy="132823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E8D0FEB-CCDE-4D3C-B5AF-1658FAA8317C}"/>
              </a:ext>
            </a:extLst>
          </p:cNvPr>
          <p:cNvSpPr txBox="1"/>
          <p:nvPr/>
        </p:nvSpPr>
        <p:spPr>
          <a:xfrm>
            <a:off x="10510092" y="1938969"/>
            <a:ext cx="1269899" cy="830997"/>
          </a:xfrm>
          <a:prstGeom prst="rect">
            <a:avLst/>
          </a:prstGeom>
          <a:noFill/>
        </p:spPr>
        <p:txBody>
          <a:bodyPr wrap="none" rtlCol="0">
            <a:spAutoFit/>
          </a:bodyPr>
          <a:lstStyle/>
          <a:p>
            <a:r>
              <a:rPr lang="en-US" sz="2400" b="1" dirty="0">
                <a:solidFill>
                  <a:schemeClr val="bg1"/>
                </a:solidFill>
              </a:rPr>
              <a:t>Acts 16</a:t>
            </a:r>
          </a:p>
          <a:p>
            <a:r>
              <a:rPr lang="en-US" sz="2400" b="1" dirty="0">
                <a:solidFill>
                  <a:schemeClr val="bg1"/>
                </a:solidFill>
              </a:rPr>
              <a:t>Acts 23</a:t>
            </a:r>
          </a:p>
        </p:txBody>
      </p:sp>
      <p:cxnSp>
        <p:nvCxnSpPr>
          <p:cNvPr id="11" name="Straight Arrow Connector 10">
            <a:extLst>
              <a:ext uri="{FF2B5EF4-FFF2-40B4-BE49-F238E27FC236}">
                <a16:creationId xmlns:a16="http://schemas.microsoft.com/office/drawing/2014/main" id="{3E82E821-2220-4F84-9C28-42408292CE70}"/>
              </a:ext>
            </a:extLst>
          </p:cNvPr>
          <p:cNvCxnSpPr>
            <a:cxnSpLocks/>
            <a:stCxn id="9" idx="1"/>
          </p:cNvCxnSpPr>
          <p:nvPr/>
        </p:nvCxnSpPr>
        <p:spPr>
          <a:xfrm flipH="1">
            <a:off x="9342304" y="2354468"/>
            <a:ext cx="1167788" cy="46166"/>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47AB9D5-96E0-4737-B0E5-5D468540C3AE}"/>
              </a:ext>
            </a:extLst>
          </p:cNvPr>
          <p:cNvSpPr txBox="1"/>
          <p:nvPr/>
        </p:nvSpPr>
        <p:spPr>
          <a:xfrm>
            <a:off x="341523" y="4709359"/>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14" name="Straight Arrow Connector 13">
            <a:extLst>
              <a:ext uri="{FF2B5EF4-FFF2-40B4-BE49-F238E27FC236}">
                <a16:creationId xmlns:a16="http://schemas.microsoft.com/office/drawing/2014/main" id="{D49B650C-4342-4128-865F-1588807345CA}"/>
              </a:ext>
            </a:extLst>
          </p:cNvPr>
          <p:cNvCxnSpPr>
            <a:cxnSpLocks/>
          </p:cNvCxnSpPr>
          <p:nvPr/>
        </p:nvCxnSpPr>
        <p:spPr>
          <a:xfrm>
            <a:off x="1736416" y="5083156"/>
            <a:ext cx="1616174" cy="370193"/>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952FDA1-9AF7-45EB-BDD1-0283632BF783}"/>
              </a:ext>
            </a:extLst>
          </p:cNvPr>
          <p:cNvSpPr txBox="1"/>
          <p:nvPr/>
        </p:nvSpPr>
        <p:spPr>
          <a:xfrm>
            <a:off x="10465991" y="5728771"/>
            <a:ext cx="1269899" cy="830997"/>
          </a:xfrm>
          <a:prstGeom prst="rect">
            <a:avLst/>
          </a:prstGeom>
          <a:noFill/>
        </p:spPr>
        <p:txBody>
          <a:bodyPr wrap="none" rtlCol="0">
            <a:spAutoFit/>
          </a:bodyPr>
          <a:lstStyle/>
          <a:p>
            <a:r>
              <a:rPr lang="en-US" sz="2400" b="1" dirty="0">
                <a:solidFill>
                  <a:schemeClr val="bg1"/>
                </a:solidFill>
              </a:rPr>
              <a:t>1 Tim 2</a:t>
            </a:r>
          </a:p>
          <a:p>
            <a:r>
              <a:rPr lang="en-US" sz="2400" b="1" dirty="0">
                <a:solidFill>
                  <a:schemeClr val="bg1"/>
                </a:solidFill>
              </a:rPr>
              <a:t>Acts 23</a:t>
            </a:r>
          </a:p>
        </p:txBody>
      </p:sp>
      <p:cxnSp>
        <p:nvCxnSpPr>
          <p:cNvPr id="17" name="Straight Arrow Connector 16">
            <a:extLst>
              <a:ext uri="{FF2B5EF4-FFF2-40B4-BE49-F238E27FC236}">
                <a16:creationId xmlns:a16="http://schemas.microsoft.com/office/drawing/2014/main" id="{61CF0BDA-6D8E-4A64-BC1A-AD6493367234}"/>
              </a:ext>
            </a:extLst>
          </p:cNvPr>
          <p:cNvCxnSpPr>
            <a:cxnSpLocks/>
          </p:cNvCxnSpPr>
          <p:nvPr/>
        </p:nvCxnSpPr>
        <p:spPr>
          <a:xfrm flipH="1" flipV="1">
            <a:off x="9110949" y="5849957"/>
            <a:ext cx="1329513" cy="103574"/>
          </a:xfrm>
          <a:prstGeom prst="straightConnector1">
            <a:avLst/>
          </a:prstGeom>
          <a:ln w="3492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B8A99185-B48B-4629-9409-E0D3699A600C}"/>
              </a:ext>
            </a:extLst>
          </p:cNvPr>
          <p:cNvSpPr txBox="1"/>
          <p:nvPr/>
        </p:nvSpPr>
        <p:spPr>
          <a:xfrm>
            <a:off x="10510091" y="3233705"/>
            <a:ext cx="1269899" cy="830997"/>
          </a:xfrm>
          <a:prstGeom prst="rect">
            <a:avLst/>
          </a:prstGeom>
          <a:noFill/>
        </p:spPr>
        <p:txBody>
          <a:bodyPr wrap="none" rtlCol="0">
            <a:spAutoFit/>
          </a:bodyPr>
          <a:lstStyle/>
          <a:p>
            <a:r>
              <a:rPr lang="en-US" sz="2400" b="1" dirty="0">
                <a:solidFill>
                  <a:schemeClr val="bg1"/>
                </a:solidFill>
              </a:rPr>
              <a:t>Acts 16</a:t>
            </a:r>
          </a:p>
          <a:p>
            <a:r>
              <a:rPr lang="en-US" sz="2400" b="1" dirty="0">
                <a:solidFill>
                  <a:schemeClr val="bg1"/>
                </a:solidFill>
              </a:rPr>
              <a:t>Acts 23</a:t>
            </a:r>
          </a:p>
        </p:txBody>
      </p:sp>
      <p:cxnSp>
        <p:nvCxnSpPr>
          <p:cNvPr id="20" name="Straight Arrow Connector 19">
            <a:extLst>
              <a:ext uri="{FF2B5EF4-FFF2-40B4-BE49-F238E27FC236}">
                <a16:creationId xmlns:a16="http://schemas.microsoft.com/office/drawing/2014/main" id="{29AF78DB-C0FB-42C1-A0B9-75EE0EECD187}"/>
              </a:ext>
            </a:extLst>
          </p:cNvPr>
          <p:cNvCxnSpPr>
            <a:cxnSpLocks/>
            <a:stCxn id="19" idx="1"/>
          </p:cNvCxnSpPr>
          <p:nvPr/>
        </p:nvCxnSpPr>
        <p:spPr>
          <a:xfrm flipH="1" flipV="1">
            <a:off x="9429203" y="3644490"/>
            <a:ext cx="1080888" cy="471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7751402-C95D-4DFD-AF47-72345398A632}"/>
              </a:ext>
            </a:extLst>
          </p:cNvPr>
          <p:cNvSpPr txBox="1"/>
          <p:nvPr/>
        </p:nvSpPr>
        <p:spPr>
          <a:xfrm>
            <a:off x="10465991" y="4146718"/>
            <a:ext cx="1309974" cy="830997"/>
          </a:xfrm>
          <a:prstGeom prst="rect">
            <a:avLst/>
          </a:prstGeom>
          <a:noFill/>
        </p:spPr>
        <p:txBody>
          <a:bodyPr wrap="none" rtlCol="0">
            <a:spAutoFit/>
          </a:bodyPr>
          <a:lstStyle/>
          <a:p>
            <a:r>
              <a:rPr lang="en-US" sz="2400" b="1" dirty="0">
                <a:solidFill>
                  <a:schemeClr val="bg1"/>
                </a:solidFill>
              </a:rPr>
              <a:t>Matt 17</a:t>
            </a:r>
          </a:p>
          <a:p>
            <a:r>
              <a:rPr lang="en-US" sz="2400" b="1" dirty="0">
                <a:solidFill>
                  <a:schemeClr val="bg1"/>
                </a:solidFill>
              </a:rPr>
              <a:t>Matt 22</a:t>
            </a:r>
          </a:p>
        </p:txBody>
      </p:sp>
      <p:cxnSp>
        <p:nvCxnSpPr>
          <p:cNvPr id="23" name="Straight Arrow Connector 22">
            <a:extLst>
              <a:ext uri="{FF2B5EF4-FFF2-40B4-BE49-F238E27FC236}">
                <a16:creationId xmlns:a16="http://schemas.microsoft.com/office/drawing/2014/main" id="{FAD9DB09-369C-4F61-A96E-6A2B8D080537}"/>
              </a:ext>
            </a:extLst>
          </p:cNvPr>
          <p:cNvCxnSpPr>
            <a:cxnSpLocks/>
          </p:cNvCxnSpPr>
          <p:nvPr/>
        </p:nvCxnSpPr>
        <p:spPr>
          <a:xfrm flipH="1" flipV="1">
            <a:off x="9472653" y="4523728"/>
            <a:ext cx="1080888" cy="471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6187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par>
                                <p:cTn id="16" presetID="16" presetClass="entr" presetSubtype="21"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barn(inVertical)">
                                      <p:cBhvr>
                                        <p:cTn id="26" dur="500"/>
                                        <p:tgtEl>
                                          <p:spTgt spid="19"/>
                                        </p:tgtEl>
                                      </p:cBhvr>
                                    </p:animEffect>
                                  </p:childTnLst>
                                </p:cTn>
                              </p:par>
                              <p:par>
                                <p:cTn id="27" presetID="16" presetClass="entr" presetSubtype="21"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inVertic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arn(inVertical)">
                                      <p:cBhvr>
                                        <p:cTn id="34" dur="500"/>
                                        <p:tgtEl>
                                          <p:spTgt spid="22"/>
                                        </p:tgtEl>
                                      </p:cBhvr>
                                    </p:animEffect>
                                  </p:childTnLst>
                                </p:cTn>
                              </p:par>
                              <p:par>
                                <p:cTn id="35" presetID="16" presetClass="entr" presetSubtype="21"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par>
                                <p:cTn id="43" presetID="16" presetClass="entr" presetSubtype="21" fill="hold"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barn(inVertical)">
                                      <p:cBhvr>
                                        <p:cTn id="50" dur="500"/>
                                        <p:tgtEl>
                                          <p:spTgt spid="16"/>
                                        </p:tgtEl>
                                      </p:cBhvr>
                                    </p:animEffect>
                                  </p:childTnLst>
                                </p:cTn>
                              </p:par>
                              <p:par>
                                <p:cTn id="51" presetID="16" presetClass="entr" presetSubtype="21"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barn(inVertical)">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3" grpId="0"/>
      <p:bldP spid="16" grpId="0"/>
      <p:bldP spid="19"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780443" y="0"/>
            <a:ext cx="3411557"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192357" y="674338"/>
            <a:ext cx="9838062" cy="6056968"/>
          </a:xfrm>
        </p:spPr>
        <p:txBody>
          <a:bodyPr>
            <a:normAutofit/>
          </a:bodyPr>
          <a:lstStyle/>
          <a:p>
            <a:r>
              <a:rPr lang="en-US" sz="2800" dirty="0">
                <a:latin typeface="Calibri" panose="020F0502020204030204" pitchFamily="34" charset="0"/>
                <a:cs typeface="Calibri" panose="020F0502020204030204" pitchFamily="34" charset="0"/>
              </a:rPr>
              <a:t>Most of the time we jump right to Romans 13, but when you look at all these other passages first, Romans 13 becomes more clear as to what God wants and expects from us towards our government.</a:t>
            </a:r>
          </a:p>
          <a:p>
            <a:r>
              <a:rPr lang="en-US" sz="2800" dirty="0">
                <a:latin typeface="Calibri" panose="020F0502020204030204" pitchFamily="34" charset="0"/>
                <a:cs typeface="Calibri" panose="020F0502020204030204" pitchFamily="34" charset="0"/>
              </a:rPr>
              <a:t>As you can see, much of Romans 13 can be found stated elsewhere in the New Testament.</a:t>
            </a:r>
          </a:p>
          <a:p>
            <a:r>
              <a:rPr lang="en-US" sz="2800" dirty="0">
                <a:latin typeface="Calibri" panose="020F0502020204030204" pitchFamily="34" charset="0"/>
                <a:cs typeface="Calibri" panose="020F0502020204030204" pitchFamily="34" charset="0"/>
              </a:rPr>
              <a:t>So, what are the responsibilities we have towards our government as stated here?</a:t>
            </a:r>
          </a:p>
          <a:p>
            <a:r>
              <a:rPr lang="en-US" sz="2800" b="1" dirty="0">
                <a:solidFill>
                  <a:srgbClr val="C00000"/>
                </a:solidFill>
                <a:latin typeface="Calibri" panose="020F0502020204030204" pitchFamily="34" charset="0"/>
                <a:cs typeface="Calibri" panose="020F0502020204030204" pitchFamily="34" charset="0"/>
              </a:rPr>
              <a:t>We are to obey. </a:t>
            </a:r>
          </a:p>
          <a:p>
            <a:r>
              <a:rPr lang="en-US" sz="2800" dirty="0">
                <a:solidFill>
                  <a:schemeClr val="tx1"/>
                </a:solidFill>
                <a:latin typeface="Calibri" panose="020F0502020204030204" pitchFamily="34" charset="0"/>
                <a:cs typeface="Calibri" panose="020F0502020204030204" pitchFamily="34" charset="0"/>
              </a:rPr>
              <a:t>B</a:t>
            </a:r>
            <a:r>
              <a:rPr lang="en-US" sz="2800" dirty="0">
                <a:latin typeface="Calibri" panose="020F0502020204030204" pitchFamily="34" charset="0"/>
                <a:cs typeface="Calibri" panose="020F0502020204030204" pitchFamily="34" charset="0"/>
              </a:rPr>
              <a:t>ut with Acts 5 in mind, this is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blind obedience because our obedience does </a:t>
            </a:r>
            <a:r>
              <a:rPr lang="en-US" sz="2800" b="1" dirty="0">
                <a:solidFill>
                  <a:srgbClr val="FF0000"/>
                </a:solidFill>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countermand any commands from our God.</a:t>
            </a:r>
          </a:p>
        </p:txBody>
      </p:sp>
    </p:spTree>
    <p:extLst>
      <p:ext uri="{BB962C8B-B14F-4D97-AF65-F5344CB8AC3E}">
        <p14:creationId xmlns:p14="http://schemas.microsoft.com/office/powerpoint/2010/main" val="105819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593157" y="0"/>
            <a:ext cx="3598843" cy="674338"/>
          </a:xfrm>
        </p:spPr>
        <p:txBody>
          <a:bodyPr/>
          <a:lstStyle/>
          <a:p>
            <a:r>
              <a:rPr lang="en-US" dirty="0"/>
              <a:t>Romans 13:1-7</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496312" y="905256"/>
            <a:ext cx="9336024" cy="5559552"/>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Render to those their due</a:t>
            </a:r>
          </a:p>
          <a:p>
            <a:r>
              <a:rPr lang="en-US" sz="2800" b="1" dirty="0">
                <a:solidFill>
                  <a:srgbClr val="C00000"/>
                </a:solidFill>
                <a:latin typeface="Calibri" panose="020F0502020204030204" pitchFamily="34" charset="0"/>
                <a:cs typeface="Calibri" panose="020F0502020204030204" pitchFamily="34" charset="0"/>
              </a:rPr>
              <a:t>Pay our taxes</a:t>
            </a:r>
          </a:p>
          <a:p>
            <a:r>
              <a:rPr lang="en-US" sz="2800" b="1" dirty="0">
                <a:solidFill>
                  <a:srgbClr val="C00000"/>
                </a:solidFill>
                <a:latin typeface="Calibri" panose="020F0502020204030204" pitchFamily="34" charset="0"/>
                <a:cs typeface="Calibri" panose="020F0502020204030204" pitchFamily="34" charset="0"/>
              </a:rPr>
              <a:t>Pray for them, as is their due from us</a:t>
            </a:r>
          </a:p>
          <a:p>
            <a:r>
              <a:rPr lang="en-US" sz="2800" dirty="0">
                <a:latin typeface="Calibri" panose="020F0502020204030204" pitchFamily="34" charset="0"/>
                <a:cs typeface="Calibri" panose="020F0502020204030204" pitchFamily="34" charset="0"/>
              </a:rPr>
              <a:t>Other?</a:t>
            </a:r>
          </a:p>
          <a:p>
            <a:r>
              <a:rPr lang="en-US" sz="2800" dirty="0">
                <a:latin typeface="Calibri" panose="020F0502020204030204" pitchFamily="34" charset="0"/>
                <a:cs typeface="Calibri" panose="020F0502020204030204" pitchFamily="34" charset="0"/>
              </a:rPr>
              <a:t>So, basically, there is nothing new in Romans 13 after working our way through other passages.</a:t>
            </a:r>
          </a:p>
          <a:p>
            <a:endParaRPr lang="en-US" sz="2800" dirty="0"/>
          </a:p>
        </p:txBody>
      </p:sp>
    </p:spTree>
    <p:extLst>
      <p:ext uri="{BB962C8B-B14F-4D97-AF65-F5344CB8AC3E}">
        <p14:creationId xmlns:p14="http://schemas.microsoft.com/office/powerpoint/2010/main" val="351010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1307</TotalTime>
  <Words>3293</Words>
  <Application>Microsoft Office PowerPoint</Application>
  <PresentationFormat>Widescreen</PresentationFormat>
  <Paragraphs>240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Century Gothic</vt:lpstr>
      <vt:lpstr>Wingdings 3</vt:lpstr>
      <vt:lpstr>Wisp</vt:lpstr>
      <vt:lpstr>Christians Responsibility to the Government</vt:lpstr>
      <vt:lpstr>Principles:</vt:lpstr>
      <vt:lpstr>Our Responsibilities to Our Government</vt:lpstr>
      <vt:lpstr>Romans 13:1-7</vt:lpstr>
      <vt:lpstr>Romans 13:1-7</vt:lpstr>
      <vt:lpstr>Romans 13:1-7</vt:lpstr>
      <vt:lpstr>Romans 13:1-7</vt:lpstr>
      <vt:lpstr>Romans 13:1-7</vt:lpstr>
      <vt:lpstr>Romans 13:1-7</vt:lpstr>
      <vt:lpstr>Our Responsibilities to Our Government</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lpstr>Let’s Sum this all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Responsibility to the Government</dc:title>
  <dc:creator>Paden, Eddie - LCMS Lang. Arts</dc:creator>
  <cp:lastModifiedBy>Kevin Stilts</cp:lastModifiedBy>
  <cp:revision>165</cp:revision>
  <cp:lastPrinted>2021-09-09T16:16:02Z</cp:lastPrinted>
  <dcterms:created xsi:type="dcterms:W3CDTF">2021-08-16T17:50:50Z</dcterms:created>
  <dcterms:modified xsi:type="dcterms:W3CDTF">2021-09-12T17:36:16Z</dcterms:modified>
</cp:coreProperties>
</file>