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429" r:id="rId2"/>
    <p:sldId id="430" r:id="rId3"/>
    <p:sldId id="283" r:id="rId4"/>
    <p:sldId id="260" r:id="rId5"/>
    <p:sldId id="271" r:id="rId6"/>
    <p:sldId id="409" r:id="rId7"/>
    <p:sldId id="284" r:id="rId8"/>
    <p:sldId id="261" r:id="rId9"/>
    <p:sldId id="273" r:id="rId10"/>
    <p:sldId id="272" r:id="rId11"/>
    <p:sldId id="410" r:id="rId12"/>
    <p:sldId id="262" r:id="rId13"/>
    <p:sldId id="276" r:id="rId14"/>
    <p:sldId id="275" r:id="rId15"/>
    <p:sldId id="274" r:id="rId16"/>
    <p:sldId id="411" r:id="rId17"/>
    <p:sldId id="264" r:id="rId18"/>
    <p:sldId id="277" r:id="rId19"/>
    <p:sldId id="279" r:id="rId20"/>
    <p:sldId id="413" r:id="rId21"/>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Paden, Eddie - LCMS Lang. Arts" initials="PE-LLA" lastIdx="1" clrIdx="0">
    <p:extLst>
      <p:ext uri="{19B8F6BF-5375-455C-9EA6-DF929625EA0E}">
        <p15:presenceInfo xmlns:p15="http://schemas.microsoft.com/office/powerpoint/2012/main" userId="S-1-5-21-1840715374-1625779029-1446904402-17472"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25" autoAdjust="0"/>
    <p:restoredTop sz="94660"/>
  </p:normalViewPr>
  <p:slideViewPr>
    <p:cSldViewPr snapToGrid="0">
      <p:cViewPr varScale="1">
        <p:scale>
          <a:sx n="89" d="100"/>
          <a:sy n="89" d="100"/>
        </p:scale>
        <p:origin x="36" y="225"/>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 Id="rId27"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evin Stilts" userId="99c6032548666723" providerId="LiveId" clId="{412C0624-263B-4363-ADD7-D9C48F464842}"/>
    <pc:docChg chg="delSld">
      <pc:chgData name="Kevin Stilts" userId="99c6032548666723" providerId="LiveId" clId="{412C0624-263B-4363-ADD7-D9C48F464842}" dt="2021-09-05T17:53:38.083" v="1" actId="47"/>
      <pc:docMkLst>
        <pc:docMk/>
      </pc:docMkLst>
      <pc:sldChg chg="del">
        <pc:chgData name="Kevin Stilts" userId="99c6032548666723" providerId="LiveId" clId="{412C0624-263B-4363-ADD7-D9C48F464842}" dt="2021-09-05T17:53:11.363" v="0" actId="47"/>
        <pc:sldMkLst>
          <pc:docMk/>
          <pc:sldMk cId="386918407" sldId="256"/>
        </pc:sldMkLst>
      </pc:sldChg>
      <pc:sldChg chg="del">
        <pc:chgData name="Kevin Stilts" userId="99c6032548666723" providerId="LiveId" clId="{412C0624-263B-4363-ADD7-D9C48F464842}" dt="2021-09-05T17:53:11.363" v="0" actId="47"/>
        <pc:sldMkLst>
          <pc:docMk/>
          <pc:sldMk cId="240412571" sldId="257"/>
        </pc:sldMkLst>
      </pc:sldChg>
      <pc:sldChg chg="del">
        <pc:chgData name="Kevin Stilts" userId="99c6032548666723" providerId="LiveId" clId="{412C0624-263B-4363-ADD7-D9C48F464842}" dt="2021-09-05T17:53:11.363" v="0" actId="47"/>
        <pc:sldMkLst>
          <pc:docMk/>
          <pc:sldMk cId="1295273523" sldId="258"/>
        </pc:sldMkLst>
      </pc:sldChg>
      <pc:sldChg chg="del">
        <pc:chgData name="Kevin Stilts" userId="99c6032548666723" providerId="LiveId" clId="{412C0624-263B-4363-ADD7-D9C48F464842}" dt="2021-09-05T17:53:11.363" v="0" actId="47"/>
        <pc:sldMkLst>
          <pc:docMk/>
          <pc:sldMk cId="3274559060" sldId="259"/>
        </pc:sldMkLst>
      </pc:sldChg>
      <pc:sldChg chg="del">
        <pc:chgData name="Kevin Stilts" userId="99c6032548666723" providerId="LiveId" clId="{412C0624-263B-4363-ADD7-D9C48F464842}" dt="2021-09-05T17:53:38.083" v="1" actId="47"/>
        <pc:sldMkLst>
          <pc:docMk/>
          <pc:sldMk cId="500480012" sldId="263"/>
        </pc:sldMkLst>
      </pc:sldChg>
      <pc:sldChg chg="del">
        <pc:chgData name="Kevin Stilts" userId="99c6032548666723" providerId="LiveId" clId="{412C0624-263B-4363-ADD7-D9C48F464842}" dt="2021-09-05T17:53:11.363" v="0" actId="47"/>
        <pc:sldMkLst>
          <pc:docMk/>
          <pc:sldMk cId="3174498210" sldId="265"/>
        </pc:sldMkLst>
      </pc:sldChg>
      <pc:sldChg chg="del">
        <pc:chgData name="Kevin Stilts" userId="99c6032548666723" providerId="LiveId" clId="{412C0624-263B-4363-ADD7-D9C48F464842}" dt="2021-09-05T17:53:11.363" v="0" actId="47"/>
        <pc:sldMkLst>
          <pc:docMk/>
          <pc:sldMk cId="1466406831" sldId="266"/>
        </pc:sldMkLst>
      </pc:sldChg>
      <pc:sldChg chg="del">
        <pc:chgData name="Kevin Stilts" userId="99c6032548666723" providerId="LiveId" clId="{412C0624-263B-4363-ADD7-D9C48F464842}" dt="2021-09-05T17:53:11.363" v="0" actId="47"/>
        <pc:sldMkLst>
          <pc:docMk/>
          <pc:sldMk cId="2181428467" sldId="267"/>
        </pc:sldMkLst>
      </pc:sldChg>
      <pc:sldChg chg="del">
        <pc:chgData name="Kevin Stilts" userId="99c6032548666723" providerId="LiveId" clId="{412C0624-263B-4363-ADD7-D9C48F464842}" dt="2021-09-05T17:53:11.363" v="0" actId="47"/>
        <pc:sldMkLst>
          <pc:docMk/>
          <pc:sldMk cId="1425245678" sldId="268"/>
        </pc:sldMkLst>
      </pc:sldChg>
      <pc:sldChg chg="del">
        <pc:chgData name="Kevin Stilts" userId="99c6032548666723" providerId="LiveId" clId="{412C0624-263B-4363-ADD7-D9C48F464842}" dt="2021-09-05T17:53:11.363" v="0" actId="47"/>
        <pc:sldMkLst>
          <pc:docMk/>
          <pc:sldMk cId="1894184882" sldId="269"/>
        </pc:sldMkLst>
      </pc:sldChg>
      <pc:sldChg chg="del">
        <pc:chgData name="Kevin Stilts" userId="99c6032548666723" providerId="LiveId" clId="{412C0624-263B-4363-ADD7-D9C48F464842}" dt="2021-09-05T17:53:38.083" v="1" actId="47"/>
        <pc:sldMkLst>
          <pc:docMk/>
          <pc:sldMk cId="3510102787" sldId="278"/>
        </pc:sldMkLst>
      </pc:sldChg>
      <pc:sldChg chg="del">
        <pc:chgData name="Kevin Stilts" userId="99c6032548666723" providerId="LiveId" clId="{412C0624-263B-4363-ADD7-D9C48F464842}" dt="2021-09-05T17:53:38.083" v="1" actId="47"/>
        <pc:sldMkLst>
          <pc:docMk/>
          <pc:sldMk cId="2788618038" sldId="280"/>
        </pc:sldMkLst>
      </pc:sldChg>
      <pc:sldChg chg="del">
        <pc:chgData name="Kevin Stilts" userId="99c6032548666723" providerId="LiveId" clId="{412C0624-263B-4363-ADD7-D9C48F464842}" dt="2021-09-05T17:53:11.363" v="0" actId="47"/>
        <pc:sldMkLst>
          <pc:docMk/>
          <pc:sldMk cId="557060912" sldId="281"/>
        </pc:sldMkLst>
      </pc:sldChg>
      <pc:sldChg chg="del">
        <pc:chgData name="Kevin Stilts" userId="99c6032548666723" providerId="LiveId" clId="{412C0624-263B-4363-ADD7-D9C48F464842}" dt="2021-09-05T17:53:11.363" v="0" actId="47"/>
        <pc:sldMkLst>
          <pc:docMk/>
          <pc:sldMk cId="2024583139" sldId="282"/>
        </pc:sldMkLst>
      </pc:sldChg>
      <pc:sldChg chg="del">
        <pc:chgData name="Kevin Stilts" userId="99c6032548666723" providerId="LiveId" clId="{412C0624-263B-4363-ADD7-D9C48F464842}" dt="2021-09-05T17:53:11.363" v="0" actId="47"/>
        <pc:sldMkLst>
          <pc:docMk/>
          <pc:sldMk cId="954152233" sldId="285"/>
        </pc:sldMkLst>
      </pc:sldChg>
      <pc:sldChg chg="del">
        <pc:chgData name="Kevin Stilts" userId="99c6032548666723" providerId="LiveId" clId="{412C0624-263B-4363-ADD7-D9C48F464842}" dt="2021-09-05T17:53:11.363" v="0" actId="47"/>
        <pc:sldMkLst>
          <pc:docMk/>
          <pc:sldMk cId="2787191409" sldId="286"/>
        </pc:sldMkLst>
      </pc:sldChg>
      <pc:sldChg chg="del">
        <pc:chgData name="Kevin Stilts" userId="99c6032548666723" providerId="LiveId" clId="{412C0624-263B-4363-ADD7-D9C48F464842}" dt="2021-09-05T17:53:11.363" v="0" actId="47"/>
        <pc:sldMkLst>
          <pc:docMk/>
          <pc:sldMk cId="309581509" sldId="287"/>
        </pc:sldMkLst>
      </pc:sldChg>
      <pc:sldChg chg="del">
        <pc:chgData name="Kevin Stilts" userId="99c6032548666723" providerId="LiveId" clId="{412C0624-263B-4363-ADD7-D9C48F464842}" dt="2021-09-05T17:53:11.363" v="0" actId="47"/>
        <pc:sldMkLst>
          <pc:docMk/>
          <pc:sldMk cId="541183607" sldId="398"/>
        </pc:sldMkLst>
      </pc:sldChg>
      <pc:sldChg chg="del">
        <pc:chgData name="Kevin Stilts" userId="99c6032548666723" providerId="LiveId" clId="{412C0624-263B-4363-ADD7-D9C48F464842}" dt="2021-09-05T17:53:11.363" v="0" actId="47"/>
        <pc:sldMkLst>
          <pc:docMk/>
          <pc:sldMk cId="4918343" sldId="403"/>
        </pc:sldMkLst>
      </pc:sldChg>
      <pc:sldChg chg="del">
        <pc:chgData name="Kevin Stilts" userId="99c6032548666723" providerId="LiveId" clId="{412C0624-263B-4363-ADD7-D9C48F464842}" dt="2021-09-05T17:53:38.083" v="1" actId="47"/>
        <pc:sldMkLst>
          <pc:docMk/>
          <pc:sldMk cId="2419674083" sldId="404"/>
        </pc:sldMkLst>
      </pc:sldChg>
      <pc:sldChg chg="del">
        <pc:chgData name="Kevin Stilts" userId="99c6032548666723" providerId="LiveId" clId="{412C0624-263B-4363-ADD7-D9C48F464842}" dt="2021-09-05T17:53:38.083" v="1" actId="47"/>
        <pc:sldMkLst>
          <pc:docMk/>
          <pc:sldMk cId="3812600010" sldId="405"/>
        </pc:sldMkLst>
      </pc:sldChg>
      <pc:sldChg chg="del">
        <pc:chgData name="Kevin Stilts" userId="99c6032548666723" providerId="LiveId" clId="{412C0624-263B-4363-ADD7-D9C48F464842}" dt="2021-09-05T17:53:38.083" v="1" actId="47"/>
        <pc:sldMkLst>
          <pc:docMk/>
          <pc:sldMk cId="21051892" sldId="406"/>
        </pc:sldMkLst>
      </pc:sldChg>
      <pc:sldChg chg="del">
        <pc:chgData name="Kevin Stilts" userId="99c6032548666723" providerId="LiveId" clId="{412C0624-263B-4363-ADD7-D9C48F464842}" dt="2021-09-05T17:53:38.083" v="1" actId="47"/>
        <pc:sldMkLst>
          <pc:docMk/>
          <pc:sldMk cId="4223413471" sldId="407"/>
        </pc:sldMkLst>
      </pc:sldChg>
      <pc:sldChg chg="del">
        <pc:chgData name="Kevin Stilts" userId="99c6032548666723" providerId="LiveId" clId="{412C0624-263B-4363-ADD7-D9C48F464842}" dt="2021-09-05T17:53:11.363" v="0" actId="47"/>
        <pc:sldMkLst>
          <pc:docMk/>
          <pc:sldMk cId="1091740789" sldId="408"/>
        </pc:sldMkLst>
      </pc:sldChg>
      <pc:sldChg chg="del">
        <pc:chgData name="Kevin Stilts" userId="99c6032548666723" providerId="LiveId" clId="{412C0624-263B-4363-ADD7-D9C48F464842}" dt="2021-09-05T17:53:11.363" v="0" actId="47"/>
        <pc:sldMkLst>
          <pc:docMk/>
          <pc:sldMk cId="401980413" sldId="412"/>
        </pc:sldMkLst>
      </pc:sldChg>
      <pc:sldChg chg="del">
        <pc:chgData name="Kevin Stilts" userId="99c6032548666723" providerId="LiveId" clId="{412C0624-263B-4363-ADD7-D9C48F464842}" dt="2021-09-05T17:53:38.083" v="1" actId="47"/>
        <pc:sldMkLst>
          <pc:docMk/>
          <pc:sldMk cId="804789877" sldId="414"/>
        </pc:sldMkLst>
      </pc:sldChg>
      <pc:sldChg chg="del">
        <pc:chgData name="Kevin Stilts" userId="99c6032548666723" providerId="LiveId" clId="{412C0624-263B-4363-ADD7-D9C48F464842}" dt="2021-09-05T17:53:38.083" v="1" actId="47"/>
        <pc:sldMkLst>
          <pc:docMk/>
          <pc:sldMk cId="2476187626" sldId="415"/>
        </pc:sldMkLst>
      </pc:sldChg>
      <pc:sldChg chg="del">
        <pc:chgData name="Kevin Stilts" userId="99c6032548666723" providerId="LiveId" clId="{412C0624-263B-4363-ADD7-D9C48F464842}" dt="2021-09-05T17:53:38.083" v="1" actId="47"/>
        <pc:sldMkLst>
          <pc:docMk/>
          <pc:sldMk cId="1058196688" sldId="416"/>
        </pc:sldMkLst>
      </pc:sldChg>
      <pc:sldChg chg="del">
        <pc:chgData name="Kevin Stilts" userId="99c6032548666723" providerId="LiveId" clId="{412C0624-263B-4363-ADD7-D9C48F464842}" dt="2021-09-05T17:53:38.083" v="1" actId="47"/>
        <pc:sldMkLst>
          <pc:docMk/>
          <pc:sldMk cId="2161850886" sldId="417"/>
        </pc:sldMkLst>
      </pc:sldChg>
      <pc:sldChg chg="del">
        <pc:chgData name="Kevin Stilts" userId="99c6032548666723" providerId="LiveId" clId="{412C0624-263B-4363-ADD7-D9C48F464842}" dt="2021-09-05T17:53:38.083" v="1" actId="47"/>
        <pc:sldMkLst>
          <pc:docMk/>
          <pc:sldMk cId="2205184082" sldId="418"/>
        </pc:sldMkLst>
      </pc:sldChg>
      <pc:sldChg chg="del">
        <pc:chgData name="Kevin Stilts" userId="99c6032548666723" providerId="LiveId" clId="{412C0624-263B-4363-ADD7-D9C48F464842}" dt="2021-09-05T17:53:38.083" v="1" actId="47"/>
        <pc:sldMkLst>
          <pc:docMk/>
          <pc:sldMk cId="198877586" sldId="419"/>
        </pc:sldMkLst>
      </pc:sldChg>
      <pc:sldChg chg="del">
        <pc:chgData name="Kevin Stilts" userId="99c6032548666723" providerId="LiveId" clId="{412C0624-263B-4363-ADD7-D9C48F464842}" dt="2021-09-05T17:53:38.083" v="1" actId="47"/>
        <pc:sldMkLst>
          <pc:docMk/>
          <pc:sldMk cId="3333808829" sldId="420"/>
        </pc:sldMkLst>
      </pc:sldChg>
      <pc:sldChg chg="del">
        <pc:chgData name="Kevin Stilts" userId="99c6032548666723" providerId="LiveId" clId="{412C0624-263B-4363-ADD7-D9C48F464842}" dt="2021-09-05T17:53:38.083" v="1" actId="47"/>
        <pc:sldMkLst>
          <pc:docMk/>
          <pc:sldMk cId="3160476148" sldId="421"/>
        </pc:sldMkLst>
      </pc:sldChg>
      <pc:sldChg chg="del">
        <pc:chgData name="Kevin Stilts" userId="99c6032548666723" providerId="LiveId" clId="{412C0624-263B-4363-ADD7-D9C48F464842}" dt="2021-09-05T17:53:38.083" v="1" actId="47"/>
        <pc:sldMkLst>
          <pc:docMk/>
          <pc:sldMk cId="2360310718" sldId="422"/>
        </pc:sldMkLst>
      </pc:sldChg>
      <pc:sldChg chg="del">
        <pc:chgData name="Kevin Stilts" userId="99c6032548666723" providerId="LiveId" clId="{412C0624-263B-4363-ADD7-D9C48F464842}" dt="2021-09-05T17:53:38.083" v="1" actId="47"/>
        <pc:sldMkLst>
          <pc:docMk/>
          <pc:sldMk cId="3495037361" sldId="423"/>
        </pc:sldMkLst>
      </pc:sldChg>
      <pc:sldChg chg="del">
        <pc:chgData name="Kevin Stilts" userId="99c6032548666723" providerId="LiveId" clId="{412C0624-263B-4363-ADD7-D9C48F464842}" dt="2021-09-05T17:53:38.083" v="1" actId="47"/>
        <pc:sldMkLst>
          <pc:docMk/>
          <pc:sldMk cId="3182423969" sldId="424"/>
        </pc:sldMkLst>
      </pc:sldChg>
      <pc:sldChg chg="del">
        <pc:chgData name="Kevin Stilts" userId="99c6032548666723" providerId="LiveId" clId="{412C0624-263B-4363-ADD7-D9C48F464842}" dt="2021-09-05T17:53:38.083" v="1" actId="47"/>
        <pc:sldMkLst>
          <pc:docMk/>
          <pc:sldMk cId="2001033688" sldId="425"/>
        </pc:sldMkLst>
      </pc:sldChg>
      <pc:sldChg chg="del">
        <pc:chgData name="Kevin Stilts" userId="99c6032548666723" providerId="LiveId" clId="{412C0624-263B-4363-ADD7-D9C48F464842}" dt="2021-09-05T17:53:38.083" v="1" actId="47"/>
        <pc:sldMkLst>
          <pc:docMk/>
          <pc:sldMk cId="1429984706" sldId="426"/>
        </pc:sldMkLst>
      </pc:sldChg>
      <pc:sldChg chg="del">
        <pc:chgData name="Kevin Stilts" userId="99c6032548666723" providerId="LiveId" clId="{412C0624-263B-4363-ADD7-D9C48F464842}" dt="2021-09-05T17:53:38.083" v="1" actId="47"/>
        <pc:sldMkLst>
          <pc:docMk/>
          <pc:sldMk cId="3123206540" sldId="427"/>
        </pc:sldMkLst>
      </pc:sldChg>
      <pc:sldChg chg="del">
        <pc:chgData name="Kevin Stilts" userId="99c6032548666723" providerId="LiveId" clId="{412C0624-263B-4363-ADD7-D9C48F464842}" dt="2021-09-05T17:53:38.083" v="1" actId="47"/>
        <pc:sldMkLst>
          <pc:docMk/>
          <pc:sldMk cId="4237278143" sldId="428"/>
        </pc:sldMkLst>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9/5/2021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9/5/2021</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biblehub.com/greek/2263.htm"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B2244A6-D12B-4D9C-A250-E74145D642B6}"/>
              </a:ext>
            </a:extLst>
          </p:cNvPr>
          <p:cNvSpPr>
            <a:spLocks noGrp="1"/>
          </p:cNvSpPr>
          <p:nvPr>
            <p:ph type="ctrTitle"/>
          </p:nvPr>
        </p:nvSpPr>
        <p:spPr/>
        <p:txBody>
          <a:bodyPr/>
          <a:lstStyle/>
          <a:p>
            <a:r>
              <a:rPr lang="en-US" dirty="0"/>
              <a:t>Christians Responsibility to the Government</a:t>
            </a:r>
          </a:p>
        </p:txBody>
      </p:sp>
      <p:sp>
        <p:nvSpPr>
          <p:cNvPr id="3" name="Subtitle 2">
            <a:extLst>
              <a:ext uri="{FF2B5EF4-FFF2-40B4-BE49-F238E27FC236}">
                <a16:creationId xmlns:a16="http://schemas.microsoft.com/office/drawing/2014/main" id="{6CDB34CD-6E82-4148-B8DD-BB1F7AC76BB1}"/>
              </a:ext>
            </a:extLst>
          </p:cNvPr>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225342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584675" y="0"/>
            <a:ext cx="2607325" cy="674338"/>
          </a:xfrm>
        </p:spPr>
        <p:txBody>
          <a:bodyPr/>
          <a:lstStyle/>
          <a:p>
            <a:r>
              <a:rPr lang="en-US" dirty="0"/>
              <a:t>Acts 23:1-5</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72019" y="583894"/>
            <a:ext cx="9860317" cy="5880914"/>
          </a:xfrm>
        </p:spPr>
        <p:txBody>
          <a:bodyPr>
            <a:normAutofit/>
          </a:bodyPr>
          <a:lstStyle/>
          <a:p>
            <a:r>
              <a:rPr lang="en-US" sz="2800" dirty="0">
                <a:latin typeface="Calibri" panose="020F0502020204030204" pitchFamily="34" charset="0"/>
                <a:cs typeface="Calibri" panose="020F0502020204030204" pitchFamily="34" charset="0"/>
              </a:rPr>
              <a:t>Lessons learned?  Responsibilities to our government?</a:t>
            </a:r>
          </a:p>
          <a:p>
            <a:r>
              <a:rPr lang="en-US" sz="2800" b="1" dirty="0">
                <a:solidFill>
                  <a:srgbClr val="C00000"/>
                </a:solidFill>
                <a:latin typeface="Calibri" panose="020F0502020204030204" pitchFamily="34" charset="0"/>
                <a:cs typeface="Calibri" panose="020F0502020204030204" pitchFamily="34" charset="0"/>
              </a:rPr>
              <a:t>While we can become frustrated with our government for not obeying their own laws, our attitudes need to be kept in check and we cannot be disrespectful.</a:t>
            </a:r>
          </a:p>
        </p:txBody>
      </p:sp>
    </p:spTree>
    <p:extLst>
      <p:ext uri="{BB962C8B-B14F-4D97-AF65-F5344CB8AC3E}">
        <p14:creationId xmlns:p14="http://schemas.microsoft.com/office/powerpoint/2010/main" val="28749997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43080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89A60-71C1-4557-8751-47DEC68CDCAC}"/>
              </a:ext>
            </a:extLst>
          </p:cNvPr>
          <p:cNvSpPr>
            <a:spLocks noGrp="1"/>
          </p:cNvSpPr>
          <p:nvPr>
            <p:ph type="title"/>
          </p:nvPr>
        </p:nvSpPr>
        <p:spPr>
          <a:xfrm>
            <a:off x="9067171" y="1"/>
            <a:ext cx="3124829" cy="286438"/>
          </a:xfrm>
        </p:spPr>
        <p:txBody>
          <a:bodyPr>
            <a:normAutofit fontScale="90000"/>
          </a:bodyPr>
          <a:lstStyle/>
          <a:p>
            <a:r>
              <a:rPr lang="en-US" dirty="0"/>
              <a:t>Acts 23:16-24</a:t>
            </a:r>
          </a:p>
        </p:txBody>
      </p:sp>
      <p:sp>
        <p:nvSpPr>
          <p:cNvPr id="3" name="Content Placeholder 2">
            <a:extLst>
              <a:ext uri="{FF2B5EF4-FFF2-40B4-BE49-F238E27FC236}">
                <a16:creationId xmlns:a16="http://schemas.microsoft.com/office/drawing/2014/main" id="{11132E75-1E1E-47F9-A3BE-818572D71276}"/>
              </a:ext>
            </a:extLst>
          </p:cNvPr>
          <p:cNvSpPr>
            <a:spLocks noGrp="1"/>
          </p:cNvSpPr>
          <p:nvPr>
            <p:ph idx="1"/>
          </p:nvPr>
        </p:nvSpPr>
        <p:spPr>
          <a:xfrm>
            <a:off x="1638300" y="5078103"/>
            <a:ext cx="8915400" cy="1779897"/>
          </a:xfrm>
        </p:spPr>
        <p:txBody>
          <a:bodyPr/>
          <a:lstStyle/>
          <a:p>
            <a:endParaRPr lang="en-US" dirty="0"/>
          </a:p>
        </p:txBody>
      </p:sp>
      <p:sp>
        <p:nvSpPr>
          <p:cNvPr id="4" name="TextBox 3">
            <a:extLst>
              <a:ext uri="{FF2B5EF4-FFF2-40B4-BE49-F238E27FC236}">
                <a16:creationId xmlns:a16="http://schemas.microsoft.com/office/drawing/2014/main" id="{40CD8680-05A5-467C-A46A-A472CDF75B46}"/>
              </a:ext>
            </a:extLst>
          </p:cNvPr>
          <p:cNvSpPr txBox="1"/>
          <p:nvPr/>
        </p:nvSpPr>
        <p:spPr>
          <a:xfrm>
            <a:off x="209320" y="442611"/>
            <a:ext cx="11898217" cy="6463308"/>
          </a:xfrm>
          <a:prstGeom prst="rect">
            <a:avLst/>
          </a:prstGeom>
          <a:solidFill>
            <a:schemeClr val="accent2">
              <a:lumMod val="60000"/>
              <a:lumOff val="40000"/>
            </a:schemeClr>
          </a:solidFill>
        </p:spPr>
        <p:txBody>
          <a:bodyPr wrap="square" rtlCol="0">
            <a:spAutoFit/>
          </a:bodyPr>
          <a:lstStyle/>
          <a:p>
            <a:pPr algn="ctr"/>
            <a:r>
              <a:rPr lang="en-US" sz="2300" b="1" baseline="30000" dirty="0"/>
              <a:t>16 </a:t>
            </a:r>
            <a:r>
              <a:rPr lang="en-US" sz="2300" dirty="0"/>
              <a:t>So when Paul’s sister’s son heard of their ambush, he went and entered the </a:t>
            </a:r>
          </a:p>
          <a:p>
            <a:pPr algn="ctr"/>
            <a:r>
              <a:rPr lang="en-US" sz="2300" dirty="0"/>
              <a:t>barracks and told Paul. </a:t>
            </a:r>
            <a:r>
              <a:rPr lang="en-US" sz="2300" b="1" baseline="30000" dirty="0"/>
              <a:t>17 </a:t>
            </a:r>
            <a:r>
              <a:rPr lang="en-US" sz="2300" dirty="0"/>
              <a:t>Then Paul called one of the centurions to </a:t>
            </a:r>
            <a:r>
              <a:rPr lang="en-US" sz="2300" i="1" dirty="0"/>
              <a:t>him</a:t>
            </a:r>
            <a:r>
              <a:rPr lang="en-US" sz="2300" dirty="0"/>
              <a:t> and </a:t>
            </a:r>
          </a:p>
          <a:p>
            <a:pPr algn="ctr"/>
            <a:r>
              <a:rPr lang="en-US" sz="2300" dirty="0"/>
              <a:t>said, “Take this young man to the commander, for he has something to tell </a:t>
            </a:r>
          </a:p>
          <a:p>
            <a:pPr algn="ctr"/>
            <a:r>
              <a:rPr lang="en-US" sz="2300" dirty="0"/>
              <a:t>him.” </a:t>
            </a:r>
            <a:r>
              <a:rPr lang="en-US" sz="2300" b="1" baseline="30000" dirty="0"/>
              <a:t>18 </a:t>
            </a:r>
            <a:r>
              <a:rPr lang="en-US" sz="2300" dirty="0"/>
              <a:t>So he took him and brought </a:t>
            </a:r>
            <a:r>
              <a:rPr lang="en-US" sz="2300" i="1" dirty="0"/>
              <a:t>him</a:t>
            </a:r>
            <a:r>
              <a:rPr lang="en-US" sz="2300" dirty="0"/>
              <a:t> to the commander and said, “Paul </a:t>
            </a:r>
          </a:p>
          <a:p>
            <a:pPr algn="ctr"/>
            <a:r>
              <a:rPr lang="en-US" sz="2300" dirty="0"/>
              <a:t>the prisoner called me to </a:t>
            </a:r>
            <a:r>
              <a:rPr lang="en-US" sz="2300" i="1" dirty="0"/>
              <a:t>him</a:t>
            </a:r>
            <a:r>
              <a:rPr lang="en-US" sz="2300" dirty="0"/>
              <a:t> and asked </a:t>
            </a:r>
            <a:r>
              <a:rPr lang="en-US" sz="2300" i="1" dirty="0"/>
              <a:t>me</a:t>
            </a:r>
            <a:r>
              <a:rPr lang="en-US" sz="2300" dirty="0"/>
              <a:t> to bring this young man to you. </a:t>
            </a:r>
          </a:p>
          <a:p>
            <a:pPr algn="ctr"/>
            <a:r>
              <a:rPr lang="en-US" sz="2300" dirty="0"/>
              <a:t>He has something to say to you.” </a:t>
            </a:r>
            <a:r>
              <a:rPr lang="en-US" sz="2300" b="1" baseline="30000" dirty="0"/>
              <a:t>19 </a:t>
            </a:r>
            <a:r>
              <a:rPr lang="en-US" sz="2300" dirty="0"/>
              <a:t>Then the commander took him by the </a:t>
            </a:r>
          </a:p>
          <a:p>
            <a:pPr algn="ctr"/>
            <a:r>
              <a:rPr lang="en-US" sz="2300" dirty="0"/>
              <a:t>hand, went aside, and asked privately, “What is it that you have to tell me?”</a:t>
            </a:r>
          </a:p>
          <a:p>
            <a:pPr algn="ctr"/>
            <a:r>
              <a:rPr lang="en-US" sz="2300" b="1" baseline="30000" dirty="0"/>
              <a:t>20 </a:t>
            </a:r>
            <a:r>
              <a:rPr lang="en-US" sz="2300" dirty="0"/>
              <a:t>And he said, “The Jews have agreed to ask that you bring Paul down to </a:t>
            </a:r>
          </a:p>
          <a:p>
            <a:pPr algn="ctr"/>
            <a:r>
              <a:rPr lang="en-US" sz="2300" dirty="0"/>
              <a:t>the council tomorrow, as though they were going to inquire more fully about </a:t>
            </a:r>
          </a:p>
          <a:p>
            <a:pPr algn="ctr"/>
            <a:r>
              <a:rPr lang="en-US" sz="2300" dirty="0"/>
              <a:t>him. </a:t>
            </a:r>
            <a:r>
              <a:rPr lang="en-US" sz="2300" b="1" baseline="30000" dirty="0"/>
              <a:t>21 </a:t>
            </a:r>
            <a:r>
              <a:rPr lang="en-US" sz="2300" dirty="0"/>
              <a:t>But do not yield to them, for more than forty of them lie in wait for him, </a:t>
            </a:r>
          </a:p>
          <a:p>
            <a:pPr algn="ctr"/>
            <a:r>
              <a:rPr lang="en-US" sz="2300" dirty="0"/>
              <a:t>men who have bound themselves by an oath that they will neither eat nor </a:t>
            </a:r>
          </a:p>
          <a:p>
            <a:pPr algn="ctr"/>
            <a:r>
              <a:rPr lang="en-US" sz="2300" dirty="0"/>
              <a:t>drink till they have killed him; and now they are ready, waiting for the promise </a:t>
            </a:r>
          </a:p>
          <a:p>
            <a:pPr algn="ctr"/>
            <a:r>
              <a:rPr lang="en-US" sz="2300" dirty="0"/>
              <a:t>from you. </a:t>
            </a:r>
            <a:r>
              <a:rPr lang="en-US" sz="2300" b="1" baseline="30000" dirty="0"/>
              <a:t>22 </a:t>
            </a:r>
            <a:r>
              <a:rPr lang="en-US" sz="2300" dirty="0"/>
              <a:t>So the commander let the young man depart, and commanded </a:t>
            </a:r>
          </a:p>
          <a:p>
            <a:pPr algn="ctr"/>
            <a:r>
              <a:rPr lang="en-US" sz="2300" i="1" dirty="0"/>
              <a:t>him,</a:t>
            </a:r>
            <a:r>
              <a:rPr lang="en-US" sz="2300" dirty="0"/>
              <a:t> “Tell no one that you have revealed these things to me.” </a:t>
            </a:r>
            <a:r>
              <a:rPr lang="en-US" sz="2300" b="1" dirty="0"/>
              <a:t>Sent to Felix </a:t>
            </a:r>
          </a:p>
          <a:p>
            <a:pPr algn="ctr"/>
            <a:r>
              <a:rPr lang="en-US" sz="2300" b="1" baseline="30000" dirty="0"/>
              <a:t>23 </a:t>
            </a:r>
            <a:r>
              <a:rPr lang="en-US" sz="2300" dirty="0"/>
              <a:t>And he called for two centurions, saying, “Prepare two hundred soldiers, </a:t>
            </a:r>
          </a:p>
          <a:p>
            <a:pPr algn="ctr"/>
            <a:r>
              <a:rPr lang="en-US" sz="2300" dirty="0"/>
              <a:t>seventy horsemen, and two hundred spearmen to go to Caesarea at the third </a:t>
            </a:r>
          </a:p>
          <a:p>
            <a:pPr algn="ctr"/>
            <a:r>
              <a:rPr lang="en-US" sz="2300" dirty="0"/>
              <a:t>hour of the night; </a:t>
            </a:r>
            <a:r>
              <a:rPr lang="en-US" sz="2300" b="1" baseline="30000" dirty="0"/>
              <a:t>24 </a:t>
            </a:r>
            <a:r>
              <a:rPr lang="en-US" sz="2300" dirty="0"/>
              <a:t>and provide mounts to set Paul on, and bring </a:t>
            </a:r>
            <a:r>
              <a:rPr lang="en-US" sz="2300" i="1" dirty="0"/>
              <a:t>him</a:t>
            </a:r>
            <a:r>
              <a:rPr lang="en-US" sz="2300" dirty="0"/>
              <a:t> safely to </a:t>
            </a:r>
          </a:p>
          <a:p>
            <a:pPr algn="ctr"/>
            <a:r>
              <a:rPr lang="en-US" sz="2300" dirty="0"/>
              <a:t>Felix the governor.”</a:t>
            </a:r>
          </a:p>
        </p:txBody>
      </p:sp>
    </p:spTree>
    <p:extLst>
      <p:ext uri="{BB962C8B-B14F-4D97-AF65-F5344CB8AC3E}">
        <p14:creationId xmlns:p14="http://schemas.microsoft.com/office/powerpoint/2010/main" val="26501079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967730" y="0"/>
            <a:ext cx="3224270" cy="674338"/>
          </a:xfrm>
        </p:spPr>
        <p:txBody>
          <a:bodyPr/>
          <a:lstStyle/>
          <a:p>
            <a:r>
              <a:rPr lang="en-US" dirty="0"/>
              <a:t>Acts 23:16-24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773936" y="594360"/>
            <a:ext cx="10058400" cy="6099048"/>
          </a:xfrm>
        </p:spPr>
        <p:txBody>
          <a:bodyPr>
            <a:normAutofit/>
          </a:bodyPr>
          <a:lstStyle/>
          <a:p>
            <a:r>
              <a:rPr lang="en-US" sz="2800" dirty="0">
                <a:latin typeface="Calibri" panose="020F0502020204030204" pitchFamily="34" charset="0"/>
                <a:cs typeface="Calibri" panose="020F0502020204030204" pitchFamily="34" charset="0"/>
              </a:rPr>
              <a:t>Another tough passage and another that you may not have thought about in terms of our interaction and responsibilities with our government.</a:t>
            </a:r>
          </a:p>
          <a:p>
            <a:r>
              <a:rPr lang="en-US" sz="2800" dirty="0">
                <a:latin typeface="Calibri" panose="020F0502020204030204" pitchFamily="34" charset="0"/>
                <a:cs typeface="Calibri" panose="020F0502020204030204" pitchFamily="34" charset="0"/>
              </a:rPr>
              <a:t>Notice, when Paul heard of the planned attack, he has his nephew go and tell the commander.  Paul had to know that there would be a good chance that the men who were going to be attacking Paul and the Roman column </a:t>
            </a:r>
            <a:r>
              <a:rPr lang="en-US" sz="2800" b="1" u="sng" dirty="0">
                <a:latin typeface="Calibri" panose="020F0502020204030204" pitchFamily="34" charset="0"/>
                <a:cs typeface="Calibri" panose="020F0502020204030204" pitchFamily="34" charset="0"/>
              </a:rPr>
              <a:t>could be killed</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So, what lessons can we learn from this account? What does this say as to our relationship with our government as well?  Take a second and think, not easy and this passage is interesting but there has to be reason(s) for it being included in the scriptures as it is.</a:t>
            </a:r>
          </a:p>
        </p:txBody>
      </p:sp>
    </p:spTree>
    <p:extLst>
      <p:ext uri="{BB962C8B-B14F-4D97-AF65-F5344CB8AC3E}">
        <p14:creationId xmlns:p14="http://schemas.microsoft.com/office/powerpoint/2010/main" val="39386985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033831" y="0"/>
            <a:ext cx="3158169" cy="674338"/>
          </a:xfrm>
        </p:spPr>
        <p:txBody>
          <a:bodyPr/>
          <a:lstStyle/>
          <a:p>
            <a:r>
              <a:rPr lang="en-US" dirty="0"/>
              <a:t>Acts 23:16-24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38528" y="674338"/>
            <a:ext cx="10058400" cy="5790470"/>
          </a:xfrm>
        </p:spPr>
        <p:txBody>
          <a:bodyPr>
            <a:normAutofit/>
          </a:bodyPr>
          <a:lstStyle/>
          <a:p>
            <a:r>
              <a:rPr lang="en-US" sz="2800" dirty="0">
                <a:latin typeface="Calibri" panose="020F0502020204030204" pitchFamily="34" charset="0"/>
                <a:cs typeface="Calibri" panose="020F0502020204030204" pitchFamily="34" charset="0"/>
              </a:rPr>
              <a:t>What does this passage teach as concerning our interaction to our government and those in charge?</a:t>
            </a:r>
          </a:p>
          <a:p>
            <a:r>
              <a:rPr lang="en-US" sz="2800" dirty="0">
                <a:latin typeface="Calibri" panose="020F0502020204030204" pitchFamily="34" charset="0"/>
                <a:cs typeface="Calibri" panose="020F0502020204030204" pitchFamily="34" charset="0"/>
              </a:rPr>
              <a:t>As Christians, the children of God, we don’t have to accept bullying, sexual harassment, being stolen from, etc.  </a:t>
            </a:r>
            <a:r>
              <a:rPr lang="en-US" sz="2800" b="1" dirty="0">
                <a:latin typeface="Calibri" panose="020F0502020204030204" pitchFamily="34" charset="0"/>
                <a:cs typeface="Calibri" panose="020F0502020204030204" pitchFamily="34" charset="0"/>
              </a:rPr>
              <a:t>We can go to those in charge and have it stopped.  </a:t>
            </a:r>
          </a:p>
          <a:p>
            <a:r>
              <a:rPr lang="en-US" sz="2800" dirty="0">
                <a:latin typeface="Calibri" panose="020F0502020204030204" pitchFamily="34" charset="0"/>
                <a:cs typeface="Calibri" panose="020F0502020204030204" pitchFamily="34" charset="0"/>
              </a:rPr>
              <a:t>Even if it means those who are perpetrating the wrongs will be forcefully stopped.</a:t>
            </a:r>
          </a:p>
          <a:p>
            <a:r>
              <a:rPr lang="en-US" sz="2800" dirty="0">
                <a:latin typeface="Calibri" panose="020F0502020204030204" pitchFamily="34" charset="0"/>
                <a:cs typeface="Calibri" panose="020F0502020204030204" pitchFamily="34" charset="0"/>
              </a:rPr>
              <a:t>This is more talking about how we can use our government to guard and protect us as that is why government has been established by our God.  For the good of the people.</a:t>
            </a:r>
          </a:p>
        </p:txBody>
      </p:sp>
    </p:spTree>
    <p:extLst>
      <p:ext uri="{BB962C8B-B14F-4D97-AF65-F5344CB8AC3E}">
        <p14:creationId xmlns:p14="http://schemas.microsoft.com/office/powerpoint/2010/main" val="21257541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barn(inVertical)">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barn(inVertical)">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6" presetClass="entr" presetSubtype="21"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barn(inVertical)">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055865" y="0"/>
            <a:ext cx="3136135" cy="674338"/>
          </a:xfrm>
        </p:spPr>
        <p:txBody>
          <a:bodyPr/>
          <a:lstStyle/>
          <a:p>
            <a:r>
              <a:rPr lang="en-US" dirty="0"/>
              <a:t>Acts 23:16-24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2496312" y="905256"/>
            <a:ext cx="9336024" cy="5559552"/>
          </a:xfrm>
        </p:spPr>
        <p:txBody>
          <a:bodyPr>
            <a:normAutofit/>
          </a:bodyPr>
          <a:lstStyle/>
          <a:p>
            <a:r>
              <a:rPr lang="en-US" sz="2800" dirty="0">
                <a:latin typeface="Calibri" panose="020F0502020204030204" pitchFamily="34" charset="0"/>
                <a:cs typeface="Calibri" panose="020F0502020204030204" pitchFamily="34" charset="0"/>
              </a:rPr>
              <a:t>Not sure, of any responsibilities found in this text?</a:t>
            </a:r>
          </a:p>
        </p:txBody>
      </p:sp>
    </p:spTree>
    <p:extLst>
      <p:ext uri="{BB962C8B-B14F-4D97-AF65-F5344CB8AC3E}">
        <p14:creationId xmlns:p14="http://schemas.microsoft.com/office/powerpoint/2010/main" val="9965401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91092846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4A179E-0276-44FF-A818-B7DFC9C6E7CB}"/>
              </a:ext>
            </a:extLst>
          </p:cNvPr>
          <p:cNvSpPr>
            <a:spLocks noGrp="1"/>
          </p:cNvSpPr>
          <p:nvPr>
            <p:ph type="title"/>
          </p:nvPr>
        </p:nvSpPr>
        <p:spPr>
          <a:xfrm>
            <a:off x="8688925" y="0"/>
            <a:ext cx="3503075" cy="697914"/>
          </a:xfrm>
        </p:spPr>
        <p:txBody>
          <a:bodyPr/>
          <a:lstStyle/>
          <a:p>
            <a:r>
              <a:rPr lang="en-US" dirty="0"/>
              <a:t>1 Timothy 2:1-4</a:t>
            </a:r>
          </a:p>
        </p:txBody>
      </p:sp>
      <p:sp>
        <p:nvSpPr>
          <p:cNvPr id="3" name="Content Placeholder 2">
            <a:extLst>
              <a:ext uri="{FF2B5EF4-FFF2-40B4-BE49-F238E27FC236}">
                <a16:creationId xmlns:a16="http://schemas.microsoft.com/office/drawing/2014/main" id="{FC501630-C2D2-4C76-A851-7F6E1774A9C8}"/>
              </a:ext>
            </a:extLst>
          </p:cNvPr>
          <p:cNvSpPr>
            <a:spLocks noGrp="1"/>
          </p:cNvSpPr>
          <p:nvPr>
            <p:ph idx="1"/>
          </p:nvPr>
        </p:nvSpPr>
        <p:spPr>
          <a:xfrm>
            <a:off x="231353" y="2893608"/>
            <a:ext cx="11699913" cy="3595328"/>
          </a:xfrm>
        </p:spPr>
        <p:txBody>
          <a:bodyPr>
            <a:normAutofit/>
          </a:bodyPr>
          <a:lstStyle/>
          <a:p>
            <a:r>
              <a:rPr lang="en-US" sz="2800" dirty="0">
                <a:latin typeface="Calibri" panose="020F0502020204030204" pitchFamily="34" charset="0"/>
                <a:cs typeface="Calibri" panose="020F0502020204030204" pitchFamily="34" charset="0"/>
              </a:rPr>
              <a:t>This speaks more towards our responsibilities </a:t>
            </a:r>
            <a:r>
              <a:rPr lang="en-US" sz="2800" b="1" dirty="0">
                <a:latin typeface="Calibri" panose="020F0502020204030204" pitchFamily="34" charset="0"/>
                <a:cs typeface="Calibri" panose="020F0502020204030204" pitchFamily="34" charset="0"/>
              </a:rPr>
              <a:t>and</a:t>
            </a:r>
            <a:r>
              <a:rPr lang="en-US" sz="2800" dirty="0">
                <a:latin typeface="Calibri" panose="020F0502020204030204" pitchFamily="34" charset="0"/>
                <a:cs typeface="Calibri" panose="020F0502020204030204" pitchFamily="34" charset="0"/>
              </a:rPr>
              <a:t> relationships to our government.</a:t>
            </a:r>
          </a:p>
          <a:p>
            <a:r>
              <a:rPr lang="en-US" sz="2800" dirty="0">
                <a:latin typeface="Calibri" panose="020F0502020204030204" pitchFamily="34" charset="0"/>
                <a:cs typeface="Calibri" panose="020F0502020204030204" pitchFamily="34" charset="0"/>
              </a:rPr>
              <a:t>What responsibilities are discussed in this passage?</a:t>
            </a:r>
          </a:p>
          <a:p>
            <a:r>
              <a:rPr lang="en-US" sz="2800" b="1" dirty="0">
                <a:solidFill>
                  <a:srgbClr val="C00000"/>
                </a:solidFill>
                <a:latin typeface="Calibri" panose="020F0502020204030204" pitchFamily="34" charset="0"/>
                <a:cs typeface="Calibri" panose="020F0502020204030204" pitchFamily="34" charset="0"/>
              </a:rPr>
              <a:t>Pray for our government </a:t>
            </a:r>
            <a:r>
              <a:rPr lang="en-US" sz="2800" dirty="0">
                <a:latin typeface="Calibri" panose="020F0502020204030204" pitchFamily="34" charset="0"/>
                <a:cs typeface="Calibri" panose="020F0502020204030204" pitchFamily="34" charset="0"/>
              </a:rPr>
              <a:t>– what specifically are we to be praying for?</a:t>
            </a:r>
          </a:p>
          <a:p>
            <a:r>
              <a:rPr lang="en-US" sz="2800" dirty="0">
                <a:latin typeface="Calibri" panose="020F0502020204030204" pitchFamily="34" charset="0"/>
                <a:cs typeface="Calibri" panose="020F0502020204030204" pitchFamily="34" charset="0"/>
              </a:rPr>
              <a:t>Notice that Paul gives specific areas we need to be praying to our government for.  Guess we need to define those words!</a:t>
            </a:r>
          </a:p>
        </p:txBody>
      </p:sp>
      <p:sp>
        <p:nvSpPr>
          <p:cNvPr id="4" name="TextBox 3">
            <a:extLst>
              <a:ext uri="{FF2B5EF4-FFF2-40B4-BE49-F238E27FC236}">
                <a16:creationId xmlns:a16="http://schemas.microsoft.com/office/drawing/2014/main" id="{E126FB9C-ED7D-4EB1-B53F-6AE2426DA969}"/>
              </a:ext>
            </a:extLst>
          </p:cNvPr>
          <p:cNvSpPr txBox="1"/>
          <p:nvPr/>
        </p:nvSpPr>
        <p:spPr>
          <a:xfrm>
            <a:off x="154236" y="826265"/>
            <a:ext cx="11950707" cy="1938992"/>
          </a:xfrm>
          <a:prstGeom prst="rect">
            <a:avLst/>
          </a:prstGeom>
          <a:solidFill>
            <a:schemeClr val="accent2">
              <a:lumMod val="60000"/>
              <a:lumOff val="40000"/>
            </a:schemeClr>
          </a:solidFill>
        </p:spPr>
        <p:txBody>
          <a:bodyPr wrap="none" rtlCol="0">
            <a:spAutoFit/>
          </a:bodyPr>
          <a:lstStyle/>
          <a:p>
            <a:pPr algn="ctr"/>
            <a:r>
              <a:rPr lang="en-US" sz="2400" dirty="0"/>
              <a:t>Therefore I exhort first of all that supplications, prayers, intercessions, </a:t>
            </a:r>
            <a:r>
              <a:rPr lang="en-US" sz="2400" i="1" dirty="0"/>
              <a:t>and</a:t>
            </a:r>
            <a:r>
              <a:rPr lang="en-US" sz="2400" dirty="0"/>
              <a:t> </a:t>
            </a:r>
          </a:p>
          <a:p>
            <a:pPr algn="ctr"/>
            <a:r>
              <a:rPr lang="en-US" sz="2400" dirty="0"/>
              <a:t>giving of thanks be made for all men, </a:t>
            </a:r>
            <a:r>
              <a:rPr lang="en-US" sz="2400" b="1" baseline="30000" dirty="0"/>
              <a:t>2 </a:t>
            </a:r>
            <a:r>
              <a:rPr lang="en-US" sz="2400" dirty="0"/>
              <a:t>for kings and all who are in authority, </a:t>
            </a:r>
          </a:p>
          <a:p>
            <a:pPr algn="ctr"/>
            <a:r>
              <a:rPr lang="en-US" sz="2400" dirty="0"/>
              <a:t>that we may lead a quiet and peaceable life in all godliness and reverence. </a:t>
            </a:r>
          </a:p>
          <a:p>
            <a:pPr algn="ctr"/>
            <a:r>
              <a:rPr lang="en-US" sz="2400" b="1" baseline="30000" dirty="0"/>
              <a:t>3 </a:t>
            </a:r>
            <a:r>
              <a:rPr lang="en-US" sz="2400" dirty="0"/>
              <a:t>For this </a:t>
            </a:r>
            <a:r>
              <a:rPr lang="en-US" sz="2400" i="1" dirty="0"/>
              <a:t>is</a:t>
            </a:r>
            <a:r>
              <a:rPr lang="en-US" sz="2400" dirty="0"/>
              <a:t> good and acceptable in the sight of God our Savior, </a:t>
            </a:r>
            <a:r>
              <a:rPr lang="en-US" sz="2400" b="1" baseline="30000" dirty="0"/>
              <a:t>4 </a:t>
            </a:r>
            <a:r>
              <a:rPr lang="en-US" sz="2400" dirty="0"/>
              <a:t>who desires </a:t>
            </a:r>
          </a:p>
          <a:p>
            <a:pPr algn="ctr"/>
            <a:r>
              <a:rPr lang="en-US" sz="2400" dirty="0"/>
              <a:t>all men to be saved and to come to the knowledge of the truth.</a:t>
            </a:r>
          </a:p>
        </p:txBody>
      </p:sp>
    </p:spTree>
    <p:extLst>
      <p:ext uri="{BB962C8B-B14F-4D97-AF65-F5344CB8AC3E}">
        <p14:creationId xmlns:p14="http://schemas.microsoft.com/office/powerpoint/2010/main" val="28554630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par>
                                <p:cTn id="14" presetID="16" presetClass="entr" presetSubtype="21" fill="hold" nodeType="withEffect">
                                  <p:stCondLst>
                                    <p:cond delay="0"/>
                                  </p:stCondLst>
                                  <p:childTnLst>
                                    <p:set>
                                      <p:cBhvr>
                                        <p:cTn id="15" dur="1" fill="hold">
                                          <p:stCondLst>
                                            <p:cond delay="0"/>
                                          </p:stCondLst>
                                        </p:cTn>
                                        <p:tgtEl>
                                          <p:spTgt spid="3">
                                            <p:txEl>
                                              <p:pRg st="3" end="3"/>
                                            </p:txEl>
                                          </p:spTgt>
                                        </p:tgtEl>
                                        <p:attrNameLst>
                                          <p:attrName>style.visibility</p:attrName>
                                        </p:attrNameLst>
                                      </p:cBhvr>
                                      <p:to>
                                        <p:strVal val="visible"/>
                                      </p:to>
                                    </p:set>
                                    <p:animEffect transition="in" filter="barn(inVertical)">
                                      <p:cBhvr>
                                        <p:cTn id="16"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615190" y="0"/>
            <a:ext cx="3576810" cy="674338"/>
          </a:xfrm>
        </p:spPr>
        <p:txBody>
          <a:bodyPr/>
          <a:lstStyle/>
          <a:p>
            <a:r>
              <a:rPr lang="en-US" dirty="0"/>
              <a:t>1 Timothy 2:1-4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772239" y="509047"/>
            <a:ext cx="10265790" cy="5955761"/>
          </a:xfrm>
        </p:spPr>
        <p:txBody>
          <a:bodyPr>
            <a:noAutofit/>
          </a:bodyPr>
          <a:lstStyle/>
          <a:p>
            <a:r>
              <a:rPr lang="en-US" sz="2400" b="1" u="sng" dirty="0">
                <a:solidFill>
                  <a:srgbClr val="C00000"/>
                </a:solidFill>
                <a:latin typeface="Calibri" panose="020F0502020204030204" pitchFamily="34" charset="0"/>
                <a:cs typeface="Calibri" panose="020F0502020204030204" pitchFamily="34" charset="0"/>
              </a:rPr>
              <a:t>Quiet</a:t>
            </a:r>
            <a:r>
              <a:rPr lang="en-US" sz="2400" dirty="0">
                <a:latin typeface="Calibri" panose="020F0502020204030204" pitchFamily="34" charset="0"/>
                <a:cs typeface="Calibri" panose="020F0502020204030204" pitchFamily="34" charset="0"/>
              </a:rPr>
              <a:t> - </a:t>
            </a:r>
            <a:r>
              <a:rPr lang="en-US" sz="2400" b="1" dirty="0">
                <a:latin typeface="Calibri" panose="020F0502020204030204" pitchFamily="34" charset="0"/>
                <a:cs typeface="Calibri" panose="020F0502020204030204" pitchFamily="34" charset="0"/>
              </a:rPr>
              <a:t>2263</a:t>
            </a:r>
            <a:r>
              <a:rPr lang="en-US" sz="2400"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ḗremos</a:t>
            </a:r>
            <a:r>
              <a:rPr lang="en-US" sz="2400" dirty="0">
                <a:latin typeface="Calibri" panose="020F0502020204030204" pitchFamily="34" charset="0"/>
                <a:cs typeface="Calibri" panose="020F0502020204030204" pitchFamily="34" charset="0"/>
              </a:rPr>
              <a:t> (an adjective) – properly, undisturbed (placid); (figuratively) </a:t>
            </a:r>
            <a:r>
              <a:rPr lang="en-US" sz="2400" i="1" dirty="0">
                <a:latin typeface="Calibri" panose="020F0502020204030204" pitchFamily="34" charset="0"/>
                <a:cs typeface="Calibri" panose="020F0502020204030204" pitchFamily="34" charset="0"/>
              </a:rPr>
              <a:t>quiet</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free from </a:t>
            </a:r>
            <a:r>
              <a:rPr lang="en-US" sz="2400" b="1" i="1" dirty="0">
                <a:latin typeface="Calibri" panose="020F0502020204030204" pitchFamily="34" charset="0"/>
                <a:cs typeface="Calibri" panose="020F0502020204030204" pitchFamily="34" charset="0"/>
              </a:rPr>
              <a:t>outward</a:t>
            </a:r>
            <a:r>
              <a:rPr lang="en-US" sz="2400" b="1" dirty="0">
                <a:latin typeface="Calibri" panose="020F0502020204030204" pitchFamily="34" charset="0"/>
                <a:cs typeface="Calibri" panose="020F0502020204030204" pitchFamily="34" charset="0"/>
              </a:rPr>
              <a:t> disturbance; tranquil; without needless commotion or disturbances </a:t>
            </a:r>
            <a:r>
              <a:rPr lang="en-US" sz="2400" dirty="0">
                <a:latin typeface="Calibri" panose="020F0502020204030204" pitchFamily="34" charset="0"/>
                <a:cs typeface="Calibri" panose="020F0502020204030204" pitchFamily="34" charset="0"/>
              </a:rPr>
              <a:t>(</a:t>
            </a:r>
            <a:r>
              <a:rPr lang="en-US" sz="2400" b="1" u="sng" dirty="0">
                <a:latin typeface="Calibri" panose="020F0502020204030204" pitchFamily="34" charset="0"/>
                <a:cs typeface="Calibri" panose="020F0502020204030204" pitchFamily="34" charset="0"/>
              </a:rPr>
              <a:t>used only in 1 Tim 2:2</a:t>
            </a:r>
            <a:r>
              <a:rPr lang="en-US" sz="2400" dirty="0">
                <a:latin typeface="Calibri" panose="020F0502020204030204" pitchFamily="34" charset="0"/>
                <a:cs typeface="Calibri" panose="020F0502020204030204" pitchFamily="34" charset="0"/>
              </a:rPr>
              <a:t>).</a:t>
            </a:r>
          </a:p>
          <a:p>
            <a:r>
              <a:rPr lang="en-US" sz="2400" dirty="0">
                <a:latin typeface="Calibri" panose="020F0502020204030204" pitchFamily="34" charset="0"/>
                <a:cs typeface="Calibri" panose="020F0502020204030204" pitchFamily="34" charset="0"/>
                <a:hlinkClick r:id="rId2"/>
              </a:rPr>
              <a:t>2263</a:t>
            </a:r>
            <a:r>
              <a:rPr lang="en-US" sz="2400" dirty="0">
                <a:latin typeface="Calibri" panose="020F0502020204030204" pitchFamily="34" charset="0"/>
                <a:cs typeface="Calibri" panose="020F0502020204030204" pitchFamily="34" charset="0"/>
              </a:rPr>
              <a:t> </a:t>
            </a:r>
            <a:r>
              <a:rPr lang="en-US" sz="2400" i="1" dirty="0">
                <a:latin typeface="Calibri" panose="020F0502020204030204" pitchFamily="34" charset="0"/>
                <a:cs typeface="Calibri" panose="020F0502020204030204" pitchFamily="34" charset="0"/>
              </a:rPr>
              <a:t>/</a:t>
            </a:r>
            <a:r>
              <a:rPr lang="en-US" sz="2400" i="1" dirty="0" err="1">
                <a:latin typeface="Calibri" panose="020F0502020204030204" pitchFamily="34" charset="0"/>
                <a:cs typeface="Calibri" panose="020F0502020204030204" pitchFamily="34" charset="0"/>
              </a:rPr>
              <a:t>ḗremos</a:t>
            </a:r>
            <a:r>
              <a:rPr lang="en-US" sz="2400" dirty="0">
                <a:latin typeface="Calibri" panose="020F0502020204030204" pitchFamily="34" charset="0"/>
                <a:cs typeface="Calibri" panose="020F0502020204030204" pitchFamily="34" charset="0"/>
              </a:rPr>
              <a:t> ("undisturbed") </a:t>
            </a:r>
            <a:r>
              <a:rPr lang="en-US" sz="2400" b="1" dirty="0">
                <a:latin typeface="Calibri" panose="020F0502020204030204" pitchFamily="34" charset="0"/>
                <a:cs typeface="Calibri" panose="020F0502020204030204" pitchFamily="34" charset="0"/>
              </a:rPr>
              <a:t>is used of the </a:t>
            </a:r>
            <a:r>
              <a:rPr lang="en-US" sz="2400" b="1" i="1" dirty="0">
                <a:latin typeface="Calibri" panose="020F0502020204030204" pitchFamily="34" charset="0"/>
                <a:cs typeface="Calibri" panose="020F0502020204030204" pitchFamily="34" charset="0"/>
              </a:rPr>
              <a:t>tranquil lifestyle</a:t>
            </a:r>
            <a:r>
              <a:rPr lang="en-US" sz="2400" b="1" dirty="0">
                <a:latin typeface="Calibri" panose="020F0502020204030204" pitchFamily="34" charset="0"/>
                <a:cs typeface="Calibri" panose="020F0502020204030204" pitchFamily="34" charset="0"/>
              </a:rPr>
              <a:t> of someone who is </a:t>
            </a:r>
            <a:r>
              <a:rPr lang="en-US" sz="2400" b="1" i="1" dirty="0">
                <a:latin typeface="Calibri" panose="020F0502020204030204" pitchFamily="34" charset="0"/>
                <a:cs typeface="Calibri" panose="020F0502020204030204" pitchFamily="34" charset="0"/>
              </a:rPr>
              <a:t>composed</a:t>
            </a:r>
            <a:r>
              <a:rPr lang="en-US" sz="2400" b="1" dirty="0">
                <a:latin typeface="Calibri" panose="020F0502020204030204" pitchFamily="34" charset="0"/>
                <a:cs typeface="Calibri" panose="020F0502020204030204" pitchFamily="34" charset="0"/>
              </a:rPr>
              <a:t> ("self-contained, </a:t>
            </a:r>
            <a:r>
              <a:rPr lang="en-US" sz="2400" b="1" i="1" dirty="0">
                <a:latin typeface="Calibri" panose="020F0502020204030204" pitchFamily="34" charset="0"/>
                <a:cs typeface="Calibri" panose="020F0502020204030204" pitchFamily="34" charset="0"/>
              </a:rPr>
              <a:t>discreet</a:t>
            </a:r>
            <a:r>
              <a:rPr lang="en-US" sz="2400" b="1" dirty="0">
                <a:latin typeface="Calibri" panose="020F0502020204030204" pitchFamily="34" charset="0"/>
                <a:cs typeface="Calibri" panose="020F0502020204030204" pitchFamily="34" charset="0"/>
              </a:rPr>
              <a:t>").</a:t>
            </a:r>
          </a:p>
          <a:p>
            <a:r>
              <a:rPr lang="en-US" sz="2400" dirty="0">
                <a:latin typeface="Calibri" panose="020F0502020204030204" pitchFamily="34" charset="0"/>
                <a:cs typeface="Calibri" panose="020F0502020204030204" pitchFamily="34" charset="0"/>
              </a:rPr>
              <a:t>[</a:t>
            </a:r>
            <a:r>
              <a:rPr lang="en-US" sz="2400" dirty="0">
                <a:latin typeface="Calibri" panose="020F0502020204030204" pitchFamily="34" charset="0"/>
                <a:cs typeface="Calibri" panose="020F0502020204030204" pitchFamily="34" charset="0"/>
                <a:hlinkClick r:id="rId2"/>
              </a:rPr>
              <a:t>2263</a:t>
            </a:r>
            <a:r>
              <a:rPr lang="en-US" sz="2400"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ḗremos</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figuratively refers to </a:t>
            </a:r>
            <a:r>
              <a:rPr lang="en-US" sz="2400" b="1" i="1" dirty="0">
                <a:latin typeface="Calibri" panose="020F0502020204030204" pitchFamily="34" charset="0"/>
                <a:cs typeface="Calibri" panose="020F0502020204030204" pitchFamily="34" charset="0"/>
              </a:rPr>
              <a:t>being composed</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quiet</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avoiding what is flamboyant</a:t>
            </a:r>
            <a:r>
              <a:rPr lang="en-US" sz="2400" b="1" dirty="0">
                <a:latin typeface="Calibri" panose="020F0502020204030204" pitchFamily="34" charset="0"/>
                <a:cs typeface="Calibri" panose="020F0502020204030204" pitchFamily="34" charset="0"/>
              </a:rPr>
              <a:t> (</a:t>
            </a:r>
            <a:r>
              <a:rPr lang="en-US" sz="2400" b="1" i="1" dirty="0">
                <a:latin typeface="Calibri" panose="020F0502020204030204" pitchFamily="34" charset="0"/>
                <a:cs typeface="Calibri" panose="020F0502020204030204" pitchFamily="34" charset="0"/>
              </a:rPr>
              <a:t>ostentatious</a:t>
            </a:r>
            <a:r>
              <a:rPr lang="en-US" sz="2400" b="1" dirty="0">
                <a:latin typeface="Calibri" panose="020F0502020204030204" pitchFamily="34" charset="0"/>
                <a:cs typeface="Calibri" panose="020F0502020204030204" pitchFamily="34" charset="0"/>
              </a:rPr>
              <a:t>).]</a:t>
            </a:r>
          </a:p>
          <a:p>
            <a:r>
              <a:rPr lang="en-US" sz="2400" b="1" dirty="0">
                <a:solidFill>
                  <a:srgbClr val="C00000"/>
                </a:solidFill>
                <a:latin typeface="Calibri" panose="020F0502020204030204" pitchFamily="34" charset="0"/>
                <a:cs typeface="Calibri" panose="020F0502020204030204" pitchFamily="34" charset="0"/>
              </a:rPr>
              <a:t>Peaceful or Tranquil </a:t>
            </a:r>
            <a:r>
              <a:rPr lang="en-US" sz="2400" dirty="0">
                <a:latin typeface="Calibri" panose="020F0502020204030204" pitchFamily="34" charset="0"/>
                <a:cs typeface="Calibri" panose="020F0502020204030204" pitchFamily="34" charset="0"/>
              </a:rPr>
              <a:t>- </a:t>
            </a:r>
            <a:r>
              <a:rPr lang="en-US" sz="2400" b="1" dirty="0">
                <a:latin typeface="Calibri" panose="020F0502020204030204" pitchFamily="34" charset="0"/>
                <a:cs typeface="Calibri" panose="020F0502020204030204" pitchFamily="34" charset="0"/>
              </a:rPr>
              <a:t>2272</a:t>
            </a:r>
            <a:r>
              <a:rPr lang="en-US" sz="2400" dirty="0">
                <a:latin typeface="Calibri" panose="020F0502020204030204" pitchFamily="34" charset="0"/>
                <a:cs typeface="Calibri" panose="020F0502020204030204" pitchFamily="34" charset="0"/>
              </a:rPr>
              <a:t> </a:t>
            </a:r>
            <a:r>
              <a:rPr lang="en-US" sz="2400" i="1" dirty="0" err="1">
                <a:latin typeface="Calibri" panose="020F0502020204030204" pitchFamily="34" charset="0"/>
                <a:cs typeface="Calibri" panose="020F0502020204030204" pitchFamily="34" charset="0"/>
              </a:rPr>
              <a:t>hēsýxios</a:t>
            </a:r>
            <a:r>
              <a:rPr lang="en-US" sz="2400" dirty="0">
                <a:latin typeface="Calibri" panose="020F0502020204030204" pitchFamily="34" charset="0"/>
                <a:cs typeface="Calibri" panose="020F0502020204030204" pitchFamily="34" charset="0"/>
              </a:rPr>
              <a:t> (an adjective derived from </a:t>
            </a:r>
            <a:r>
              <a:rPr lang="en-US" sz="2400" i="1" dirty="0" err="1">
                <a:latin typeface="Calibri" panose="020F0502020204030204" pitchFamily="34" charset="0"/>
                <a:cs typeface="Calibri" panose="020F0502020204030204" pitchFamily="34" charset="0"/>
              </a:rPr>
              <a:t>hēsyxos</a:t>
            </a:r>
            <a:r>
              <a:rPr lang="en-US" sz="2400" dirty="0">
                <a:latin typeface="Calibri" panose="020F0502020204030204" pitchFamily="34" charset="0"/>
                <a:cs typeface="Calibri" panose="020F0502020204030204" pitchFamily="34" charset="0"/>
              </a:rPr>
              <a:t>, "quiet, stillness") – </a:t>
            </a:r>
            <a:r>
              <a:rPr lang="en-US" sz="2400" b="1" dirty="0">
                <a:latin typeface="Calibri" panose="020F0502020204030204" pitchFamily="34" charset="0"/>
                <a:cs typeface="Calibri" panose="020F0502020204030204" pitchFamily="34" charset="0"/>
              </a:rPr>
              <a:t>properly, quiet (still), i.e. steady (settled) due to a </a:t>
            </a:r>
            <a:r>
              <a:rPr lang="en-US" sz="2400" b="1" i="1" dirty="0">
                <a:latin typeface="Calibri" panose="020F0502020204030204" pitchFamily="34" charset="0"/>
                <a:cs typeface="Calibri" panose="020F0502020204030204" pitchFamily="34" charset="0"/>
              </a:rPr>
              <a:t>divinely-inspired inner calmness</a:t>
            </a:r>
            <a:r>
              <a:rPr lang="en-US" sz="2400" b="1" dirty="0">
                <a:latin typeface="Calibri" panose="020F0502020204030204" pitchFamily="34" charset="0"/>
                <a:cs typeface="Calibri" panose="020F0502020204030204" pitchFamily="34" charset="0"/>
              </a:rPr>
              <a:t>.</a:t>
            </a:r>
          </a:p>
          <a:p>
            <a:r>
              <a:rPr lang="en-US" sz="2400" dirty="0">
                <a:latin typeface="Calibri" panose="020F0502020204030204" pitchFamily="34" charset="0"/>
                <a:cs typeface="Calibri" panose="020F0502020204030204" pitchFamily="34" charset="0"/>
              </a:rPr>
              <a:t>2272</a:t>
            </a:r>
            <a:r>
              <a:rPr lang="en-US" sz="2400" i="1" dirty="0">
                <a:latin typeface="Calibri" panose="020F0502020204030204" pitchFamily="34" charset="0"/>
                <a:cs typeface="Calibri" panose="020F0502020204030204" pitchFamily="34" charset="0"/>
              </a:rPr>
              <a:t>/</a:t>
            </a:r>
            <a:r>
              <a:rPr lang="en-US" sz="2400" i="1" dirty="0" err="1">
                <a:latin typeface="Calibri" panose="020F0502020204030204" pitchFamily="34" charset="0"/>
                <a:cs typeface="Calibri" panose="020F0502020204030204" pitchFamily="34" charset="0"/>
              </a:rPr>
              <a:t>hēsyxios</a:t>
            </a:r>
            <a:r>
              <a:rPr lang="en-US" sz="2400" dirty="0">
                <a:latin typeface="Calibri" panose="020F0502020204030204" pitchFamily="34" charset="0"/>
                <a:cs typeface="Calibri" panose="020F0502020204030204" pitchFamily="34" charset="0"/>
              </a:rPr>
              <a:t> ("calmly quiet") </a:t>
            </a:r>
            <a:r>
              <a:rPr lang="en-US" sz="2400" b="1" dirty="0">
                <a:latin typeface="Calibri" panose="020F0502020204030204" pitchFamily="34" charset="0"/>
                <a:cs typeface="Calibri" panose="020F0502020204030204" pitchFamily="34" charset="0"/>
              </a:rPr>
              <a:t>describes being "</a:t>
            </a:r>
            <a:r>
              <a:rPr lang="en-US" sz="2400" b="1" i="1" dirty="0">
                <a:latin typeface="Calibri" panose="020F0502020204030204" pitchFamily="34" charset="0"/>
                <a:cs typeface="Calibri" panose="020F0502020204030204" pitchFamily="34" charset="0"/>
              </a:rPr>
              <a:t>appropriately tranquil</a:t>
            </a:r>
            <a:r>
              <a:rPr lang="en-US" sz="2400" b="1" dirty="0">
                <a:latin typeface="Calibri" panose="020F0502020204030204" pitchFamily="34" charset="0"/>
                <a:cs typeface="Calibri" panose="020F0502020204030204" pitchFamily="34" charset="0"/>
              </a:rPr>
              <a:t>" by not misusing (or overusing) words that would stir up needless friction (destructive commotion).</a:t>
            </a:r>
          </a:p>
          <a:p>
            <a:r>
              <a:rPr lang="en-US" sz="2400" dirty="0">
                <a:latin typeface="Calibri" panose="020F0502020204030204" pitchFamily="34" charset="0"/>
                <a:cs typeface="Calibri" panose="020F0502020204030204" pitchFamily="34" charset="0"/>
              </a:rPr>
              <a:t>So, in your own words, what is it we are commanded to be praying for our government?</a:t>
            </a:r>
          </a:p>
        </p:txBody>
      </p:sp>
    </p:spTree>
    <p:extLst>
      <p:ext uri="{BB962C8B-B14F-4D97-AF65-F5344CB8AC3E}">
        <p14:creationId xmlns:p14="http://schemas.microsoft.com/office/powerpoint/2010/main" val="10492035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barn(inVertical)">
                                      <p:cBhvr>
                                        <p:cTn id="18" dur="500"/>
                                        <p:tgtEl>
                                          <p:spTgt spid="3">
                                            <p:txEl>
                                              <p:pRg st="3" end="3"/>
                                            </p:txEl>
                                          </p:spTgt>
                                        </p:tgtEl>
                                      </p:cBhvr>
                                    </p:animEffect>
                                  </p:childTnLst>
                                </p:cTn>
                              </p:par>
                              <p:par>
                                <p:cTn id="19" presetID="16" presetClass="entr" presetSubtype="21"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barn(inVertical)">
                                      <p:cBhvr>
                                        <p:cTn id="21" dur="500"/>
                                        <p:tgtEl>
                                          <p:spTgt spid="3">
                                            <p:txEl>
                                              <p:pRg st="4" end="4"/>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16" presetClass="entr" presetSubtype="21" fill="hold" nodeType="click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barn(inVertical)">
                                      <p:cBhvr>
                                        <p:cTn id="2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8648241" y="0"/>
            <a:ext cx="3543759" cy="674338"/>
          </a:xfrm>
        </p:spPr>
        <p:txBody>
          <a:bodyPr/>
          <a:lstStyle/>
          <a:p>
            <a:r>
              <a:rPr lang="en-US" dirty="0"/>
              <a:t>1 Timothy 2:1-4</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911097" y="674338"/>
            <a:ext cx="10086272" cy="5790470"/>
          </a:xfrm>
        </p:spPr>
        <p:txBody>
          <a:bodyPr>
            <a:normAutofit/>
          </a:bodyPr>
          <a:lstStyle/>
          <a:p>
            <a:r>
              <a:rPr lang="en-US" sz="2800" dirty="0">
                <a:latin typeface="Calibri" panose="020F0502020204030204" pitchFamily="34" charset="0"/>
                <a:cs typeface="Calibri" panose="020F0502020204030204" pitchFamily="34" charset="0"/>
              </a:rPr>
              <a:t>So first, with this passage in mind, what is our relationship supposed to be like with our government?</a:t>
            </a: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Second, what are our responsibilities to our government as found in this passage?</a:t>
            </a:r>
          </a:p>
          <a:p>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p>
        </p:txBody>
      </p:sp>
    </p:spTree>
    <p:extLst>
      <p:ext uri="{BB962C8B-B14F-4D97-AF65-F5344CB8AC3E}">
        <p14:creationId xmlns:p14="http://schemas.microsoft.com/office/powerpoint/2010/main" val="11772922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6" presetClass="entr" presetSubtype="21"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arn(inVertic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6" presetClass="entr" presetSubtype="21"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barn(inVertical)">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11AA5-CECB-4E9E-8C32-20DB0D338D2F}"/>
              </a:ext>
            </a:extLst>
          </p:cNvPr>
          <p:cNvSpPr>
            <a:spLocks noGrp="1"/>
          </p:cNvSpPr>
          <p:nvPr>
            <p:ph type="title"/>
          </p:nvPr>
        </p:nvSpPr>
        <p:spPr>
          <a:xfrm>
            <a:off x="9790323" y="0"/>
            <a:ext cx="2401677" cy="609600"/>
          </a:xfrm>
        </p:spPr>
        <p:txBody>
          <a:bodyPr>
            <a:normAutofit fontScale="90000"/>
          </a:bodyPr>
          <a:lstStyle/>
          <a:p>
            <a:r>
              <a:rPr lang="en-US" sz="4000" dirty="0"/>
              <a:t>Principles:</a:t>
            </a:r>
          </a:p>
        </p:txBody>
      </p:sp>
      <p:sp>
        <p:nvSpPr>
          <p:cNvPr id="3" name="Content Placeholder 2">
            <a:extLst>
              <a:ext uri="{FF2B5EF4-FFF2-40B4-BE49-F238E27FC236}">
                <a16:creationId xmlns:a16="http://schemas.microsoft.com/office/drawing/2014/main" id="{EEFE2F96-21DA-4801-998A-33762434282D}"/>
              </a:ext>
            </a:extLst>
          </p:cNvPr>
          <p:cNvSpPr>
            <a:spLocks noGrp="1"/>
          </p:cNvSpPr>
          <p:nvPr>
            <p:ph idx="1"/>
          </p:nvPr>
        </p:nvSpPr>
        <p:spPr>
          <a:xfrm>
            <a:off x="1575412" y="609600"/>
            <a:ext cx="10238897" cy="6248400"/>
          </a:xfrm>
        </p:spPr>
        <p:txBody>
          <a:bodyPr>
            <a:normAutofit fontScale="92500" lnSpcReduction="10000"/>
          </a:bodyPr>
          <a:lstStyle/>
          <a:p>
            <a:r>
              <a:rPr lang="en-US" sz="2800" b="1" u="sng" dirty="0">
                <a:solidFill>
                  <a:srgbClr val="7030A0"/>
                </a:solidFill>
              </a:rPr>
              <a:t>Principle 1 </a:t>
            </a:r>
            <a:r>
              <a:rPr lang="en-US" sz="2800" dirty="0"/>
              <a:t>= </a:t>
            </a:r>
            <a:r>
              <a:rPr lang="en-US" sz="2800" b="1" dirty="0">
                <a:solidFill>
                  <a:schemeClr val="accent3"/>
                </a:solidFill>
              </a:rPr>
              <a:t>Keep it all in context</a:t>
            </a:r>
          </a:p>
          <a:p>
            <a:r>
              <a:rPr lang="en-US" sz="2800" b="1" u="sng" dirty="0">
                <a:solidFill>
                  <a:srgbClr val="7030A0"/>
                </a:solidFill>
              </a:rPr>
              <a:t>Principle 2 </a:t>
            </a:r>
            <a:r>
              <a:rPr lang="en-US" sz="2800" dirty="0"/>
              <a:t>– </a:t>
            </a:r>
            <a:r>
              <a:rPr lang="en-US" sz="2800" b="1" dirty="0">
                <a:solidFill>
                  <a:schemeClr val="accent3"/>
                </a:solidFill>
              </a:rPr>
              <a:t>Put the whole word together</a:t>
            </a:r>
          </a:p>
          <a:p>
            <a:r>
              <a:rPr lang="en-US" sz="2800" b="1" u="sng" dirty="0">
                <a:solidFill>
                  <a:srgbClr val="7030A0"/>
                </a:solidFill>
              </a:rPr>
              <a:t>Principle 3 </a:t>
            </a:r>
            <a:r>
              <a:rPr lang="en-US" sz="2800" dirty="0"/>
              <a:t>– </a:t>
            </a:r>
            <a:r>
              <a:rPr lang="en-US" sz="2800" b="1" dirty="0">
                <a:solidFill>
                  <a:schemeClr val="accent3"/>
                </a:solidFill>
              </a:rPr>
              <a:t>Words are important and we </a:t>
            </a:r>
            <a:r>
              <a:rPr lang="en-US" sz="2800" b="1" i="1" u="sng" dirty="0">
                <a:solidFill>
                  <a:srgbClr val="FF0000"/>
                </a:solidFill>
              </a:rPr>
              <a:t>MUST</a:t>
            </a:r>
            <a:r>
              <a:rPr lang="en-US" sz="2800" dirty="0"/>
              <a:t> </a:t>
            </a:r>
            <a:r>
              <a:rPr lang="en-US" sz="2800" b="1" dirty="0">
                <a:solidFill>
                  <a:schemeClr val="accent3"/>
                </a:solidFill>
              </a:rPr>
              <a:t>become students of words.</a:t>
            </a:r>
          </a:p>
          <a:p>
            <a:r>
              <a:rPr lang="en-US" sz="2800" b="1" u="sng" dirty="0">
                <a:solidFill>
                  <a:srgbClr val="7030A0"/>
                </a:solidFill>
              </a:rPr>
              <a:t>Principle 4</a:t>
            </a:r>
            <a:r>
              <a:rPr lang="en-US" sz="2800" dirty="0"/>
              <a:t> – </a:t>
            </a:r>
            <a:r>
              <a:rPr lang="en-US" sz="2800" b="1" dirty="0">
                <a:solidFill>
                  <a:schemeClr val="accent3"/>
                </a:solidFill>
              </a:rPr>
              <a:t>Consistency of application of principles is of the utmost importance in our lives.</a:t>
            </a:r>
          </a:p>
          <a:p>
            <a:r>
              <a:rPr lang="en-US" sz="2800" b="1" u="sng" dirty="0">
                <a:solidFill>
                  <a:srgbClr val="7030A0"/>
                </a:solidFill>
              </a:rPr>
              <a:t>Principle 5</a:t>
            </a:r>
            <a:r>
              <a:rPr lang="en-US" sz="2800" dirty="0"/>
              <a:t> – </a:t>
            </a:r>
            <a:r>
              <a:rPr lang="en-US" sz="2800" b="1" dirty="0">
                <a:solidFill>
                  <a:schemeClr val="accent3"/>
                </a:solidFill>
              </a:rPr>
              <a:t>Are limits placed on specific teachings we are studying?</a:t>
            </a:r>
          </a:p>
          <a:p>
            <a:r>
              <a:rPr lang="en-US" sz="2800" b="1" u="sng" dirty="0">
                <a:solidFill>
                  <a:srgbClr val="7030A0"/>
                </a:solidFill>
              </a:rPr>
              <a:t>Principle 6 </a:t>
            </a:r>
            <a:r>
              <a:rPr lang="en-US" sz="2800" dirty="0"/>
              <a:t>– </a:t>
            </a:r>
            <a:r>
              <a:rPr lang="en-US" sz="2800" b="1" dirty="0">
                <a:solidFill>
                  <a:schemeClr val="accent3"/>
                </a:solidFill>
              </a:rPr>
              <a:t>We must discern between our PERSONAL CONVICTION and DOCTRINE</a:t>
            </a:r>
          </a:p>
          <a:p>
            <a:r>
              <a:rPr lang="en-US" sz="2800" b="1" u="sng" dirty="0">
                <a:solidFill>
                  <a:srgbClr val="7030A0"/>
                </a:solidFill>
              </a:rPr>
              <a:t>Principle 7 </a:t>
            </a:r>
            <a:r>
              <a:rPr lang="en-US" sz="2800" dirty="0"/>
              <a:t>– </a:t>
            </a:r>
            <a:r>
              <a:rPr lang="en-US" sz="2800" b="1" dirty="0">
                <a:solidFill>
                  <a:schemeClr val="accent3"/>
                </a:solidFill>
              </a:rPr>
              <a:t>No “outside influences” when we determine what God wants us to do.</a:t>
            </a:r>
          </a:p>
          <a:p>
            <a:r>
              <a:rPr lang="en-US" sz="2800" b="1" u="sng" dirty="0">
                <a:solidFill>
                  <a:srgbClr val="7030A0"/>
                </a:solidFill>
              </a:rPr>
              <a:t>Principle 8 </a:t>
            </a:r>
            <a:r>
              <a:rPr lang="en-US" sz="2800" dirty="0"/>
              <a:t>– </a:t>
            </a:r>
            <a:r>
              <a:rPr lang="en-US" sz="2800" b="1" dirty="0">
                <a:solidFill>
                  <a:schemeClr val="accent3"/>
                </a:solidFill>
              </a:rPr>
              <a:t>There is nothing wrong with studying and asking other’s their thinking on topics. </a:t>
            </a:r>
          </a:p>
          <a:p>
            <a:endParaRPr lang="en-US" sz="2800" b="1" dirty="0">
              <a:solidFill>
                <a:schemeClr val="accent3"/>
              </a:solidFill>
            </a:endParaRPr>
          </a:p>
          <a:p>
            <a:endParaRPr lang="en-US" sz="2800" b="1" dirty="0">
              <a:solidFill>
                <a:schemeClr val="accent3"/>
              </a:solidFill>
            </a:endParaRPr>
          </a:p>
          <a:p>
            <a:endParaRPr lang="en-US" sz="2800" b="1" dirty="0">
              <a:solidFill>
                <a:schemeClr val="accent3"/>
              </a:solidFill>
            </a:endParaRPr>
          </a:p>
          <a:p>
            <a:endParaRPr lang="en-US" b="1" dirty="0">
              <a:solidFill>
                <a:schemeClr val="accent3"/>
              </a:solidFill>
            </a:endParaRPr>
          </a:p>
          <a:p>
            <a:endParaRPr lang="en-US" dirty="0"/>
          </a:p>
        </p:txBody>
      </p:sp>
      <p:sp>
        <p:nvSpPr>
          <p:cNvPr id="4" name="Date Placeholder 3">
            <a:extLst>
              <a:ext uri="{FF2B5EF4-FFF2-40B4-BE49-F238E27FC236}">
                <a16:creationId xmlns:a16="http://schemas.microsoft.com/office/drawing/2014/main" id="{FE54416C-F012-4C8E-8AC8-35B4419C90CB}"/>
              </a:ext>
            </a:extLst>
          </p:cNvPr>
          <p:cNvSpPr>
            <a:spLocks noGrp="1"/>
          </p:cNvSpPr>
          <p:nvPr>
            <p:ph type="dt" sz="half" idx="10"/>
          </p:nvPr>
        </p:nvSpPr>
        <p:spPr/>
        <p:txBody>
          <a:bodyPr/>
          <a:lstStyle/>
          <a:p>
            <a:fld id="{EA029D48-BAF3-4440-94C1-3E0B408F7F9B}" type="datetime1">
              <a:rPr lang="en-US" smtClean="0"/>
              <a:t>9/5/2021</a:t>
            </a:fld>
            <a:endParaRPr lang="en-US" dirty="0"/>
          </a:p>
        </p:txBody>
      </p:sp>
      <p:sp>
        <p:nvSpPr>
          <p:cNvPr id="5" name="Footer Placeholder 4">
            <a:extLst>
              <a:ext uri="{FF2B5EF4-FFF2-40B4-BE49-F238E27FC236}">
                <a16:creationId xmlns:a16="http://schemas.microsoft.com/office/drawing/2014/main" id="{5CE75A2F-6E9F-4F75-B5F3-DE29E09DFE97}"/>
              </a:ext>
            </a:extLst>
          </p:cNvPr>
          <p:cNvSpPr>
            <a:spLocks noGrp="1"/>
          </p:cNvSpPr>
          <p:nvPr>
            <p:ph type="ftr" sz="quarter" idx="11"/>
          </p:nvPr>
        </p:nvSpPr>
        <p:spPr/>
        <p:txBody>
          <a:bodyPr/>
          <a:lstStyle/>
          <a:p>
            <a:r>
              <a:rPr lang="en-US" dirty="0"/>
              <a:t>                             How to Study the Bible</a:t>
            </a:r>
          </a:p>
        </p:txBody>
      </p:sp>
      <p:sp>
        <p:nvSpPr>
          <p:cNvPr id="6" name="Slide Number Placeholder 5">
            <a:extLst>
              <a:ext uri="{FF2B5EF4-FFF2-40B4-BE49-F238E27FC236}">
                <a16:creationId xmlns:a16="http://schemas.microsoft.com/office/drawing/2014/main" id="{A435FA71-729B-49C9-B500-465FC2714C1D}"/>
              </a:ext>
            </a:extLst>
          </p:cNvPr>
          <p:cNvSpPr>
            <a:spLocks noGrp="1"/>
          </p:cNvSpPr>
          <p:nvPr>
            <p:ph type="sldNum" sz="quarter" idx="12"/>
          </p:nvPr>
        </p:nvSpPr>
        <p:spPr/>
        <p:txBody>
          <a:bodyPr/>
          <a:lstStyle/>
          <a:p>
            <a:endParaRPr lang="en-US" dirty="0"/>
          </a:p>
        </p:txBody>
      </p:sp>
    </p:spTree>
    <p:extLst>
      <p:ext uri="{BB962C8B-B14F-4D97-AF65-F5344CB8AC3E}">
        <p14:creationId xmlns:p14="http://schemas.microsoft.com/office/powerpoint/2010/main" val="14023141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fontScale="92500"/>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but we must be respectful  </a:t>
            </a:r>
            <a:r>
              <a:rPr lang="en-US" sz="2800" dirty="0">
                <a:latin typeface="Calibri" panose="020F0502020204030204" pitchFamily="34" charset="0"/>
                <a:cs typeface="Calibri" panose="020F0502020204030204" pitchFamily="34" charset="0"/>
              </a:rPr>
              <a:t>– Acts 16:37, Acts 23:4,5</a:t>
            </a:r>
          </a:p>
          <a:p>
            <a:r>
              <a:rPr lang="en-US" sz="2800" b="1" dirty="0">
                <a:solidFill>
                  <a:srgbClr val="C00000"/>
                </a:solidFill>
                <a:latin typeface="Calibri" panose="020F0502020204030204" pitchFamily="34" charset="0"/>
                <a:cs typeface="Calibri" panose="020F0502020204030204" pitchFamily="34" charset="0"/>
              </a:rPr>
              <a:t>We need to be praying for our government to rule in such a way, that as the people of God, we lead a quiet and peaceable life </a:t>
            </a:r>
            <a:r>
              <a:rPr lang="en-US" sz="2800" dirty="0">
                <a:solidFill>
                  <a:schemeClr val="tx1"/>
                </a:solidFill>
                <a:latin typeface="Calibri" panose="020F0502020204030204" pitchFamily="34" charset="0"/>
                <a:cs typeface="Calibri" panose="020F0502020204030204" pitchFamily="34" charset="0"/>
              </a:rPr>
              <a:t>– 1 Timothy 4:1,2</a:t>
            </a:r>
            <a:endParaRPr lang="en-US" sz="2800" dirty="0">
              <a:latin typeface="Calibri" panose="020F0502020204030204" pitchFamily="34" charset="0"/>
              <a:cs typeface="Calibri" panose="020F0502020204030204" pitchFamily="34" charset="0"/>
            </a:endParaRP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17230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lnSpcReduction="10000"/>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must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dirty="0">
                <a:solidFill>
                  <a:schemeClr val="tx1"/>
                </a:solidFill>
                <a:latin typeface="Calibri" panose="020F0502020204030204" pitchFamily="34" charset="0"/>
                <a:cs typeface="Calibri" panose="020F0502020204030204" pitchFamily="34" charset="0"/>
              </a:rPr>
              <a:t>Again, start thinking about the answer to the question – </a:t>
            </a:r>
            <a:r>
              <a:rPr lang="en-US" sz="2800" b="1" dirty="0">
                <a:solidFill>
                  <a:schemeClr val="tx1"/>
                </a:solidFill>
                <a:latin typeface="Calibri" panose="020F0502020204030204" pitchFamily="34" charset="0"/>
                <a:cs typeface="Calibri" panose="020F0502020204030204" pitchFamily="34" charset="0"/>
              </a:rPr>
              <a:t>WHO DECIDES FOR US IF THE LAWS OF THE LAND ARE IN DIRECT OPPOSITION TO GOD’S LAWS??? When we come to the application part of this lesson, this becomes an important question to answer.</a:t>
            </a:r>
            <a:endParaRPr lang="en-US" sz="2800" b="1"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805271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64DF-3155-4FDA-903C-A42738A890CA}"/>
              </a:ext>
            </a:extLst>
          </p:cNvPr>
          <p:cNvSpPr>
            <a:spLocks noGrp="1"/>
          </p:cNvSpPr>
          <p:nvPr>
            <p:ph type="title"/>
          </p:nvPr>
        </p:nvSpPr>
        <p:spPr>
          <a:xfrm>
            <a:off x="9067171" y="0"/>
            <a:ext cx="3124829" cy="752998"/>
          </a:xfrm>
        </p:spPr>
        <p:txBody>
          <a:bodyPr/>
          <a:lstStyle/>
          <a:p>
            <a:r>
              <a:rPr lang="en-US" dirty="0"/>
              <a:t>Acts 16:35-39</a:t>
            </a:r>
          </a:p>
        </p:txBody>
      </p:sp>
      <p:sp>
        <p:nvSpPr>
          <p:cNvPr id="3" name="Content Placeholder 2">
            <a:extLst>
              <a:ext uri="{FF2B5EF4-FFF2-40B4-BE49-F238E27FC236}">
                <a16:creationId xmlns:a16="http://schemas.microsoft.com/office/drawing/2014/main" id="{699C803D-7D83-4CD1-A9B7-EAB12D1CBA59}"/>
              </a:ext>
            </a:extLst>
          </p:cNvPr>
          <p:cNvSpPr>
            <a:spLocks noGrp="1"/>
          </p:cNvSpPr>
          <p:nvPr>
            <p:ph idx="1"/>
          </p:nvPr>
        </p:nvSpPr>
        <p:spPr>
          <a:xfrm>
            <a:off x="268122" y="4206241"/>
            <a:ext cx="11655754" cy="2603776"/>
          </a:xfrm>
        </p:spPr>
        <p:txBody>
          <a:bodyPr>
            <a:normAutofit/>
          </a:bodyPr>
          <a:lstStyle/>
          <a:p>
            <a:r>
              <a:rPr lang="en-US" sz="2800" dirty="0">
                <a:latin typeface="Calibri" panose="020F0502020204030204" pitchFamily="34" charset="0"/>
                <a:cs typeface="Calibri" panose="020F0502020204030204" pitchFamily="34" charset="0"/>
              </a:rPr>
              <a:t>To me, this is a surprise as to how Paul responds to the government officials here. </a:t>
            </a:r>
          </a:p>
          <a:p>
            <a:r>
              <a:rPr lang="en-US" sz="2800" dirty="0">
                <a:latin typeface="Calibri" panose="020F0502020204030204" pitchFamily="34" charset="0"/>
                <a:cs typeface="Calibri" panose="020F0502020204030204" pitchFamily="34" charset="0"/>
              </a:rPr>
              <a:t>I am not 100% sure of the lesson/responsibility here, BUT it is a passage about </a:t>
            </a:r>
            <a:r>
              <a:rPr lang="en-US" sz="2800" b="1" u="sng" dirty="0">
                <a:solidFill>
                  <a:srgbClr val="7030A0"/>
                </a:solidFill>
                <a:latin typeface="Calibri" panose="020F0502020204030204" pitchFamily="34" charset="0"/>
                <a:cs typeface="Calibri" panose="020F0502020204030204" pitchFamily="34" charset="0"/>
              </a:rPr>
              <a:t>our relationship and interaction </a:t>
            </a:r>
            <a:r>
              <a:rPr lang="en-US" sz="2800" dirty="0">
                <a:latin typeface="Calibri" panose="020F0502020204030204" pitchFamily="34" charset="0"/>
                <a:cs typeface="Calibri" panose="020F0502020204030204" pitchFamily="34" charset="0"/>
              </a:rPr>
              <a:t>with the government so we need to consider it.</a:t>
            </a:r>
          </a:p>
        </p:txBody>
      </p:sp>
      <p:sp>
        <p:nvSpPr>
          <p:cNvPr id="4" name="TextBox 3">
            <a:extLst>
              <a:ext uri="{FF2B5EF4-FFF2-40B4-BE49-F238E27FC236}">
                <a16:creationId xmlns:a16="http://schemas.microsoft.com/office/drawing/2014/main" id="{C403605C-A759-4C25-AB66-A47F10C6F138}"/>
              </a:ext>
            </a:extLst>
          </p:cNvPr>
          <p:cNvSpPr txBox="1"/>
          <p:nvPr/>
        </p:nvSpPr>
        <p:spPr>
          <a:xfrm>
            <a:off x="268122" y="642829"/>
            <a:ext cx="11655755" cy="3416320"/>
          </a:xfrm>
          <a:prstGeom prst="rect">
            <a:avLst/>
          </a:prstGeom>
          <a:solidFill>
            <a:schemeClr val="accent2">
              <a:lumMod val="60000"/>
              <a:lumOff val="40000"/>
            </a:schemeClr>
          </a:solidFill>
        </p:spPr>
        <p:txBody>
          <a:bodyPr wrap="none" rtlCol="0">
            <a:spAutoFit/>
          </a:bodyPr>
          <a:lstStyle/>
          <a:p>
            <a:pPr algn="ctr"/>
            <a:r>
              <a:rPr lang="en-US" sz="2400" b="1" baseline="30000" dirty="0"/>
              <a:t>35 </a:t>
            </a:r>
            <a:r>
              <a:rPr lang="en-US" sz="2400" dirty="0"/>
              <a:t>And when it was day, the magistrates sent the officers, saying, “Let those </a:t>
            </a:r>
          </a:p>
          <a:p>
            <a:pPr algn="ctr"/>
            <a:r>
              <a:rPr lang="en-US" sz="2400" dirty="0"/>
              <a:t>men go.” </a:t>
            </a:r>
            <a:r>
              <a:rPr lang="en-US" sz="2400" b="1" baseline="30000" dirty="0"/>
              <a:t>36 </a:t>
            </a:r>
            <a:r>
              <a:rPr lang="en-US" sz="2400" dirty="0"/>
              <a:t>So the keeper of the prison reported these words to Paul, saying, </a:t>
            </a:r>
          </a:p>
          <a:p>
            <a:pPr algn="ctr"/>
            <a:r>
              <a:rPr lang="en-US" sz="2400" dirty="0"/>
              <a:t>“The magistrates have sent to let you go. Now therefore depart, and go in </a:t>
            </a:r>
          </a:p>
          <a:p>
            <a:pPr algn="ctr"/>
            <a:r>
              <a:rPr lang="en-US" sz="2400" dirty="0"/>
              <a:t>peace.” </a:t>
            </a:r>
            <a:r>
              <a:rPr lang="en-US" sz="2400" b="1" baseline="30000" dirty="0"/>
              <a:t>37 </a:t>
            </a:r>
            <a:r>
              <a:rPr lang="en-US" sz="2400" dirty="0"/>
              <a:t>But Paul said to them, “They have beaten us openly, </a:t>
            </a:r>
          </a:p>
          <a:p>
            <a:pPr algn="ctr"/>
            <a:r>
              <a:rPr lang="en-US" sz="2400" dirty="0" err="1"/>
              <a:t>uncondemned</a:t>
            </a:r>
            <a:r>
              <a:rPr lang="en-US" sz="2400" dirty="0"/>
              <a:t> Romans, </a:t>
            </a:r>
            <a:r>
              <a:rPr lang="en-US" sz="2400" i="1" dirty="0"/>
              <a:t>and</a:t>
            </a:r>
            <a:r>
              <a:rPr lang="en-US" sz="2400" dirty="0"/>
              <a:t> have thrown </a:t>
            </a:r>
            <a:r>
              <a:rPr lang="en-US" sz="2400" i="1" dirty="0"/>
              <a:t>us</a:t>
            </a:r>
            <a:r>
              <a:rPr lang="en-US" sz="2400" dirty="0"/>
              <a:t> into prison. And now do they </a:t>
            </a:r>
          </a:p>
          <a:p>
            <a:pPr algn="ctr"/>
            <a:r>
              <a:rPr lang="en-US" sz="2400" dirty="0"/>
              <a:t>put us out secretly? No indeed! Let them come themselves and get us out.”</a:t>
            </a:r>
          </a:p>
          <a:p>
            <a:pPr algn="ctr"/>
            <a:r>
              <a:rPr lang="en-US" sz="2400" b="1" baseline="30000" dirty="0"/>
              <a:t>38 </a:t>
            </a:r>
            <a:r>
              <a:rPr lang="en-US" sz="2400" dirty="0"/>
              <a:t>And the officers told these words to the magistrates, and they were afraid </a:t>
            </a:r>
          </a:p>
          <a:p>
            <a:pPr algn="ctr"/>
            <a:r>
              <a:rPr lang="en-US" sz="2400" dirty="0"/>
              <a:t>when they heard that they were Romans. </a:t>
            </a:r>
            <a:r>
              <a:rPr lang="en-US" sz="2400" b="1" baseline="30000" dirty="0"/>
              <a:t>39 </a:t>
            </a:r>
            <a:r>
              <a:rPr lang="en-US" sz="2400" dirty="0"/>
              <a:t>Then they came and pleaded </a:t>
            </a:r>
          </a:p>
          <a:p>
            <a:pPr algn="ctr"/>
            <a:r>
              <a:rPr lang="en-US" sz="2400" dirty="0"/>
              <a:t>with them and brought </a:t>
            </a:r>
            <a:r>
              <a:rPr lang="en-US" sz="2400" i="1" dirty="0"/>
              <a:t>them</a:t>
            </a:r>
            <a:r>
              <a:rPr lang="en-US" sz="2400" dirty="0"/>
              <a:t> out, and asked </a:t>
            </a:r>
            <a:r>
              <a:rPr lang="en-US" sz="2400" i="1" dirty="0"/>
              <a:t>them</a:t>
            </a:r>
            <a:r>
              <a:rPr lang="en-US" sz="2400" dirty="0"/>
              <a:t> to depart from the city. </a:t>
            </a:r>
          </a:p>
        </p:txBody>
      </p:sp>
    </p:spTree>
    <p:extLst>
      <p:ext uri="{BB962C8B-B14F-4D97-AF65-F5344CB8AC3E}">
        <p14:creationId xmlns:p14="http://schemas.microsoft.com/office/powerpoint/2010/main" val="4505804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052560" y="0"/>
            <a:ext cx="3139440" cy="674338"/>
          </a:xfrm>
        </p:spPr>
        <p:txBody>
          <a:bodyPr/>
          <a:lstStyle/>
          <a:p>
            <a:r>
              <a:rPr lang="en-US" dirty="0"/>
              <a:t>Acts 16:35-39</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883884" y="674337"/>
            <a:ext cx="9948452" cy="6037547"/>
          </a:xfrm>
        </p:spPr>
        <p:txBody>
          <a:bodyPr>
            <a:normAutofit lnSpcReduction="10000"/>
          </a:bodyPr>
          <a:lstStyle/>
          <a:p>
            <a:r>
              <a:rPr lang="en-US" sz="2800" dirty="0">
                <a:latin typeface="Calibri" panose="020F0502020204030204" pitchFamily="34" charset="0"/>
                <a:cs typeface="Calibri" panose="020F0502020204030204" pitchFamily="34" charset="0"/>
              </a:rPr>
              <a:t>Does this part of the passage, speak to any lessons we can learn as to our expectations and desires we can have towards our government? (V 37) </a:t>
            </a: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First, does Paul’s response surprise you in anyway?</a:t>
            </a:r>
          </a:p>
          <a:p>
            <a:r>
              <a:rPr lang="en-US" sz="2800" dirty="0">
                <a:latin typeface="Calibri" panose="020F0502020204030204" pitchFamily="34" charset="0"/>
                <a:cs typeface="Calibri" panose="020F0502020204030204" pitchFamily="34" charset="0"/>
              </a:rPr>
              <a:t>Realize, he was/is not sinning here by his response.  </a:t>
            </a:r>
          </a:p>
          <a:p>
            <a:r>
              <a:rPr lang="en-US" sz="2800" dirty="0">
                <a:latin typeface="Calibri" panose="020F0502020204030204" pitchFamily="34" charset="0"/>
                <a:cs typeface="Calibri" panose="020F0502020204030204" pitchFamily="34" charset="0"/>
              </a:rPr>
              <a:t>What lessons can we learn here from this you think?</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a:t>
            </a:r>
          </a:p>
        </p:txBody>
      </p:sp>
      <p:sp>
        <p:nvSpPr>
          <p:cNvPr id="4" name="TextBox 3">
            <a:extLst>
              <a:ext uri="{FF2B5EF4-FFF2-40B4-BE49-F238E27FC236}">
                <a16:creationId xmlns:a16="http://schemas.microsoft.com/office/drawing/2014/main" id="{98E35F9F-1DE4-4992-8163-8BEE20C51C5E}"/>
              </a:ext>
            </a:extLst>
          </p:cNvPr>
          <p:cNvSpPr txBox="1"/>
          <p:nvPr/>
        </p:nvSpPr>
        <p:spPr>
          <a:xfrm>
            <a:off x="1457116" y="2074409"/>
            <a:ext cx="9697527" cy="1200329"/>
          </a:xfrm>
          <a:prstGeom prst="rect">
            <a:avLst/>
          </a:prstGeom>
          <a:solidFill>
            <a:schemeClr val="accent2">
              <a:lumMod val="60000"/>
              <a:lumOff val="40000"/>
            </a:schemeClr>
          </a:solidFill>
        </p:spPr>
        <p:txBody>
          <a:bodyPr wrap="none" rtlCol="0">
            <a:spAutoFit/>
          </a:bodyPr>
          <a:lstStyle/>
          <a:p>
            <a:pPr algn="ctr"/>
            <a:r>
              <a:rPr lang="en-US" sz="2400" b="1" dirty="0">
                <a:latin typeface="Calibri" panose="020F0502020204030204" pitchFamily="34" charset="0"/>
                <a:cs typeface="Calibri" panose="020F0502020204030204" pitchFamily="34" charset="0"/>
              </a:rPr>
              <a:t>“They have beaten us openly, </a:t>
            </a:r>
            <a:r>
              <a:rPr lang="en-US" sz="2400" b="1" dirty="0" err="1">
                <a:latin typeface="Calibri" panose="020F0502020204030204" pitchFamily="34" charset="0"/>
                <a:cs typeface="Calibri" panose="020F0502020204030204" pitchFamily="34" charset="0"/>
              </a:rPr>
              <a:t>uncondemned</a:t>
            </a:r>
            <a:r>
              <a:rPr lang="en-US" sz="2400" b="1" dirty="0">
                <a:latin typeface="Calibri" panose="020F0502020204030204" pitchFamily="34" charset="0"/>
                <a:cs typeface="Calibri" panose="020F0502020204030204" pitchFamily="34" charset="0"/>
              </a:rPr>
              <a:t> Romans, </a:t>
            </a:r>
            <a:r>
              <a:rPr lang="en-US" sz="2400" b="1" i="1" dirty="0">
                <a:latin typeface="Calibri" panose="020F0502020204030204" pitchFamily="34" charset="0"/>
                <a:cs typeface="Calibri" panose="020F0502020204030204" pitchFamily="34" charset="0"/>
              </a:rPr>
              <a:t>and</a:t>
            </a:r>
            <a:r>
              <a:rPr lang="en-US" sz="2400" b="1" dirty="0">
                <a:latin typeface="Calibri" panose="020F0502020204030204" pitchFamily="34" charset="0"/>
                <a:cs typeface="Calibri" panose="020F0502020204030204" pitchFamily="34" charset="0"/>
              </a:rPr>
              <a:t> have thrown </a:t>
            </a:r>
            <a:r>
              <a:rPr lang="en-US" sz="2400" b="1" i="1" dirty="0">
                <a:latin typeface="Calibri" panose="020F0502020204030204" pitchFamily="34" charset="0"/>
                <a:cs typeface="Calibri" panose="020F0502020204030204" pitchFamily="34" charset="0"/>
              </a:rPr>
              <a:t>us</a:t>
            </a:r>
            <a:r>
              <a:rPr lang="en-US" sz="2400" b="1" dirty="0">
                <a:latin typeface="Calibri" panose="020F0502020204030204" pitchFamily="34" charset="0"/>
                <a:cs typeface="Calibri" panose="020F0502020204030204" pitchFamily="34" charset="0"/>
              </a:rPr>
              <a:t> </a:t>
            </a:r>
          </a:p>
          <a:p>
            <a:pPr algn="ctr"/>
            <a:r>
              <a:rPr lang="en-US" sz="2400" b="1" dirty="0">
                <a:latin typeface="Calibri" panose="020F0502020204030204" pitchFamily="34" charset="0"/>
                <a:cs typeface="Calibri" panose="020F0502020204030204" pitchFamily="34" charset="0"/>
              </a:rPr>
              <a:t>into prison. And now do they put us out secretly? No indeed! Let them </a:t>
            </a:r>
          </a:p>
          <a:p>
            <a:pPr algn="ctr"/>
            <a:r>
              <a:rPr lang="en-US" sz="2400" b="1" dirty="0">
                <a:latin typeface="Calibri" panose="020F0502020204030204" pitchFamily="34" charset="0"/>
                <a:cs typeface="Calibri" panose="020F0502020204030204" pitchFamily="34" charset="0"/>
              </a:rPr>
              <a:t>come themselves and get us out.”</a:t>
            </a:r>
          </a:p>
        </p:txBody>
      </p:sp>
    </p:spTree>
    <p:extLst>
      <p:ext uri="{BB962C8B-B14F-4D97-AF65-F5344CB8AC3E}">
        <p14:creationId xmlns:p14="http://schemas.microsoft.com/office/powerpoint/2010/main" val="252457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4" presetClass="entr" presetSubtype="10" fill="hold"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animEffect transition="in" filter="randombar(horizontal)">
                                      <p:cBhvr>
                                        <p:cTn id="25" dur="500"/>
                                        <p:tgtEl>
                                          <p:spTgt spid="3">
                                            <p:txEl>
                                              <p:pRg st="6" end="6"/>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4" presetClass="entr" presetSubtype="10" fill="hold" nodeType="clickEffect">
                                  <p:stCondLst>
                                    <p:cond delay="0"/>
                                  </p:stCondLst>
                                  <p:childTnLst>
                                    <p:set>
                                      <p:cBhvr>
                                        <p:cTn id="29" dur="1" fill="hold">
                                          <p:stCondLst>
                                            <p:cond delay="0"/>
                                          </p:stCondLst>
                                        </p:cTn>
                                        <p:tgtEl>
                                          <p:spTgt spid="3">
                                            <p:txEl>
                                              <p:pRg st="7" end="7"/>
                                            </p:txEl>
                                          </p:spTgt>
                                        </p:tgtEl>
                                        <p:attrNameLst>
                                          <p:attrName>style.visibility</p:attrName>
                                        </p:attrNameLst>
                                      </p:cBhvr>
                                      <p:to>
                                        <p:strVal val="visible"/>
                                      </p:to>
                                    </p:set>
                                    <p:animEffect transition="in" filter="randombar(horizontal)">
                                      <p:cBhvr>
                                        <p:cTn id="3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B164DF-3155-4FDA-903C-A42738A890CA}"/>
              </a:ext>
            </a:extLst>
          </p:cNvPr>
          <p:cNvSpPr>
            <a:spLocks noGrp="1"/>
          </p:cNvSpPr>
          <p:nvPr>
            <p:ph type="title"/>
          </p:nvPr>
        </p:nvSpPr>
        <p:spPr>
          <a:xfrm>
            <a:off x="9067171" y="0"/>
            <a:ext cx="3124829" cy="752998"/>
          </a:xfrm>
        </p:spPr>
        <p:txBody>
          <a:bodyPr/>
          <a:lstStyle/>
          <a:p>
            <a:r>
              <a:rPr lang="en-US" dirty="0"/>
              <a:t>Acts 16:35-39</a:t>
            </a:r>
          </a:p>
        </p:txBody>
      </p:sp>
      <p:sp>
        <p:nvSpPr>
          <p:cNvPr id="3" name="Content Placeholder 2">
            <a:extLst>
              <a:ext uri="{FF2B5EF4-FFF2-40B4-BE49-F238E27FC236}">
                <a16:creationId xmlns:a16="http://schemas.microsoft.com/office/drawing/2014/main" id="{699C803D-7D83-4CD1-A9B7-EAB12D1CBA59}"/>
              </a:ext>
            </a:extLst>
          </p:cNvPr>
          <p:cNvSpPr>
            <a:spLocks noGrp="1"/>
          </p:cNvSpPr>
          <p:nvPr>
            <p:ph idx="1"/>
          </p:nvPr>
        </p:nvSpPr>
        <p:spPr>
          <a:xfrm>
            <a:off x="1498294" y="4206241"/>
            <a:ext cx="10425582" cy="2603776"/>
          </a:xfrm>
        </p:spPr>
        <p:txBody>
          <a:bodyPr>
            <a:normAutofit/>
          </a:bodyPr>
          <a:lstStyle/>
          <a:p>
            <a:r>
              <a:rPr lang="en-US" sz="2800" dirty="0">
                <a:latin typeface="Calibri" panose="020F0502020204030204" pitchFamily="34" charset="0"/>
                <a:cs typeface="Calibri" panose="020F0502020204030204" pitchFamily="34" charset="0"/>
              </a:rPr>
              <a:t>Any other thoughts/lessons/responsibilities taught in this passage that you can see or want to bring up?</a:t>
            </a:r>
          </a:p>
        </p:txBody>
      </p:sp>
      <p:sp>
        <p:nvSpPr>
          <p:cNvPr id="4" name="TextBox 3">
            <a:extLst>
              <a:ext uri="{FF2B5EF4-FFF2-40B4-BE49-F238E27FC236}">
                <a16:creationId xmlns:a16="http://schemas.microsoft.com/office/drawing/2014/main" id="{C403605C-A759-4C25-AB66-A47F10C6F138}"/>
              </a:ext>
            </a:extLst>
          </p:cNvPr>
          <p:cNvSpPr txBox="1"/>
          <p:nvPr/>
        </p:nvSpPr>
        <p:spPr>
          <a:xfrm>
            <a:off x="268122" y="642829"/>
            <a:ext cx="11655755" cy="3416320"/>
          </a:xfrm>
          <a:prstGeom prst="rect">
            <a:avLst/>
          </a:prstGeom>
          <a:solidFill>
            <a:schemeClr val="accent2">
              <a:lumMod val="60000"/>
              <a:lumOff val="40000"/>
            </a:schemeClr>
          </a:solidFill>
        </p:spPr>
        <p:txBody>
          <a:bodyPr wrap="none" rtlCol="0">
            <a:spAutoFit/>
          </a:bodyPr>
          <a:lstStyle/>
          <a:p>
            <a:pPr algn="ctr"/>
            <a:r>
              <a:rPr lang="en-US" sz="2400" b="1" baseline="30000" dirty="0"/>
              <a:t>35 </a:t>
            </a:r>
            <a:r>
              <a:rPr lang="en-US" sz="2400" dirty="0"/>
              <a:t>And when it was day, the magistrates sent the officers, saying, “Let those </a:t>
            </a:r>
          </a:p>
          <a:p>
            <a:pPr algn="ctr"/>
            <a:r>
              <a:rPr lang="en-US" sz="2400" dirty="0"/>
              <a:t>men go.” </a:t>
            </a:r>
            <a:r>
              <a:rPr lang="en-US" sz="2400" b="1" baseline="30000" dirty="0"/>
              <a:t>36 </a:t>
            </a:r>
            <a:r>
              <a:rPr lang="en-US" sz="2400" dirty="0"/>
              <a:t>So the keeper of the prison reported these words to Paul, saying, </a:t>
            </a:r>
          </a:p>
          <a:p>
            <a:pPr algn="ctr"/>
            <a:r>
              <a:rPr lang="en-US" sz="2400" dirty="0"/>
              <a:t>“The magistrates have sent to let you go. Now therefore depart, and go in </a:t>
            </a:r>
          </a:p>
          <a:p>
            <a:pPr algn="ctr"/>
            <a:r>
              <a:rPr lang="en-US" sz="2400" dirty="0"/>
              <a:t>peace.” </a:t>
            </a:r>
            <a:r>
              <a:rPr lang="en-US" sz="2400" b="1" baseline="30000" dirty="0"/>
              <a:t>37 </a:t>
            </a:r>
            <a:r>
              <a:rPr lang="en-US" sz="2400" dirty="0"/>
              <a:t>But Paul said to them, “They have beaten us openly, </a:t>
            </a:r>
          </a:p>
          <a:p>
            <a:pPr algn="ctr"/>
            <a:r>
              <a:rPr lang="en-US" sz="2400" dirty="0" err="1"/>
              <a:t>uncondemned</a:t>
            </a:r>
            <a:r>
              <a:rPr lang="en-US" sz="2400" dirty="0"/>
              <a:t> Romans, </a:t>
            </a:r>
            <a:r>
              <a:rPr lang="en-US" sz="2400" i="1" dirty="0"/>
              <a:t>and</a:t>
            </a:r>
            <a:r>
              <a:rPr lang="en-US" sz="2400" dirty="0"/>
              <a:t> have thrown </a:t>
            </a:r>
            <a:r>
              <a:rPr lang="en-US" sz="2400" i="1" dirty="0"/>
              <a:t>us</a:t>
            </a:r>
            <a:r>
              <a:rPr lang="en-US" sz="2400" dirty="0"/>
              <a:t> into prison. And now do they </a:t>
            </a:r>
          </a:p>
          <a:p>
            <a:pPr algn="ctr"/>
            <a:r>
              <a:rPr lang="en-US" sz="2400" dirty="0"/>
              <a:t>put us out secretly? No indeed! Let them come themselves and get us out.”</a:t>
            </a:r>
          </a:p>
          <a:p>
            <a:pPr algn="ctr"/>
            <a:r>
              <a:rPr lang="en-US" sz="2400" b="1" baseline="30000" dirty="0"/>
              <a:t>38 </a:t>
            </a:r>
            <a:r>
              <a:rPr lang="en-US" sz="2400" dirty="0"/>
              <a:t>And the officers told these words to the magistrates, and they were afraid </a:t>
            </a:r>
          </a:p>
          <a:p>
            <a:pPr algn="ctr"/>
            <a:r>
              <a:rPr lang="en-US" sz="2400" dirty="0"/>
              <a:t>when they heard that they were Romans. </a:t>
            </a:r>
            <a:r>
              <a:rPr lang="en-US" sz="2400" b="1" baseline="30000" dirty="0"/>
              <a:t>39 </a:t>
            </a:r>
            <a:r>
              <a:rPr lang="en-US" sz="2400" dirty="0"/>
              <a:t>Then they came and pleaded </a:t>
            </a:r>
          </a:p>
          <a:p>
            <a:pPr algn="ctr"/>
            <a:r>
              <a:rPr lang="en-US" sz="2400" dirty="0"/>
              <a:t>with them and brought </a:t>
            </a:r>
            <a:r>
              <a:rPr lang="en-US" sz="2400" i="1" dirty="0"/>
              <a:t>them</a:t>
            </a:r>
            <a:r>
              <a:rPr lang="en-US" sz="2400" dirty="0"/>
              <a:t> out, and asked </a:t>
            </a:r>
            <a:r>
              <a:rPr lang="en-US" sz="2400" i="1" dirty="0"/>
              <a:t>them</a:t>
            </a:r>
            <a:r>
              <a:rPr lang="en-US" sz="2400" dirty="0"/>
              <a:t> to depart from the city. </a:t>
            </a:r>
          </a:p>
        </p:txBody>
      </p:sp>
    </p:spTree>
    <p:extLst>
      <p:ext uri="{BB962C8B-B14F-4D97-AF65-F5344CB8AC3E}">
        <p14:creationId xmlns:p14="http://schemas.microsoft.com/office/powerpoint/2010/main" val="31212066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94523E-D9B4-4999-9522-AC3259CDE680}"/>
              </a:ext>
            </a:extLst>
          </p:cNvPr>
          <p:cNvSpPr>
            <a:spLocks noGrp="1"/>
          </p:cNvSpPr>
          <p:nvPr>
            <p:ph type="title"/>
          </p:nvPr>
        </p:nvSpPr>
        <p:spPr>
          <a:xfrm>
            <a:off x="3280313" y="0"/>
            <a:ext cx="8911687" cy="808083"/>
          </a:xfrm>
        </p:spPr>
        <p:txBody>
          <a:bodyPr/>
          <a:lstStyle/>
          <a:p>
            <a:r>
              <a:rPr lang="en-US" b="1" u="sng" dirty="0"/>
              <a:t>Our Responsibilities to Our Government</a:t>
            </a:r>
          </a:p>
        </p:txBody>
      </p:sp>
      <p:sp>
        <p:nvSpPr>
          <p:cNvPr id="3" name="Content Placeholder 2">
            <a:extLst>
              <a:ext uri="{FF2B5EF4-FFF2-40B4-BE49-F238E27FC236}">
                <a16:creationId xmlns:a16="http://schemas.microsoft.com/office/drawing/2014/main" id="{CD594437-5A0B-478F-A799-970A441F113E}"/>
              </a:ext>
            </a:extLst>
          </p:cNvPr>
          <p:cNvSpPr>
            <a:spLocks noGrp="1"/>
          </p:cNvSpPr>
          <p:nvPr>
            <p:ph idx="1"/>
          </p:nvPr>
        </p:nvSpPr>
        <p:spPr>
          <a:xfrm>
            <a:off x="1652531" y="661013"/>
            <a:ext cx="10322804" cy="5894024"/>
          </a:xfrm>
        </p:spPr>
        <p:txBody>
          <a:bodyPr>
            <a:normAutofit/>
          </a:bodyPr>
          <a:lstStyle/>
          <a:p>
            <a:r>
              <a:rPr lang="en-US" sz="2800" b="1" dirty="0">
                <a:solidFill>
                  <a:srgbClr val="C00000"/>
                </a:solidFill>
                <a:latin typeface="Calibri" panose="020F0502020204030204" pitchFamily="34" charset="0"/>
                <a:cs typeface="Calibri" panose="020F0502020204030204" pitchFamily="34" charset="0"/>
              </a:rPr>
              <a:t>We must submit to the law of the land, and we need to obey what God commands us to do </a:t>
            </a:r>
            <a:r>
              <a:rPr lang="en-US" sz="2800" dirty="0">
                <a:solidFill>
                  <a:schemeClr val="tx1"/>
                </a:solidFill>
                <a:latin typeface="Calibri" panose="020F0502020204030204" pitchFamily="34" charset="0"/>
                <a:cs typeface="Calibri" panose="020F0502020204030204" pitchFamily="34" charset="0"/>
              </a:rPr>
              <a:t>- </a:t>
            </a:r>
            <a:r>
              <a:rPr lang="en-US" sz="2800" dirty="0">
                <a:latin typeface="Calibri" panose="020F0502020204030204" pitchFamily="34" charset="0"/>
                <a:cs typeface="Calibri" panose="020F0502020204030204" pitchFamily="34" charset="0"/>
              </a:rPr>
              <a:t>Matt 17:24-27, 22:15-22; Acts 5:27-32</a:t>
            </a:r>
          </a:p>
          <a:p>
            <a:r>
              <a:rPr lang="en-US" sz="2800" b="1" dirty="0">
                <a:solidFill>
                  <a:srgbClr val="C00000"/>
                </a:solidFill>
                <a:latin typeface="Calibri" panose="020F0502020204030204" pitchFamily="34" charset="0"/>
                <a:cs typeface="Calibri" panose="020F0502020204030204" pitchFamily="34" charset="0"/>
              </a:rPr>
              <a:t>Anyone (government, spouse, child, parent, friend), regardless of their motivation, who would have you do something other than obey our God, is </a:t>
            </a:r>
            <a:r>
              <a:rPr lang="en-US" sz="2800" b="1" u="sng" dirty="0">
                <a:solidFill>
                  <a:srgbClr val="C00000"/>
                </a:solidFill>
                <a:latin typeface="Calibri" panose="020F0502020204030204" pitchFamily="34" charset="0"/>
                <a:cs typeface="Calibri" panose="020F0502020204030204" pitchFamily="34" charset="0"/>
              </a:rPr>
              <a:t>NOT</a:t>
            </a:r>
            <a:r>
              <a:rPr lang="en-US" sz="2800" b="1" dirty="0">
                <a:solidFill>
                  <a:srgbClr val="C00000"/>
                </a:solidFill>
                <a:latin typeface="Calibri" panose="020F0502020204030204" pitchFamily="34" charset="0"/>
                <a:cs typeface="Calibri" panose="020F0502020204030204" pitchFamily="34" charset="0"/>
              </a:rPr>
              <a:t> our friend, but are speaking for Satan </a:t>
            </a:r>
            <a:r>
              <a:rPr lang="en-US" sz="2800" dirty="0">
                <a:solidFill>
                  <a:schemeClr val="tx1"/>
                </a:solidFill>
                <a:latin typeface="Calibri" panose="020F0502020204030204" pitchFamily="34" charset="0"/>
                <a:cs typeface="Calibri" panose="020F0502020204030204" pitchFamily="34" charset="0"/>
              </a:rPr>
              <a:t>– Matthew 16:21-23</a:t>
            </a:r>
            <a:endParaRPr lang="en-US" sz="2800" dirty="0">
              <a:latin typeface="Calibri" panose="020F0502020204030204" pitchFamily="34" charset="0"/>
              <a:cs typeface="Calibri" panose="020F0502020204030204" pitchFamily="34" charset="0"/>
            </a:endParaRPr>
          </a:p>
          <a:p>
            <a:r>
              <a:rPr lang="en-US" sz="2800" b="1" dirty="0">
                <a:solidFill>
                  <a:srgbClr val="C00000"/>
                </a:solidFill>
                <a:latin typeface="Calibri" panose="020F0502020204030204" pitchFamily="34" charset="0"/>
                <a:cs typeface="Calibri" panose="020F0502020204030204" pitchFamily="34" charset="0"/>
              </a:rPr>
              <a:t>If laws are in direct opposition to God’s laws, we obey God</a:t>
            </a:r>
            <a:r>
              <a:rPr lang="en-US" sz="2800" dirty="0">
                <a:solidFill>
                  <a:srgbClr val="C00000"/>
                </a:solidFill>
                <a:latin typeface="Calibri" panose="020F0502020204030204" pitchFamily="34" charset="0"/>
                <a:cs typeface="Calibri" panose="020F0502020204030204" pitchFamily="34" charset="0"/>
              </a:rPr>
              <a:t> </a:t>
            </a:r>
            <a:r>
              <a:rPr lang="en-US" sz="2800" dirty="0">
                <a:solidFill>
                  <a:schemeClr val="tx1"/>
                </a:solidFill>
                <a:latin typeface="Calibri" panose="020F0502020204030204" pitchFamily="34" charset="0"/>
                <a:cs typeface="Calibri" panose="020F0502020204030204" pitchFamily="34" charset="0"/>
              </a:rPr>
              <a:t>– Acts 5:27-32</a:t>
            </a:r>
          </a:p>
          <a:p>
            <a:r>
              <a:rPr lang="en-US" sz="2800" b="1" dirty="0">
                <a:solidFill>
                  <a:srgbClr val="C00000"/>
                </a:solidFill>
                <a:latin typeface="Calibri" panose="020F0502020204030204" pitchFamily="34" charset="0"/>
                <a:cs typeface="Calibri" panose="020F0502020204030204" pitchFamily="34" charset="0"/>
              </a:rPr>
              <a:t>We can have the expectation(s) that our government will follow and obey their own laws just as we do.  We can even be a little frustrated if they don’t </a:t>
            </a:r>
            <a:r>
              <a:rPr lang="en-US" sz="2800" dirty="0">
                <a:latin typeface="Calibri" panose="020F0502020204030204" pitchFamily="34" charset="0"/>
                <a:cs typeface="Calibri" panose="020F0502020204030204" pitchFamily="34" charset="0"/>
              </a:rPr>
              <a:t>– Acts 16:37</a:t>
            </a:r>
          </a:p>
          <a:p>
            <a:endParaRPr lang="en-US" sz="2800" dirty="0">
              <a:solidFill>
                <a:srgbClr val="C00000"/>
              </a:solidFill>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5538325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40404-F85E-49AE-B02F-44E755A77FC3}"/>
              </a:ext>
            </a:extLst>
          </p:cNvPr>
          <p:cNvSpPr>
            <a:spLocks noGrp="1"/>
          </p:cNvSpPr>
          <p:nvPr>
            <p:ph type="title"/>
          </p:nvPr>
        </p:nvSpPr>
        <p:spPr>
          <a:xfrm>
            <a:off x="9562930" y="0"/>
            <a:ext cx="2629070" cy="741982"/>
          </a:xfrm>
        </p:spPr>
        <p:txBody>
          <a:bodyPr/>
          <a:lstStyle/>
          <a:p>
            <a:r>
              <a:rPr lang="en-US" dirty="0"/>
              <a:t>Acts 23:1-5</a:t>
            </a:r>
          </a:p>
        </p:txBody>
      </p:sp>
      <p:sp>
        <p:nvSpPr>
          <p:cNvPr id="3" name="Content Placeholder 2">
            <a:extLst>
              <a:ext uri="{FF2B5EF4-FFF2-40B4-BE49-F238E27FC236}">
                <a16:creationId xmlns:a16="http://schemas.microsoft.com/office/drawing/2014/main" id="{5CBAFC7C-11FA-4CA2-80FE-76EB7EEC1AA8}"/>
              </a:ext>
            </a:extLst>
          </p:cNvPr>
          <p:cNvSpPr>
            <a:spLocks noGrp="1"/>
          </p:cNvSpPr>
          <p:nvPr>
            <p:ph idx="1"/>
          </p:nvPr>
        </p:nvSpPr>
        <p:spPr>
          <a:xfrm>
            <a:off x="233657" y="4329630"/>
            <a:ext cx="11724685" cy="2412694"/>
          </a:xfrm>
        </p:spPr>
        <p:txBody>
          <a:bodyPr>
            <a:normAutofit/>
          </a:bodyPr>
          <a:lstStyle/>
          <a:p>
            <a:r>
              <a:rPr lang="en-US" sz="2800" dirty="0">
                <a:latin typeface="Calibri" panose="020F0502020204030204" pitchFamily="34" charset="0"/>
                <a:cs typeface="Calibri" panose="020F0502020204030204" pitchFamily="34" charset="0"/>
              </a:rPr>
              <a:t>Another surprising passage possibly to be considered, but we see a slight variation to the passage we just looked at.</a:t>
            </a:r>
          </a:p>
        </p:txBody>
      </p:sp>
      <p:sp>
        <p:nvSpPr>
          <p:cNvPr id="4" name="TextBox 3">
            <a:extLst>
              <a:ext uri="{FF2B5EF4-FFF2-40B4-BE49-F238E27FC236}">
                <a16:creationId xmlns:a16="http://schemas.microsoft.com/office/drawing/2014/main" id="{2CCDA433-3436-43C7-B031-9FEE5F016E9A}"/>
              </a:ext>
            </a:extLst>
          </p:cNvPr>
          <p:cNvSpPr txBox="1"/>
          <p:nvPr/>
        </p:nvSpPr>
        <p:spPr>
          <a:xfrm>
            <a:off x="233657" y="741982"/>
            <a:ext cx="11724685" cy="3416320"/>
          </a:xfrm>
          <a:prstGeom prst="rect">
            <a:avLst/>
          </a:prstGeom>
          <a:solidFill>
            <a:schemeClr val="accent2">
              <a:lumMod val="60000"/>
              <a:lumOff val="40000"/>
            </a:schemeClr>
          </a:solidFill>
        </p:spPr>
        <p:txBody>
          <a:bodyPr wrap="none" rtlCol="0">
            <a:spAutoFit/>
          </a:bodyPr>
          <a:lstStyle/>
          <a:p>
            <a:pPr algn="ctr"/>
            <a:r>
              <a:rPr lang="en-US" sz="2400" b="1" dirty="0"/>
              <a:t>23 </a:t>
            </a:r>
            <a:r>
              <a:rPr lang="en-US" sz="2400" dirty="0"/>
              <a:t>Then Paul, looking earnestly at the council, said, “Men </a:t>
            </a:r>
            <a:r>
              <a:rPr lang="en-US" sz="2400" i="1" dirty="0"/>
              <a:t>and</a:t>
            </a:r>
            <a:r>
              <a:rPr lang="en-US" sz="2400" dirty="0"/>
              <a:t> brethren, I </a:t>
            </a:r>
          </a:p>
          <a:p>
            <a:pPr algn="ctr"/>
            <a:r>
              <a:rPr lang="en-US" sz="2400" dirty="0"/>
              <a:t>have lived in all good conscience before God until this day.” </a:t>
            </a:r>
            <a:r>
              <a:rPr lang="en-US" sz="2400" b="1" baseline="30000" dirty="0"/>
              <a:t>2 </a:t>
            </a:r>
            <a:r>
              <a:rPr lang="en-US" sz="2400" dirty="0"/>
              <a:t>And the high </a:t>
            </a:r>
          </a:p>
          <a:p>
            <a:pPr algn="ctr"/>
            <a:r>
              <a:rPr lang="en-US" sz="2400" dirty="0"/>
              <a:t>priest Ananias commanded those who stood by him to strike him on the </a:t>
            </a:r>
          </a:p>
          <a:p>
            <a:pPr algn="ctr"/>
            <a:r>
              <a:rPr lang="en-US" sz="2400" dirty="0"/>
              <a:t>mouth. </a:t>
            </a:r>
            <a:r>
              <a:rPr lang="en-US" sz="2400" b="1" baseline="30000" dirty="0"/>
              <a:t>3 </a:t>
            </a:r>
            <a:r>
              <a:rPr lang="en-US" sz="2400" dirty="0"/>
              <a:t>Then Paul said to him, “God will strike you, </a:t>
            </a:r>
            <a:r>
              <a:rPr lang="en-US" sz="2400" i="1" dirty="0"/>
              <a:t>you</a:t>
            </a:r>
            <a:r>
              <a:rPr lang="en-US" sz="2400" dirty="0"/>
              <a:t> whitewashed wall! </a:t>
            </a:r>
          </a:p>
          <a:p>
            <a:pPr algn="ctr"/>
            <a:r>
              <a:rPr lang="en-US" sz="2400" dirty="0"/>
              <a:t>For you sit to judge me according to the law, and do you command me to </a:t>
            </a:r>
          </a:p>
          <a:p>
            <a:pPr algn="ctr"/>
            <a:r>
              <a:rPr lang="en-US" sz="2400" dirty="0"/>
              <a:t>be struck contrary to the law?” </a:t>
            </a:r>
            <a:r>
              <a:rPr lang="en-US" sz="2400" b="1" baseline="30000" dirty="0"/>
              <a:t>4 </a:t>
            </a:r>
            <a:r>
              <a:rPr lang="en-US" sz="2400" dirty="0"/>
              <a:t>And those who stood by said, “Do you revile </a:t>
            </a:r>
          </a:p>
          <a:p>
            <a:pPr algn="ctr"/>
            <a:r>
              <a:rPr lang="en-US" sz="2400" dirty="0"/>
              <a:t>God’s high priest?” </a:t>
            </a:r>
            <a:r>
              <a:rPr lang="en-US" sz="2400" b="1" baseline="30000" dirty="0"/>
              <a:t>5 </a:t>
            </a:r>
            <a:r>
              <a:rPr lang="en-US" sz="2400" dirty="0"/>
              <a:t>Then Paul said, “I did not know, brethren, that he was </a:t>
            </a:r>
          </a:p>
          <a:p>
            <a:pPr algn="ctr"/>
            <a:r>
              <a:rPr lang="en-US" sz="2400" dirty="0"/>
              <a:t>the high priest; for it is written, ‘You shall not speak evil of a ruler of your </a:t>
            </a:r>
          </a:p>
          <a:p>
            <a:pPr algn="ctr"/>
            <a:r>
              <a:rPr lang="en-US" sz="2400" dirty="0"/>
              <a:t>people.’ ”</a:t>
            </a:r>
          </a:p>
        </p:txBody>
      </p:sp>
    </p:spTree>
    <p:extLst>
      <p:ext uri="{BB962C8B-B14F-4D97-AF65-F5344CB8AC3E}">
        <p14:creationId xmlns:p14="http://schemas.microsoft.com/office/powerpoint/2010/main" val="17298409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00FDEC5-DD8D-4B2E-B76B-C5AD874361B8}"/>
              </a:ext>
            </a:extLst>
          </p:cNvPr>
          <p:cNvSpPr>
            <a:spLocks noGrp="1"/>
          </p:cNvSpPr>
          <p:nvPr>
            <p:ph type="title"/>
          </p:nvPr>
        </p:nvSpPr>
        <p:spPr>
          <a:xfrm>
            <a:off x="9452472" y="0"/>
            <a:ext cx="2739528" cy="674338"/>
          </a:xfrm>
        </p:spPr>
        <p:txBody>
          <a:bodyPr/>
          <a:lstStyle/>
          <a:p>
            <a:r>
              <a:rPr lang="en-US" dirty="0"/>
              <a:t>Acts 23:1-5</a:t>
            </a:r>
          </a:p>
        </p:txBody>
      </p:sp>
      <p:sp>
        <p:nvSpPr>
          <p:cNvPr id="3" name="Content Placeholder 2">
            <a:extLst>
              <a:ext uri="{FF2B5EF4-FFF2-40B4-BE49-F238E27FC236}">
                <a16:creationId xmlns:a16="http://schemas.microsoft.com/office/drawing/2014/main" id="{5D2383BE-1D54-4788-8697-27783D05EB93}"/>
              </a:ext>
            </a:extLst>
          </p:cNvPr>
          <p:cNvSpPr>
            <a:spLocks noGrp="1"/>
          </p:cNvSpPr>
          <p:nvPr>
            <p:ph idx="1"/>
          </p:nvPr>
        </p:nvSpPr>
        <p:spPr>
          <a:xfrm>
            <a:off x="1652530" y="440675"/>
            <a:ext cx="10335408" cy="6024133"/>
          </a:xfrm>
        </p:spPr>
        <p:txBody>
          <a:bodyPr>
            <a:normAutofit/>
          </a:bodyPr>
          <a:lstStyle/>
          <a:p>
            <a:r>
              <a:rPr lang="en-US" sz="2800" dirty="0">
                <a:latin typeface="Calibri" panose="020F0502020204030204" pitchFamily="34" charset="0"/>
                <a:cs typeface="Calibri" panose="020F0502020204030204" pitchFamily="34" charset="0"/>
              </a:rPr>
              <a:t>Paul has a similar response here to the government breaking the law that he did in Acts 16.  (V 3):</a:t>
            </a:r>
          </a:p>
          <a:p>
            <a:pPr marL="0" indent="0">
              <a:buNone/>
            </a:pPr>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endParaRPr lang="en-US" sz="2800" dirty="0">
              <a:latin typeface="Calibri" panose="020F0502020204030204" pitchFamily="34" charset="0"/>
              <a:cs typeface="Calibri" panose="020F0502020204030204" pitchFamily="34" charset="0"/>
            </a:endParaRPr>
          </a:p>
          <a:p>
            <a:r>
              <a:rPr lang="en-US" sz="2800" dirty="0">
                <a:latin typeface="Calibri" panose="020F0502020204030204" pitchFamily="34" charset="0"/>
                <a:cs typeface="Calibri" panose="020F0502020204030204" pitchFamily="34" charset="0"/>
              </a:rPr>
              <a:t>But, notice in this verse, he calls the person who commanded him a “</a:t>
            </a:r>
            <a:r>
              <a:rPr lang="en-US" sz="2800" b="1" dirty="0">
                <a:latin typeface="Calibri" panose="020F0502020204030204" pitchFamily="34" charset="0"/>
                <a:cs typeface="Calibri" panose="020F0502020204030204" pitchFamily="34" charset="0"/>
              </a:rPr>
              <a:t>whitewashed wall</a:t>
            </a:r>
            <a:r>
              <a:rPr lang="en-US" sz="2800" dirty="0">
                <a:latin typeface="Calibri" panose="020F0502020204030204" pitchFamily="34" charset="0"/>
                <a:cs typeface="Calibri" panose="020F0502020204030204" pitchFamily="34" charset="0"/>
              </a:rPr>
              <a:t>” – </a:t>
            </a:r>
            <a:r>
              <a:rPr lang="en-US" sz="2800" b="1" dirty="0">
                <a:solidFill>
                  <a:srgbClr val="FF0000"/>
                </a:solidFill>
                <a:latin typeface="Calibri" panose="020F0502020204030204" pitchFamily="34" charset="0"/>
                <a:cs typeface="Calibri" panose="020F0502020204030204" pitchFamily="34" charset="0"/>
              </a:rPr>
              <a:t>an insult</a:t>
            </a:r>
            <a:r>
              <a:rPr lang="en-US" sz="2800" dirty="0">
                <a:latin typeface="Calibri" panose="020F0502020204030204" pitchFamily="34" charset="0"/>
                <a:cs typeface="Calibri" panose="020F0502020204030204" pitchFamily="34" charset="0"/>
              </a:rPr>
              <a:t>.</a:t>
            </a:r>
          </a:p>
          <a:p>
            <a:r>
              <a:rPr lang="en-US" sz="2800" dirty="0">
                <a:latin typeface="Calibri" panose="020F0502020204030204" pitchFamily="34" charset="0"/>
                <a:cs typeface="Calibri" panose="020F0502020204030204" pitchFamily="34" charset="0"/>
              </a:rPr>
              <a:t>It is then pointed out, he insulted a government/religious official and his attitude changes (Vs 4,5)</a:t>
            </a:r>
          </a:p>
        </p:txBody>
      </p:sp>
      <p:sp>
        <p:nvSpPr>
          <p:cNvPr id="4" name="TextBox 3">
            <a:extLst>
              <a:ext uri="{FF2B5EF4-FFF2-40B4-BE49-F238E27FC236}">
                <a16:creationId xmlns:a16="http://schemas.microsoft.com/office/drawing/2014/main" id="{E8F7714F-0591-4C1F-8CE1-A2C91293E41D}"/>
              </a:ext>
            </a:extLst>
          </p:cNvPr>
          <p:cNvSpPr txBox="1"/>
          <p:nvPr/>
        </p:nvSpPr>
        <p:spPr>
          <a:xfrm>
            <a:off x="1568543" y="1586440"/>
            <a:ext cx="9533315" cy="1200329"/>
          </a:xfrm>
          <a:prstGeom prst="rect">
            <a:avLst/>
          </a:prstGeom>
          <a:solidFill>
            <a:schemeClr val="accent2">
              <a:lumMod val="60000"/>
              <a:lumOff val="40000"/>
            </a:schemeClr>
          </a:solidFill>
        </p:spPr>
        <p:txBody>
          <a:bodyPr wrap="none" rtlCol="0">
            <a:spAutoFit/>
          </a:bodyPr>
          <a:lstStyle/>
          <a:p>
            <a:pPr algn="ctr"/>
            <a:r>
              <a:rPr lang="en-US" sz="2400" b="1" baseline="30000" dirty="0">
                <a:latin typeface="Calibri" panose="020F0502020204030204" pitchFamily="34" charset="0"/>
                <a:cs typeface="Calibri" panose="020F0502020204030204" pitchFamily="34" charset="0"/>
              </a:rPr>
              <a:t>3 </a:t>
            </a:r>
            <a:r>
              <a:rPr lang="en-US" sz="2400" b="1" dirty="0">
                <a:latin typeface="Calibri" panose="020F0502020204030204" pitchFamily="34" charset="0"/>
                <a:cs typeface="Calibri" panose="020F0502020204030204" pitchFamily="34" charset="0"/>
              </a:rPr>
              <a:t>Then Paul said to him, “God will strike you, </a:t>
            </a:r>
            <a:r>
              <a:rPr lang="en-US" sz="2400" b="1" i="1" dirty="0">
                <a:latin typeface="Calibri" panose="020F0502020204030204" pitchFamily="34" charset="0"/>
                <a:cs typeface="Calibri" panose="020F0502020204030204" pitchFamily="34" charset="0"/>
              </a:rPr>
              <a:t>you</a:t>
            </a:r>
            <a:r>
              <a:rPr lang="en-US" sz="2400" b="1" dirty="0">
                <a:latin typeface="Calibri" panose="020F0502020204030204" pitchFamily="34" charset="0"/>
                <a:cs typeface="Calibri" panose="020F0502020204030204" pitchFamily="34" charset="0"/>
              </a:rPr>
              <a:t> whitewashed wall! </a:t>
            </a:r>
          </a:p>
          <a:p>
            <a:pPr algn="ctr"/>
            <a:r>
              <a:rPr lang="en-US" sz="2400" b="1" dirty="0">
                <a:latin typeface="Calibri" panose="020F0502020204030204" pitchFamily="34" charset="0"/>
                <a:cs typeface="Calibri" panose="020F0502020204030204" pitchFamily="34" charset="0"/>
              </a:rPr>
              <a:t>For you sit to judge me according to the law, and</a:t>
            </a:r>
            <a:r>
              <a:rPr lang="en-US" sz="2400" b="1" i="1" u="sng" dirty="0">
                <a:solidFill>
                  <a:srgbClr val="FF0000"/>
                </a:solidFill>
                <a:latin typeface="Calibri" panose="020F0502020204030204" pitchFamily="34" charset="0"/>
                <a:cs typeface="Calibri" panose="020F0502020204030204" pitchFamily="34" charset="0"/>
              </a:rPr>
              <a:t> </a:t>
            </a:r>
            <a:r>
              <a:rPr lang="en-US" sz="2400" b="1" i="1" u="sng" dirty="0">
                <a:latin typeface="Calibri" panose="020F0502020204030204" pitchFamily="34" charset="0"/>
                <a:cs typeface="Calibri" panose="020F0502020204030204" pitchFamily="34" charset="0"/>
              </a:rPr>
              <a:t>do you command me to </a:t>
            </a:r>
          </a:p>
          <a:p>
            <a:pPr algn="ctr"/>
            <a:r>
              <a:rPr lang="en-US" sz="2400" b="1" i="1" u="sng" dirty="0">
                <a:latin typeface="Calibri" panose="020F0502020204030204" pitchFamily="34" charset="0"/>
                <a:cs typeface="Calibri" panose="020F0502020204030204" pitchFamily="34" charset="0"/>
              </a:rPr>
              <a:t>be struck contrary to the law</a:t>
            </a:r>
            <a:r>
              <a:rPr lang="en-US" sz="2400" b="1" dirty="0">
                <a:latin typeface="Calibri" panose="020F0502020204030204" pitchFamily="34" charset="0"/>
                <a:cs typeface="Calibri" panose="020F0502020204030204" pitchFamily="34" charset="0"/>
              </a:rPr>
              <a:t>?”</a:t>
            </a:r>
          </a:p>
        </p:txBody>
      </p:sp>
      <p:sp>
        <p:nvSpPr>
          <p:cNvPr id="5" name="TextBox 4">
            <a:extLst>
              <a:ext uri="{FF2B5EF4-FFF2-40B4-BE49-F238E27FC236}">
                <a16:creationId xmlns:a16="http://schemas.microsoft.com/office/drawing/2014/main" id="{A679E63F-29B7-4D0A-9C14-7133514F99C5}"/>
              </a:ext>
            </a:extLst>
          </p:cNvPr>
          <p:cNvSpPr txBox="1"/>
          <p:nvPr/>
        </p:nvSpPr>
        <p:spPr>
          <a:xfrm>
            <a:off x="1090143" y="5114455"/>
            <a:ext cx="10011715" cy="1200329"/>
          </a:xfrm>
          <a:prstGeom prst="rect">
            <a:avLst/>
          </a:prstGeom>
          <a:solidFill>
            <a:schemeClr val="accent2">
              <a:lumMod val="60000"/>
              <a:lumOff val="40000"/>
            </a:schemeClr>
          </a:solidFill>
        </p:spPr>
        <p:txBody>
          <a:bodyPr wrap="none" rtlCol="0">
            <a:spAutoFit/>
          </a:bodyPr>
          <a:lstStyle/>
          <a:p>
            <a:pPr algn="ctr"/>
            <a:r>
              <a:rPr lang="en-US" sz="2400" b="1" baseline="30000" dirty="0">
                <a:latin typeface="Calibri" panose="020F0502020204030204" pitchFamily="34" charset="0"/>
                <a:cs typeface="Calibri" panose="020F0502020204030204" pitchFamily="34" charset="0"/>
              </a:rPr>
              <a:t>4 </a:t>
            </a:r>
            <a:r>
              <a:rPr lang="en-US" sz="2400" b="1" dirty="0">
                <a:latin typeface="Calibri" panose="020F0502020204030204" pitchFamily="34" charset="0"/>
                <a:cs typeface="Calibri" panose="020F0502020204030204" pitchFamily="34" charset="0"/>
              </a:rPr>
              <a:t>And those who stood by said, “Do you revile God’s high priest?” </a:t>
            </a:r>
            <a:r>
              <a:rPr lang="en-US" sz="2400" b="1" baseline="30000" dirty="0">
                <a:latin typeface="Calibri" panose="020F0502020204030204" pitchFamily="34" charset="0"/>
                <a:cs typeface="Calibri" panose="020F0502020204030204" pitchFamily="34" charset="0"/>
              </a:rPr>
              <a:t>5 </a:t>
            </a:r>
            <a:r>
              <a:rPr lang="en-US" sz="2400" b="1" dirty="0">
                <a:latin typeface="Calibri" panose="020F0502020204030204" pitchFamily="34" charset="0"/>
                <a:cs typeface="Calibri" panose="020F0502020204030204" pitchFamily="34" charset="0"/>
              </a:rPr>
              <a:t>Then Paul </a:t>
            </a:r>
          </a:p>
          <a:p>
            <a:pPr algn="ctr"/>
            <a:r>
              <a:rPr lang="en-US" sz="2400" b="1" dirty="0">
                <a:latin typeface="Calibri" panose="020F0502020204030204" pitchFamily="34" charset="0"/>
                <a:cs typeface="Calibri" panose="020F0502020204030204" pitchFamily="34" charset="0"/>
              </a:rPr>
              <a:t>said, “I did not know, brethren, that he was the high priest; </a:t>
            </a:r>
            <a:r>
              <a:rPr lang="en-US" sz="2400" b="1" u="sng" dirty="0">
                <a:latin typeface="Calibri" panose="020F0502020204030204" pitchFamily="34" charset="0"/>
                <a:cs typeface="Calibri" panose="020F0502020204030204" pitchFamily="34" charset="0"/>
              </a:rPr>
              <a:t>for it is written</a:t>
            </a:r>
            <a:r>
              <a:rPr lang="en-US" sz="2400" b="1" dirty="0">
                <a:latin typeface="Calibri" panose="020F0502020204030204" pitchFamily="34" charset="0"/>
                <a:cs typeface="Calibri" panose="020F0502020204030204" pitchFamily="34" charset="0"/>
              </a:rPr>
              <a:t>, </a:t>
            </a:r>
          </a:p>
          <a:p>
            <a:pPr algn="ctr"/>
            <a:r>
              <a:rPr lang="en-US" sz="2400" b="1" u="sng" dirty="0">
                <a:latin typeface="Calibri" panose="020F0502020204030204" pitchFamily="34" charset="0"/>
                <a:cs typeface="Calibri" panose="020F0502020204030204" pitchFamily="34" charset="0"/>
              </a:rPr>
              <a:t>‘You shall not speak evil of a ruler of your people.’</a:t>
            </a:r>
            <a:r>
              <a:rPr lang="en-US" sz="2400" b="1" dirty="0">
                <a:latin typeface="Calibri" panose="020F0502020204030204" pitchFamily="34" charset="0"/>
                <a:cs typeface="Calibri" panose="020F0502020204030204" pitchFamily="34" charset="0"/>
              </a:rPr>
              <a:t> ”</a:t>
            </a:r>
          </a:p>
        </p:txBody>
      </p:sp>
    </p:spTree>
    <p:extLst>
      <p:ext uri="{BB962C8B-B14F-4D97-AF65-F5344CB8AC3E}">
        <p14:creationId xmlns:p14="http://schemas.microsoft.com/office/powerpoint/2010/main" val="37918633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randombar(horizontal)">
                                      <p:cBhvr>
                                        <p:cTn id="7" dur="500"/>
                                        <p:tgtEl>
                                          <p:spTgt spid="3">
                                            <p:txEl>
                                              <p:pRg st="0" end="0"/>
                                            </p:txEl>
                                          </p:spTgt>
                                        </p:tgtEl>
                                      </p:cBhvr>
                                    </p:animEffect>
                                  </p:childTnLst>
                                </p:cTn>
                              </p:par>
                              <p:par>
                                <p:cTn id="8" presetID="14" presetClass="entr" presetSubtype="1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randombar(horizontal)">
                                      <p:cBhvr>
                                        <p:cTn id="10" dur="500"/>
                                        <p:tgtEl>
                                          <p:spTgt spid="4"/>
                                        </p:tgtEl>
                                      </p:cBhvr>
                                    </p:animEffect>
                                  </p:childTnLst>
                                </p:cTn>
                              </p:par>
                            </p:childTnLst>
                          </p:cTn>
                        </p:par>
                      </p:childTnLst>
                    </p:cTn>
                  </p:par>
                  <p:par>
                    <p:cTn id="11" fill="hold">
                      <p:stCondLst>
                        <p:cond delay="indefinite"/>
                      </p:stCondLst>
                      <p:childTnLst>
                        <p:par>
                          <p:cTn id="12" fill="hold">
                            <p:stCondLst>
                              <p:cond delay="0"/>
                            </p:stCondLst>
                            <p:childTnLst>
                              <p:par>
                                <p:cTn id="13" presetID="14"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5" dur="500"/>
                                        <p:tgtEl>
                                          <p:spTgt spid="3">
                                            <p:txEl>
                                              <p:pRg st="4" end="4"/>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4" presetClass="entr" presetSubtype="10" fill="hold" nodeType="clickEffect">
                                  <p:stCondLst>
                                    <p:cond delay="0"/>
                                  </p:stCondLst>
                                  <p:childTnLst>
                                    <p:set>
                                      <p:cBhvr>
                                        <p:cTn id="19" dur="1" fill="hold">
                                          <p:stCondLst>
                                            <p:cond delay="0"/>
                                          </p:stCondLst>
                                        </p:cTn>
                                        <p:tgtEl>
                                          <p:spTgt spid="3">
                                            <p:txEl>
                                              <p:pRg st="5" end="5"/>
                                            </p:txEl>
                                          </p:spTgt>
                                        </p:tgtEl>
                                        <p:attrNameLst>
                                          <p:attrName>style.visibility</p:attrName>
                                        </p:attrNameLst>
                                      </p:cBhvr>
                                      <p:to>
                                        <p:strVal val="visible"/>
                                      </p:to>
                                    </p:set>
                                    <p:animEffect transition="in" filter="randombar(horizontal)">
                                      <p:cBhvr>
                                        <p:cTn id="20" dur="500"/>
                                        <p:tgtEl>
                                          <p:spTgt spid="3">
                                            <p:txEl>
                                              <p:pRg st="5" end="5"/>
                                            </p:txEl>
                                          </p:spTgt>
                                        </p:tgtEl>
                                      </p:cBhvr>
                                    </p:animEffect>
                                  </p:childTnLst>
                                </p:cTn>
                              </p:par>
                              <p:par>
                                <p:cTn id="21" presetID="14" presetClass="entr" presetSubtype="10" fill="hold" grpId="0" nodeType="withEffect">
                                  <p:stCondLst>
                                    <p:cond delay="0"/>
                                  </p:stCondLst>
                                  <p:childTnLst>
                                    <p:set>
                                      <p:cBhvr>
                                        <p:cTn id="22" dur="1" fill="hold">
                                          <p:stCondLst>
                                            <p:cond delay="0"/>
                                          </p:stCondLst>
                                        </p:cTn>
                                        <p:tgtEl>
                                          <p:spTgt spid="5"/>
                                        </p:tgtEl>
                                        <p:attrNameLst>
                                          <p:attrName>style.visibility</p:attrName>
                                        </p:attrNameLst>
                                      </p:cBhvr>
                                      <p:to>
                                        <p:strVal val="visible"/>
                                      </p:to>
                                    </p:set>
                                    <p:animEffect transition="in" filter="randombar(horizontal)">
                                      <p:cBhvr>
                                        <p:cTn id="23"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1235</TotalTime>
  <Words>2642</Words>
  <Application>Microsoft Office PowerPoint</Application>
  <PresentationFormat>Widescreen</PresentationFormat>
  <Paragraphs>156</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Calibri</vt:lpstr>
      <vt:lpstr>Century Gothic</vt:lpstr>
      <vt:lpstr>Wingdings 3</vt:lpstr>
      <vt:lpstr>Wisp</vt:lpstr>
      <vt:lpstr>Christians Responsibility to the Government</vt:lpstr>
      <vt:lpstr>Principles:</vt:lpstr>
      <vt:lpstr>Our Responsibilities to Our Government</vt:lpstr>
      <vt:lpstr>Acts 16:35-39</vt:lpstr>
      <vt:lpstr>Acts 16:35-39</vt:lpstr>
      <vt:lpstr>Acts 16:35-39</vt:lpstr>
      <vt:lpstr>Our Responsibilities to Our Government</vt:lpstr>
      <vt:lpstr>Acts 23:1-5</vt:lpstr>
      <vt:lpstr>Acts 23:1-5</vt:lpstr>
      <vt:lpstr>Acts 23:1-5</vt:lpstr>
      <vt:lpstr>Our Responsibilities to Our Government</vt:lpstr>
      <vt:lpstr>Acts 23:16-24</vt:lpstr>
      <vt:lpstr>Acts 23:16-24</vt:lpstr>
      <vt:lpstr>Acts 23:16-24</vt:lpstr>
      <vt:lpstr>Acts 23:16-24</vt:lpstr>
      <vt:lpstr>Our Responsibilities to Our Government</vt:lpstr>
      <vt:lpstr>1 Timothy 2:1-4</vt:lpstr>
      <vt:lpstr>1 Timothy 2:1-4</vt:lpstr>
      <vt:lpstr>1 Timothy 2:1-4</vt:lpstr>
      <vt:lpstr>Our Responsibilities to Our Government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Christians Responsibility to the Government</dc:title>
  <dc:creator>Paden, Eddie - LCMS Lang. Arts</dc:creator>
  <cp:lastModifiedBy>Kevin Stilts</cp:lastModifiedBy>
  <cp:revision>150</cp:revision>
  <cp:lastPrinted>2021-09-03T16:04:29Z</cp:lastPrinted>
  <dcterms:created xsi:type="dcterms:W3CDTF">2021-08-16T17:50:50Z</dcterms:created>
  <dcterms:modified xsi:type="dcterms:W3CDTF">2021-09-05T17:53:38Z</dcterms:modified>
</cp:coreProperties>
</file>