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438" r:id="rId2"/>
    <p:sldId id="439" r:id="rId3"/>
    <p:sldId id="437" r:id="rId4"/>
    <p:sldId id="452" r:id="rId5"/>
    <p:sldId id="431" r:id="rId6"/>
    <p:sldId id="432" r:id="rId7"/>
    <p:sldId id="433" r:id="rId8"/>
    <p:sldId id="434" r:id="rId9"/>
    <p:sldId id="435" r:id="rId10"/>
    <p:sldId id="424" r:id="rId11"/>
    <p:sldId id="436" r:id="rId12"/>
    <p:sldId id="426" r:id="rId13"/>
    <p:sldId id="440" r:id="rId14"/>
    <p:sldId id="406" r:id="rId15"/>
    <p:sldId id="410" r:id="rId16"/>
    <p:sldId id="411" r:id="rId17"/>
    <p:sldId id="451" r:id="rId18"/>
    <p:sldId id="427" r:id="rId19"/>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81"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8/15/2021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8/15/2021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8/15/2021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8/15/2021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8/15/2021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8/15/2021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iblehub.com/mark/10-42.htm" TargetMode="External"/><Relationship Id="rId2" Type="http://schemas.openxmlformats.org/officeDocument/2006/relationships/hyperlink" Target="https://biblehub.com/matthew/20-25.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26D7-587A-4028-A2E4-8548AA84BCED}"/>
              </a:ext>
            </a:extLst>
          </p:cNvPr>
          <p:cNvSpPr>
            <a:spLocks noGrp="1"/>
          </p:cNvSpPr>
          <p:nvPr>
            <p:ph type="ctrTitle"/>
          </p:nvPr>
        </p:nvSpPr>
        <p:spPr/>
        <p:txBody>
          <a:bodyPr/>
          <a:lstStyle/>
          <a:p>
            <a:r>
              <a:rPr lang="en-US" dirty="0"/>
              <a:t>Responsibility of Elders</a:t>
            </a:r>
          </a:p>
        </p:txBody>
      </p:sp>
      <p:sp>
        <p:nvSpPr>
          <p:cNvPr id="3" name="Subtitle 2">
            <a:extLst>
              <a:ext uri="{FF2B5EF4-FFF2-40B4-BE49-F238E27FC236}">
                <a16:creationId xmlns:a16="http://schemas.microsoft.com/office/drawing/2014/main" id="{0D5BDFBA-AD0D-4D48-86B3-2FE1DEB32EF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1399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267129" y="2116476"/>
            <a:ext cx="11568700" cy="4609870"/>
          </a:xfrm>
        </p:spPr>
        <p:txBody>
          <a:bodyPr>
            <a:normAutofit/>
          </a:bodyPr>
          <a:lstStyle/>
          <a:p>
            <a:r>
              <a:rPr lang="en-US" sz="2800" b="1" u="sng" dirty="0">
                <a:solidFill>
                  <a:srgbClr val="FF0000"/>
                </a:solidFill>
              </a:rPr>
              <a:t>Verse 31 </a:t>
            </a:r>
            <a:r>
              <a:rPr lang="en-US" sz="2800" dirty="0"/>
              <a:t>– </a:t>
            </a:r>
            <a:r>
              <a:rPr lang="en-US" sz="2800" b="1" dirty="0">
                <a:solidFill>
                  <a:srgbClr val="C00000"/>
                </a:solidFill>
              </a:rPr>
              <a:t>Watch, Remember and Warn </a:t>
            </a:r>
            <a:r>
              <a:rPr lang="en-US" sz="2800" dirty="0"/>
              <a:t>are key ideas in this passage.  Watch, Remember and Warn of what?</a:t>
            </a:r>
          </a:p>
          <a:p>
            <a:r>
              <a:rPr lang="en-US" sz="2800" dirty="0"/>
              <a:t>Warn of false teachers and false teaching?</a:t>
            </a:r>
          </a:p>
          <a:p>
            <a:r>
              <a:rPr lang="en-US" sz="2800" dirty="0"/>
              <a:t>A key responsibility of elders is to watch for false teachers and teaching not only in the congregation but what may come into the congregation.</a:t>
            </a:r>
          </a:p>
          <a:p>
            <a:r>
              <a:rPr lang="en-US" sz="2800" dirty="0">
                <a:solidFill>
                  <a:srgbClr val="FF0000"/>
                </a:solidFill>
              </a:rPr>
              <a:t> </a:t>
            </a:r>
            <a:r>
              <a:rPr lang="en-US" sz="2800" dirty="0">
                <a:solidFill>
                  <a:schemeClr val="tx1"/>
                </a:solidFill>
              </a:rPr>
              <a:t>Let’s go back to the text and look at the last few verses and see if there is another responsibility of elders given in this text.</a:t>
            </a:r>
          </a:p>
        </p:txBody>
      </p:sp>
      <p:sp>
        <p:nvSpPr>
          <p:cNvPr id="4" name="TextBox 3">
            <a:extLst>
              <a:ext uri="{FF2B5EF4-FFF2-40B4-BE49-F238E27FC236}">
                <a16:creationId xmlns:a16="http://schemas.microsoft.com/office/drawing/2014/main" id="{EEDB743B-A101-4F9B-8777-3DC5F4135E69}"/>
              </a:ext>
            </a:extLst>
          </p:cNvPr>
          <p:cNvSpPr txBox="1"/>
          <p:nvPr/>
        </p:nvSpPr>
        <p:spPr>
          <a:xfrm>
            <a:off x="707807" y="843354"/>
            <a:ext cx="11055078" cy="1200329"/>
          </a:xfrm>
          <a:prstGeom prst="rect">
            <a:avLst/>
          </a:prstGeom>
          <a:solidFill>
            <a:schemeClr val="accent1"/>
          </a:solidFill>
        </p:spPr>
        <p:txBody>
          <a:bodyPr wrap="none" rtlCol="0">
            <a:spAutoFit/>
          </a:bodyPr>
          <a:lstStyle/>
          <a:p>
            <a:pPr algn="ctr"/>
            <a:r>
              <a:rPr lang="en-US" sz="2400" baseline="30000" dirty="0"/>
              <a:t>30 </a:t>
            </a:r>
            <a:r>
              <a:rPr lang="en-US" sz="2400" dirty="0"/>
              <a:t>Also from among yourselves men will rise up, speaking perverse things, to draw away </a:t>
            </a:r>
          </a:p>
          <a:p>
            <a:pPr algn="ctr"/>
            <a:r>
              <a:rPr lang="en-US" sz="2400" dirty="0"/>
              <a:t>the disciples after themselves. </a:t>
            </a:r>
            <a:r>
              <a:rPr lang="en-US" sz="2400" baseline="30000" dirty="0"/>
              <a:t>31 </a:t>
            </a:r>
            <a:r>
              <a:rPr lang="en-US" sz="2400" dirty="0"/>
              <a:t>Therefore watch, and remember that for three years </a:t>
            </a:r>
          </a:p>
          <a:p>
            <a:pPr algn="ctr"/>
            <a:r>
              <a:rPr lang="en-US" sz="2400" dirty="0"/>
              <a:t>I did not cease to warn everyone night and day with tears. </a:t>
            </a:r>
            <a:r>
              <a:rPr lang="en-US" sz="2400" b="1" baseline="30000" dirty="0"/>
              <a:t>	</a:t>
            </a:r>
            <a:endParaRPr lang="en-US" sz="2400" dirty="0">
              <a:solidFill>
                <a:srgbClr val="7030A0"/>
              </a:solidFill>
            </a:endParaRPr>
          </a:p>
        </p:txBody>
      </p:sp>
    </p:spTree>
    <p:extLst>
      <p:ext uri="{BB962C8B-B14F-4D97-AF65-F5344CB8AC3E}">
        <p14:creationId xmlns:p14="http://schemas.microsoft.com/office/powerpoint/2010/main" val="275214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359595" y="4633644"/>
            <a:ext cx="11476233" cy="2092702"/>
          </a:xfrm>
        </p:spPr>
        <p:txBody>
          <a:bodyPr>
            <a:normAutofit/>
          </a:bodyPr>
          <a:lstStyle/>
          <a:p>
            <a:endParaRPr lang="en-US" sz="2800" dirty="0"/>
          </a:p>
        </p:txBody>
      </p:sp>
      <p:sp>
        <p:nvSpPr>
          <p:cNvPr id="4" name="TextBox 3">
            <a:extLst>
              <a:ext uri="{FF2B5EF4-FFF2-40B4-BE49-F238E27FC236}">
                <a16:creationId xmlns:a16="http://schemas.microsoft.com/office/drawing/2014/main" id="{EEDB743B-A101-4F9B-8777-3DC5F4135E69}"/>
              </a:ext>
            </a:extLst>
          </p:cNvPr>
          <p:cNvSpPr txBox="1"/>
          <p:nvPr/>
        </p:nvSpPr>
        <p:spPr>
          <a:xfrm>
            <a:off x="143839" y="842480"/>
            <a:ext cx="11949490" cy="6124754"/>
          </a:xfrm>
          <a:prstGeom prst="rect">
            <a:avLst/>
          </a:prstGeom>
          <a:solidFill>
            <a:schemeClr val="bg1">
              <a:lumMod val="95000"/>
            </a:schemeClr>
          </a:solidFill>
        </p:spPr>
        <p:txBody>
          <a:bodyPr wrap="none" rtlCol="0">
            <a:spAutoFit/>
          </a:bodyPr>
          <a:lstStyle/>
          <a:p>
            <a:pPr algn="ctr"/>
            <a:r>
              <a:rPr lang="en-US" sz="2800" b="1" baseline="30000" dirty="0">
                <a:solidFill>
                  <a:srgbClr val="7030A0"/>
                </a:solidFill>
              </a:rPr>
              <a:t>28 </a:t>
            </a:r>
            <a:r>
              <a:rPr lang="en-US" sz="2800" dirty="0">
                <a:solidFill>
                  <a:srgbClr val="7030A0"/>
                </a:solidFill>
              </a:rPr>
              <a:t>Therefore take heed to yourselves and to all the flock, among which the </a:t>
            </a:r>
          </a:p>
          <a:p>
            <a:pPr algn="ctr"/>
            <a:r>
              <a:rPr lang="en-US" sz="2800" dirty="0">
                <a:solidFill>
                  <a:srgbClr val="7030A0"/>
                </a:solidFill>
              </a:rPr>
              <a:t>Holy Spirit has made you overseers, to shepherd the church of God which </a:t>
            </a:r>
          </a:p>
          <a:p>
            <a:pPr algn="ctr"/>
            <a:r>
              <a:rPr lang="en-US" sz="2800" dirty="0">
                <a:solidFill>
                  <a:srgbClr val="7030A0"/>
                </a:solidFill>
              </a:rPr>
              <a:t>He purchased with His own blood. </a:t>
            </a:r>
            <a:r>
              <a:rPr lang="en-US" sz="2800" b="1" baseline="30000" dirty="0">
                <a:solidFill>
                  <a:srgbClr val="7030A0"/>
                </a:solidFill>
              </a:rPr>
              <a:t>29 </a:t>
            </a:r>
            <a:r>
              <a:rPr lang="en-US" sz="2800" dirty="0">
                <a:solidFill>
                  <a:srgbClr val="7030A0"/>
                </a:solidFill>
              </a:rPr>
              <a:t>For I know this, that after my departure </a:t>
            </a:r>
          </a:p>
          <a:p>
            <a:pPr algn="ctr"/>
            <a:r>
              <a:rPr lang="en-US" sz="2800" dirty="0">
                <a:solidFill>
                  <a:srgbClr val="7030A0"/>
                </a:solidFill>
              </a:rPr>
              <a:t>savage wolves will come in among you, not sparing the flock. </a:t>
            </a:r>
            <a:r>
              <a:rPr lang="en-US" sz="2800" b="1" baseline="30000" dirty="0">
                <a:solidFill>
                  <a:srgbClr val="7030A0"/>
                </a:solidFill>
              </a:rPr>
              <a:t>30 </a:t>
            </a:r>
            <a:r>
              <a:rPr lang="en-US" sz="2800" dirty="0">
                <a:solidFill>
                  <a:srgbClr val="7030A0"/>
                </a:solidFill>
              </a:rPr>
              <a:t>Also from among </a:t>
            </a:r>
          </a:p>
          <a:p>
            <a:pPr algn="ctr"/>
            <a:r>
              <a:rPr lang="en-US" sz="2800" dirty="0">
                <a:solidFill>
                  <a:srgbClr val="7030A0"/>
                </a:solidFill>
              </a:rPr>
              <a:t>yourselves men will rise up, speaking perverse things, to draw away the disciples </a:t>
            </a:r>
          </a:p>
          <a:p>
            <a:pPr algn="ctr"/>
            <a:r>
              <a:rPr lang="en-US" sz="2800" dirty="0">
                <a:solidFill>
                  <a:srgbClr val="7030A0"/>
                </a:solidFill>
              </a:rPr>
              <a:t>after themselves. </a:t>
            </a:r>
            <a:r>
              <a:rPr lang="en-US" sz="2800" b="1" baseline="30000" dirty="0">
                <a:solidFill>
                  <a:srgbClr val="7030A0"/>
                </a:solidFill>
              </a:rPr>
              <a:t>31 </a:t>
            </a:r>
            <a:r>
              <a:rPr lang="en-US" sz="2800" dirty="0">
                <a:solidFill>
                  <a:srgbClr val="7030A0"/>
                </a:solidFill>
              </a:rPr>
              <a:t>Therefore watch, and remember that for three years I did </a:t>
            </a:r>
          </a:p>
          <a:p>
            <a:pPr algn="ctr"/>
            <a:r>
              <a:rPr lang="en-US" sz="2800" dirty="0">
                <a:solidFill>
                  <a:srgbClr val="7030A0"/>
                </a:solidFill>
              </a:rPr>
              <a:t>not cease to warn everyone night and day with tears. </a:t>
            </a:r>
            <a:r>
              <a:rPr lang="en-US" sz="2800" b="1" baseline="30000" dirty="0">
                <a:solidFill>
                  <a:srgbClr val="7030A0"/>
                </a:solidFill>
              </a:rPr>
              <a:t>32 </a:t>
            </a:r>
            <a:r>
              <a:rPr lang="en-US" sz="2800" dirty="0">
                <a:solidFill>
                  <a:srgbClr val="7030A0"/>
                </a:solidFill>
              </a:rPr>
              <a:t>“So now, brethren, I </a:t>
            </a:r>
          </a:p>
          <a:p>
            <a:pPr algn="ctr"/>
            <a:r>
              <a:rPr lang="en-US" sz="2800" dirty="0">
                <a:solidFill>
                  <a:srgbClr val="7030A0"/>
                </a:solidFill>
              </a:rPr>
              <a:t>commend you to God and to the word of His grace, which is able to build you </a:t>
            </a:r>
          </a:p>
          <a:p>
            <a:pPr algn="ctr"/>
            <a:r>
              <a:rPr lang="en-US" sz="2800" dirty="0">
                <a:solidFill>
                  <a:srgbClr val="7030A0"/>
                </a:solidFill>
              </a:rPr>
              <a:t>up and give you an inheritance among all those who are sanctified. </a:t>
            </a:r>
            <a:r>
              <a:rPr lang="en-US" sz="2800" b="1" baseline="30000" dirty="0">
                <a:solidFill>
                  <a:srgbClr val="7030A0"/>
                </a:solidFill>
              </a:rPr>
              <a:t>33 </a:t>
            </a:r>
            <a:r>
              <a:rPr lang="en-US" sz="2800" dirty="0">
                <a:solidFill>
                  <a:srgbClr val="7030A0"/>
                </a:solidFill>
              </a:rPr>
              <a:t>I have </a:t>
            </a:r>
          </a:p>
          <a:p>
            <a:pPr algn="ctr"/>
            <a:r>
              <a:rPr lang="en-US" sz="2800" dirty="0">
                <a:solidFill>
                  <a:srgbClr val="7030A0"/>
                </a:solidFill>
              </a:rPr>
              <a:t>coveted no one’s silver or gold or apparel. </a:t>
            </a:r>
            <a:r>
              <a:rPr lang="en-US" sz="2800" b="1" baseline="30000" dirty="0">
                <a:solidFill>
                  <a:srgbClr val="7030A0"/>
                </a:solidFill>
              </a:rPr>
              <a:t>34 </a:t>
            </a:r>
            <a:r>
              <a:rPr lang="en-US" sz="2800" dirty="0">
                <a:solidFill>
                  <a:srgbClr val="7030A0"/>
                </a:solidFill>
              </a:rPr>
              <a:t>Yes, you yourselves know that </a:t>
            </a:r>
          </a:p>
          <a:p>
            <a:pPr algn="ctr"/>
            <a:r>
              <a:rPr lang="en-US" sz="2800" dirty="0">
                <a:solidFill>
                  <a:srgbClr val="7030A0"/>
                </a:solidFill>
              </a:rPr>
              <a:t>these hands have provided for my necessities, and for those who were with me. </a:t>
            </a:r>
          </a:p>
          <a:p>
            <a:pPr algn="ctr"/>
            <a:r>
              <a:rPr lang="en-US" sz="2800" b="1" baseline="30000" dirty="0">
                <a:solidFill>
                  <a:srgbClr val="7030A0"/>
                </a:solidFill>
              </a:rPr>
              <a:t>35 </a:t>
            </a:r>
            <a:r>
              <a:rPr lang="en-US" sz="2800" dirty="0">
                <a:solidFill>
                  <a:srgbClr val="7030A0"/>
                </a:solidFill>
              </a:rPr>
              <a:t>I have shown you in every way, by laboring like this, that you must support the </a:t>
            </a:r>
          </a:p>
          <a:p>
            <a:pPr algn="ctr"/>
            <a:r>
              <a:rPr lang="en-US" sz="2800" dirty="0">
                <a:solidFill>
                  <a:srgbClr val="7030A0"/>
                </a:solidFill>
              </a:rPr>
              <a:t>weak.  And remember the words of the Lord Jesus, that He said, ‘It is more </a:t>
            </a:r>
          </a:p>
          <a:p>
            <a:pPr algn="ctr"/>
            <a:r>
              <a:rPr lang="en-US" sz="2800" dirty="0">
                <a:solidFill>
                  <a:srgbClr val="7030A0"/>
                </a:solidFill>
              </a:rPr>
              <a:t>blessed to give than to receive.’ ”</a:t>
            </a:r>
          </a:p>
        </p:txBody>
      </p:sp>
    </p:spTree>
    <p:extLst>
      <p:ext uri="{BB962C8B-B14F-4D97-AF65-F5344CB8AC3E}">
        <p14:creationId xmlns:p14="http://schemas.microsoft.com/office/powerpoint/2010/main" val="378006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267129" y="3051425"/>
            <a:ext cx="11568700" cy="3674921"/>
          </a:xfrm>
        </p:spPr>
        <p:txBody>
          <a:bodyPr>
            <a:normAutofit lnSpcReduction="10000"/>
          </a:bodyPr>
          <a:lstStyle/>
          <a:p>
            <a:r>
              <a:rPr lang="en-US" sz="2800" dirty="0"/>
              <a:t>Is there a responsibility listed here for the elders?  If so, what?</a:t>
            </a:r>
          </a:p>
          <a:p>
            <a:r>
              <a:rPr lang="en-US" sz="2800" b="1" dirty="0">
                <a:solidFill>
                  <a:srgbClr val="C00000"/>
                </a:solidFill>
              </a:rPr>
              <a:t>“Support the weak” </a:t>
            </a:r>
            <a:r>
              <a:rPr lang="en-US" sz="2800" dirty="0"/>
              <a:t>– in terms of what?  What is the context of the elder’s following the apostle’s example and supporting the weak?</a:t>
            </a:r>
          </a:p>
          <a:p>
            <a:r>
              <a:rPr lang="en-US" sz="2800" dirty="0"/>
              <a:t>V 34?  Helping to provide for the necessities of life for them? Does this go along with the words of Jesus quoted by Paul – “It is more blessed to give than to receive which is why Paul quotes it here?</a:t>
            </a:r>
          </a:p>
          <a:p>
            <a:r>
              <a:rPr lang="en-US" sz="2800" b="1" dirty="0">
                <a:solidFill>
                  <a:srgbClr val="C00000"/>
                </a:solidFill>
              </a:rPr>
              <a:t>So, is a responsibility of elders that they must be an example of helping others physically in terms of their necessities?</a:t>
            </a:r>
          </a:p>
        </p:txBody>
      </p:sp>
      <p:sp>
        <p:nvSpPr>
          <p:cNvPr id="5" name="Rectangle 4">
            <a:extLst>
              <a:ext uri="{FF2B5EF4-FFF2-40B4-BE49-F238E27FC236}">
                <a16:creationId xmlns:a16="http://schemas.microsoft.com/office/drawing/2014/main" id="{DB3FEB56-A50C-44E4-A61E-A45B930614F7}"/>
              </a:ext>
            </a:extLst>
          </p:cNvPr>
          <p:cNvSpPr/>
          <p:nvPr/>
        </p:nvSpPr>
        <p:spPr>
          <a:xfrm>
            <a:off x="623299" y="901476"/>
            <a:ext cx="11212530" cy="1938992"/>
          </a:xfrm>
          <a:prstGeom prst="rect">
            <a:avLst/>
          </a:prstGeom>
          <a:solidFill>
            <a:schemeClr val="accent1"/>
          </a:solidFill>
        </p:spPr>
        <p:txBody>
          <a:bodyPr wrap="square">
            <a:spAutoFit/>
          </a:bodyPr>
          <a:lstStyle/>
          <a:p>
            <a:pPr algn="ctr"/>
            <a:r>
              <a:rPr lang="en-US" sz="2400" b="1" baseline="30000" dirty="0"/>
              <a:t>33 </a:t>
            </a:r>
            <a:r>
              <a:rPr lang="en-US" sz="2400" dirty="0"/>
              <a:t>I have coveted no one’s silver or gold or apparel. </a:t>
            </a:r>
            <a:r>
              <a:rPr lang="en-US" sz="2400" b="1" baseline="30000" dirty="0"/>
              <a:t>34 </a:t>
            </a:r>
            <a:r>
              <a:rPr lang="en-US" sz="2400" dirty="0"/>
              <a:t>Yes, you</a:t>
            </a:r>
          </a:p>
          <a:p>
            <a:pPr algn="ctr"/>
            <a:r>
              <a:rPr lang="en-US" sz="2400" dirty="0"/>
              <a:t>yourselves know that these hands have provided for my necessities, and for those who were with me. </a:t>
            </a:r>
            <a:r>
              <a:rPr lang="en-US" sz="2400" b="1" baseline="30000" dirty="0"/>
              <a:t>35 </a:t>
            </a:r>
            <a:r>
              <a:rPr lang="en-US" sz="2400" dirty="0"/>
              <a:t>I have shown you in every way, by laboring like this, that you must support the weak.  And remember the words of the Lord Jesus, that He said, ‘It is more blessed to give than to receive.’ ”</a:t>
            </a:r>
            <a:endParaRPr lang="en-US" sz="2400" dirty="0">
              <a:solidFill>
                <a:srgbClr val="7030A0"/>
              </a:solidFill>
            </a:endParaRPr>
          </a:p>
        </p:txBody>
      </p:sp>
    </p:spTree>
    <p:extLst>
      <p:ext uri="{BB962C8B-B14F-4D97-AF65-F5344CB8AC3E}">
        <p14:creationId xmlns:p14="http://schemas.microsoft.com/office/powerpoint/2010/main" val="194390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648173" cy="838986"/>
          </a:xfrm>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36305" y="838985"/>
            <a:ext cx="11609797" cy="5920033"/>
          </a:xfrm>
        </p:spPr>
        <p:txBody>
          <a:bodyPr>
            <a:normAutofit/>
          </a:bodyPr>
          <a:lstStyle/>
          <a:p>
            <a:r>
              <a:rPr lang="en-US" sz="2800" b="1" dirty="0">
                <a:solidFill>
                  <a:srgbClr val="C00000"/>
                </a:solidFill>
              </a:rPr>
              <a:t>Rule over (watching for the souls) </a:t>
            </a:r>
            <a:r>
              <a:rPr lang="en-US" sz="2800" dirty="0"/>
              <a:t>– Hebrews 13:17, Acts 20:28</a:t>
            </a:r>
          </a:p>
          <a:p>
            <a:r>
              <a:rPr lang="en-US" sz="2800" b="1" dirty="0">
                <a:solidFill>
                  <a:srgbClr val="C00000"/>
                </a:solidFill>
              </a:rPr>
              <a:t>Shepherd the flock </a:t>
            </a:r>
            <a:r>
              <a:rPr lang="en-US" sz="2800" dirty="0"/>
              <a:t>– Acts 20:28</a:t>
            </a:r>
          </a:p>
          <a:p>
            <a:r>
              <a:rPr lang="en-US" sz="2800" b="1" dirty="0">
                <a:solidFill>
                  <a:srgbClr val="C00000"/>
                </a:solidFill>
              </a:rPr>
              <a:t>Teach the flock</a:t>
            </a:r>
            <a:r>
              <a:rPr lang="en-US" sz="2800" dirty="0">
                <a:solidFill>
                  <a:schemeClr val="tx1"/>
                </a:solidFill>
              </a:rPr>
              <a:t> – Hebrews 13:7</a:t>
            </a:r>
            <a:endParaRPr lang="en-US" sz="2800" b="1" dirty="0">
              <a:solidFill>
                <a:srgbClr val="C00000"/>
              </a:solidFill>
            </a:endParaRPr>
          </a:p>
          <a:p>
            <a:r>
              <a:rPr lang="en-US" sz="2800" b="1" dirty="0">
                <a:solidFill>
                  <a:srgbClr val="C00000"/>
                </a:solidFill>
              </a:rPr>
              <a:t>Be godly examples </a:t>
            </a:r>
            <a:r>
              <a:rPr lang="en-US" sz="2800" dirty="0">
                <a:solidFill>
                  <a:schemeClr val="tx1"/>
                </a:solidFill>
              </a:rPr>
              <a:t>– Hebrews 13:7</a:t>
            </a:r>
            <a:endParaRPr lang="en-US" sz="2800" b="1" dirty="0">
              <a:solidFill>
                <a:srgbClr val="C00000"/>
              </a:solidFill>
            </a:endParaRPr>
          </a:p>
          <a:p>
            <a:r>
              <a:rPr lang="en-US" sz="2800" b="1" dirty="0">
                <a:solidFill>
                  <a:srgbClr val="C00000"/>
                </a:solidFill>
              </a:rPr>
              <a:t>Watch for and warn against false teaching </a:t>
            </a:r>
            <a:r>
              <a:rPr lang="en-US" sz="2800" dirty="0">
                <a:solidFill>
                  <a:schemeClr val="tx1"/>
                </a:solidFill>
              </a:rPr>
              <a:t>– Acts 20:31</a:t>
            </a:r>
          </a:p>
          <a:p>
            <a:r>
              <a:rPr lang="en-US" sz="2800" b="1" dirty="0">
                <a:solidFill>
                  <a:srgbClr val="C00000"/>
                </a:solidFill>
              </a:rPr>
              <a:t>Support the weak </a:t>
            </a:r>
            <a:r>
              <a:rPr lang="en-US" sz="2800" dirty="0">
                <a:solidFill>
                  <a:schemeClr val="tx1"/>
                </a:solidFill>
              </a:rPr>
              <a:t>– Acts 20:34</a:t>
            </a:r>
          </a:p>
          <a:p>
            <a:endParaRPr lang="en-US" sz="2800" b="1" dirty="0">
              <a:solidFill>
                <a:srgbClr val="C00000"/>
              </a:solidFill>
            </a:endParaRPr>
          </a:p>
        </p:txBody>
      </p:sp>
    </p:spTree>
    <p:extLst>
      <p:ext uri="{BB962C8B-B14F-4D97-AF65-F5344CB8AC3E}">
        <p14:creationId xmlns:p14="http://schemas.microsoft.com/office/powerpoint/2010/main" val="190487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A1C5-1EBB-4FF2-8345-95044CE1C639}"/>
              </a:ext>
            </a:extLst>
          </p:cNvPr>
          <p:cNvSpPr>
            <a:spLocks noGrp="1"/>
          </p:cNvSpPr>
          <p:nvPr>
            <p:ph type="title"/>
          </p:nvPr>
        </p:nvSpPr>
        <p:spPr>
          <a:xfrm>
            <a:off x="0" y="0"/>
            <a:ext cx="3256908" cy="698643"/>
          </a:xfrm>
        </p:spPr>
        <p:txBody>
          <a:bodyPr>
            <a:normAutofit fontScale="90000"/>
          </a:bodyPr>
          <a:lstStyle/>
          <a:p>
            <a:r>
              <a:rPr lang="en-US" sz="4000" dirty="0"/>
              <a:t>I Peter 5:1-5</a:t>
            </a:r>
          </a:p>
        </p:txBody>
      </p:sp>
      <p:sp>
        <p:nvSpPr>
          <p:cNvPr id="3" name="Content Placeholder 2">
            <a:extLst>
              <a:ext uri="{FF2B5EF4-FFF2-40B4-BE49-F238E27FC236}">
                <a16:creationId xmlns:a16="http://schemas.microsoft.com/office/drawing/2014/main" id="{2E529517-6FE5-46DE-95B8-A3DE4461FB87}"/>
              </a:ext>
            </a:extLst>
          </p:cNvPr>
          <p:cNvSpPr>
            <a:spLocks noGrp="1"/>
          </p:cNvSpPr>
          <p:nvPr>
            <p:ph idx="1"/>
          </p:nvPr>
        </p:nvSpPr>
        <p:spPr>
          <a:xfrm>
            <a:off x="328773" y="3930566"/>
            <a:ext cx="11455686" cy="2706540"/>
          </a:xfrm>
        </p:spPr>
        <p:txBody>
          <a:bodyPr>
            <a:normAutofit lnSpcReduction="10000"/>
          </a:bodyPr>
          <a:lstStyle/>
          <a:p>
            <a:r>
              <a:rPr lang="en-US" sz="2800" dirty="0"/>
              <a:t>Let’s start with key words:</a:t>
            </a:r>
          </a:p>
          <a:p>
            <a:r>
              <a:rPr lang="en-US" sz="2800" dirty="0"/>
              <a:t>“Lords” - </a:t>
            </a:r>
            <a:r>
              <a:rPr lang="en-US" sz="2800" dirty="0">
                <a:solidFill>
                  <a:srgbClr val="001320"/>
                </a:solidFill>
                <a:latin typeface="Roboto"/>
              </a:rPr>
              <a:t>Neither as being lords - The word here used (κατα</a:t>
            </a:r>
            <a:r>
              <a:rPr lang="en-US" sz="2800" dirty="0" err="1">
                <a:solidFill>
                  <a:srgbClr val="001320"/>
                </a:solidFill>
                <a:latin typeface="Roboto"/>
              </a:rPr>
              <a:t>κυριεύω</a:t>
            </a:r>
            <a:r>
              <a:rPr lang="en-US" sz="2800" dirty="0">
                <a:solidFill>
                  <a:srgbClr val="001320"/>
                </a:solidFill>
                <a:latin typeface="Roboto"/>
              </a:rPr>
              <a:t> </a:t>
            </a:r>
            <a:r>
              <a:rPr lang="en-US" sz="2800" dirty="0" err="1">
                <a:solidFill>
                  <a:srgbClr val="001320"/>
                </a:solidFill>
                <a:latin typeface="Roboto"/>
              </a:rPr>
              <a:t>katakurieuo</a:t>
            </a:r>
            <a:r>
              <a:rPr lang="en-US" sz="2800" dirty="0">
                <a:solidFill>
                  <a:srgbClr val="001320"/>
                </a:solidFill>
                <a:latin typeface="Roboto"/>
              </a:rPr>
              <a:t>̄) is rendered "exercise dominion over," in </a:t>
            </a:r>
            <a:r>
              <a:rPr lang="en-US" sz="2800" dirty="0">
                <a:solidFill>
                  <a:srgbClr val="008AE6"/>
                </a:solidFill>
                <a:latin typeface="Roboto"/>
                <a:hlinkClick r:id="rId2">
                  <a:extLst>
                    <a:ext uri="{A12FA001-AC4F-418D-AE19-62706E023703}">
                      <ahyp:hlinkClr xmlns:ahyp="http://schemas.microsoft.com/office/drawing/2018/hyperlinkcolor" val="tx"/>
                    </a:ext>
                  </a:extLst>
                </a:hlinkClick>
              </a:rPr>
              <a:t>Matthew 20:25</a:t>
            </a:r>
            <a:r>
              <a:rPr lang="en-US" sz="2800" dirty="0">
                <a:solidFill>
                  <a:srgbClr val="001320"/>
                </a:solidFill>
                <a:latin typeface="Roboto"/>
              </a:rPr>
              <a:t>; exercise lordship over, in </a:t>
            </a:r>
            <a:r>
              <a:rPr lang="en-US" sz="2800" dirty="0">
                <a:solidFill>
                  <a:srgbClr val="008AE6"/>
                </a:solidFill>
                <a:latin typeface="Roboto"/>
                <a:hlinkClick r:id="rId3">
                  <a:extLst>
                    <a:ext uri="{A12FA001-AC4F-418D-AE19-62706E023703}">
                      <ahyp:hlinkClr xmlns:ahyp="http://schemas.microsoft.com/office/drawing/2018/hyperlinkcolor" val="tx"/>
                    </a:ext>
                  </a:extLst>
                </a:hlinkClick>
              </a:rPr>
              <a:t>Mark 10:42</a:t>
            </a:r>
            <a:r>
              <a:rPr lang="en-US" sz="2800" dirty="0">
                <a:solidFill>
                  <a:srgbClr val="001320"/>
                </a:solidFill>
                <a:latin typeface="Roboto"/>
              </a:rPr>
              <a:t>; it does not elsewhere occur in the New Testament. It refers properly to that kind of jurisdiction which civil rulers or magistrates exercise.</a:t>
            </a:r>
            <a:endParaRPr lang="en-US" sz="2800" dirty="0"/>
          </a:p>
        </p:txBody>
      </p:sp>
      <p:sp>
        <p:nvSpPr>
          <p:cNvPr id="4" name="TextBox 3">
            <a:extLst>
              <a:ext uri="{FF2B5EF4-FFF2-40B4-BE49-F238E27FC236}">
                <a16:creationId xmlns:a16="http://schemas.microsoft.com/office/drawing/2014/main" id="{5AC5039B-BEF9-40FA-AB77-D2176FF1EEA3}"/>
              </a:ext>
            </a:extLst>
          </p:cNvPr>
          <p:cNvSpPr txBox="1"/>
          <p:nvPr/>
        </p:nvSpPr>
        <p:spPr>
          <a:xfrm>
            <a:off x="328773" y="791110"/>
            <a:ext cx="11455686" cy="3046988"/>
          </a:xfrm>
          <a:prstGeom prst="rect">
            <a:avLst/>
          </a:prstGeom>
          <a:solidFill>
            <a:schemeClr val="accent1"/>
          </a:solidFill>
        </p:spPr>
        <p:txBody>
          <a:bodyPr wrap="square" rtlCol="0">
            <a:spAutoFit/>
          </a:bodyPr>
          <a:lstStyle/>
          <a:p>
            <a:pPr algn="ctr"/>
            <a:r>
              <a:rPr lang="en-US" sz="2400" dirty="0"/>
              <a:t>The elders who are among you I exhort, I who am a fellow elder and a witness of the sufferings of Christ, and also a partaker of the glory that will be revealed: </a:t>
            </a:r>
            <a:r>
              <a:rPr lang="en-US" sz="2400" b="1" baseline="30000" dirty="0"/>
              <a:t>2 </a:t>
            </a:r>
            <a:r>
              <a:rPr lang="en-US" sz="2400" dirty="0"/>
              <a:t>Shepherd the flock of God which is among you, serving as overseers, not by compulsion but willingly, not for dishonest gain but eagerly; </a:t>
            </a:r>
            <a:r>
              <a:rPr lang="en-US" sz="2400" b="1" baseline="30000" dirty="0"/>
              <a:t>3 </a:t>
            </a:r>
            <a:r>
              <a:rPr lang="en-US" sz="2400" b="1" u="sng" dirty="0"/>
              <a:t>nor as being lords</a:t>
            </a:r>
            <a:r>
              <a:rPr lang="en-US" sz="2400" dirty="0"/>
              <a:t> over those entrusted to you, but being examples to the flock; </a:t>
            </a:r>
            <a:r>
              <a:rPr lang="en-US" sz="2400" b="1" baseline="30000" dirty="0"/>
              <a:t>4 </a:t>
            </a:r>
            <a:r>
              <a:rPr lang="en-US" sz="2400" dirty="0"/>
              <a:t>and when the Chief Shepherd appears, you will receive the crown of glory that does not fade away. </a:t>
            </a:r>
            <a:r>
              <a:rPr lang="en-US" sz="2400" b="1" baseline="30000" dirty="0"/>
              <a:t>5 </a:t>
            </a:r>
            <a:r>
              <a:rPr lang="en-US" sz="2400" dirty="0"/>
              <a:t>Likewise you younger people, submit yourselves to </a:t>
            </a:r>
            <a:r>
              <a:rPr lang="en-US" sz="2400" i="1" dirty="0"/>
              <a:t>your</a:t>
            </a:r>
            <a:r>
              <a:rPr lang="en-US" sz="2400" dirty="0"/>
              <a:t> elders. Yes, all of </a:t>
            </a:r>
            <a:r>
              <a:rPr lang="en-US" sz="2400" i="1" dirty="0"/>
              <a:t>you</a:t>
            </a:r>
            <a:r>
              <a:rPr lang="en-US" sz="2400" dirty="0"/>
              <a:t> be submissive to one another, and be clothed with humility, for God resists the proud but gives grace to the humble.</a:t>
            </a:r>
          </a:p>
        </p:txBody>
      </p:sp>
      <p:sp>
        <p:nvSpPr>
          <p:cNvPr id="5" name="TextBox 4">
            <a:extLst>
              <a:ext uri="{FF2B5EF4-FFF2-40B4-BE49-F238E27FC236}">
                <a16:creationId xmlns:a16="http://schemas.microsoft.com/office/drawing/2014/main" id="{C33071B8-5FDC-4172-8DBD-DDFE10F44432}"/>
              </a:ext>
            </a:extLst>
          </p:cNvPr>
          <p:cNvSpPr txBox="1"/>
          <p:nvPr/>
        </p:nvSpPr>
        <p:spPr>
          <a:xfrm>
            <a:off x="8344211" y="184160"/>
            <a:ext cx="3447547" cy="523220"/>
          </a:xfrm>
          <a:prstGeom prst="rect">
            <a:avLst/>
          </a:prstGeom>
          <a:noFill/>
        </p:spPr>
        <p:txBody>
          <a:bodyPr wrap="none" rtlCol="0">
            <a:spAutoFit/>
          </a:bodyPr>
          <a:lstStyle/>
          <a:p>
            <a:r>
              <a:rPr lang="en-US" sz="2800" b="1" dirty="0"/>
              <a:t>Definition of Words</a:t>
            </a:r>
          </a:p>
        </p:txBody>
      </p:sp>
    </p:spTree>
    <p:extLst>
      <p:ext uri="{BB962C8B-B14F-4D97-AF65-F5344CB8AC3E}">
        <p14:creationId xmlns:p14="http://schemas.microsoft.com/office/powerpoint/2010/main" val="268822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EBDC6-43D7-4E3B-8BA4-F0C1DE356E3A}"/>
              </a:ext>
            </a:extLst>
          </p:cNvPr>
          <p:cNvSpPr>
            <a:spLocks noGrp="1"/>
          </p:cNvSpPr>
          <p:nvPr>
            <p:ph type="title"/>
          </p:nvPr>
        </p:nvSpPr>
        <p:spPr>
          <a:xfrm>
            <a:off x="0" y="0"/>
            <a:ext cx="3080603" cy="781915"/>
          </a:xfrm>
        </p:spPr>
        <p:txBody>
          <a:bodyPr/>
          <a:lstStyle/>
          <a:p>
            <a:r>
              <a:rPr lang="en-US" dirty="0"/>
              <a:t>1 peter 5:1-5</a:t>
            </a:r>
          </a:p>
        </p:txBody>
      </p:sp>
      <p:sp>
        <p:nvSpPr>
          <p:cNvPr id="3" name="Content Placeholder 2">
            <a:extLst>
              <a:ext uri="{FF2B5EF4-FFF2-40B4-BE49-F238E27FC236}">
                <a16:creationId xmlns:a16="http://schemas.microsoft.com/office/drawing/2014/main" id="{1DC74429-DC89-4172-B8B1-270A7B957DC9}"/>
              </a:ext>
            </a:extLst>
          </p:cNvPr>
          <p:cNvSpPr>
            <a:spLocks noGrp="1"/>
          </p:cNvSpPr>
          <p:nvPr>
            <p:ph idx="1"/>
          </p:nvPr>
        </p:nvSpPr>
        <p:spPr>
          <a:xfrm>
            <a:off x="154111" y="1078788"/>
            <a:ext cx="11784459" cy="5558318"/>
          </a:xfrm>
        </p:spPr>
        <p:txBody>
          <a:bodyPr>
            <a:normAutofit/>
          </a:bodyPr>
          <a:lstStyle/>
          <a:p>
            <a:r>
              <a:rPr lang="en-US" sz="2800" dirty="0"/>
              <a:t>This word is used in two places of interest that may help us define the word.</a:t>
            </a:r>
          </a:p>
          <a:p>
            <a:r>
              <a:rPr lang="en-US" sz="2800" dirty="0"/>
              <a:t>Matthew 20:25</a:t>
            </a:r>
          </a:p>
          <a:p>
            <a:endParaRPr lang="en-US" sz="2800" dirty="0"/>
          </a:p>
          <a:p>
            <a:endParaRPr lang="en-US" sz="2800" dirty="0"/>
          </a:p>
          <a:p>
            <a:r>
              <a:rPr lang="en-US" sz="2800" dirty="0"/>
              <a:t>Mark 10:41-45</a:t>
            </a:r>
          </a:p>
          <a:p>
            <a:endParaRPr lang="en-US" sz="2800" dirty="0"/>
          </a:p>
          <a:p>
            <a:endParaRPr lang="en-US" sz="2800" dirty="0"/>
          </a:p>
          <a:p>
            <a:pPr marL="0" indent="0">
              <a:buNone/>
            </a:pPr>
            <a:endParaRPr lang="en-US" sz="2800" dirty="0"/>
          </a:p>
        </p:txBody>
      </p:sp>
      <p:sp>
        <p:nvSpPr>
          <p:cNvPr id="4" name="TextBox 3">
            <a:extLst>
              <a:ext uri="{FF2B5EF4-FFF2-40B4-BE49-F238E27FC236}">
                <a16:creationId xmlns:a16="http://schemas.microsoft.com/office/drawing/2014/main" id="{944069F6-3A2F-420E-B135-5C01FF58F142}"/>
              </a:ext>
            </a:extLst>
          </p:cNvPr>
          <p:cNvSpPr txBox="1"/>
          <p:nvPr/>
        </p:nvSpPr>
        <p:spPr>
          <a:xfrm>
            <a:off x="253430" y="2352782"/>
            <a:ext cx="11379141" cy="830997"/>
          </a:xfrm>
          <a:prstGeom prst="rect">
            <a:avLst/>
          </a:prstGeom>
          <a:solidFill>
            <a:schemeClr val="accent1"/>
          </a:solidFill>
        </p:spPr>
        <p:txBody>
          <a:bodyPr wrap="none" rtlCol="0">
            <a:spAutoFit/>
          </a:bodyPr>
          <a:lstStyle/>
          <a:p>
            <a:pPr algn="ctr"/>
            <a:r>
              <a:rPr lang="en-US" sz="2400" b="1" baseline="30000" dirty="0"/>
              <a:t>20 </a:t>
            </a:r>
            <a:r>
              <a:rPr lang="en-US" sz="2400" dirty="0"/>
              <a:t>“So he who had received five talents came and brought five other talents, saying, ‘</a:t>
            </a:r>
            <a:r>
              <a:rPr lang="en-US" sz="2400" b="1" u="sng" dirty="0"/>
              <a:t>Lord</a:t>
            </a:r>
            <a:r>
              <a:rPr lang="en-US" sz="2400" dirty="0"/>
              <a:t>, </a:t>
            </a:r>
          </a:p>
          <a:p>
            <a:pPr algn="ctr"/>
            <a:r>
              <a:rPr lang="en-US" sz="2400" dirty="0"/>
              <a:t>you delivered to me five talents; look, I have gained five more talents besides them.’</a:t>
            </a:r>
          </a:p>
        </p:txBody>
      </p:sp>
      <p:sp>
        <p:nvSpPr>
          <p:cNvPr id="5" name="TextBox 4">
            <a:extLst>
              <a:ext uri="{FF2B5EF4-FFF2-40B4-BE49-F238E27FC236}">
                <a16:creationId xmlns:a16="http://schemas.microsoft.com/office/drawing/2014/main" id="{F31179D4-4D7C-487E-A854-A8D959DBE17F}"/>
              </a:ext>
            </a:extLst>
          </p:cNvPr>
          <p:cNvSpPr txBox="1"/>
          <p:nvPr/>
        </p:nvSpPr>
        <p:spPr>
          <a:xfrm>
            <a:off x="66266" y="3996108"/>
            <a:ext cx="12154867" cy="2308324"/>
          </a:xfrm>
          <a:prstGeom prst="rect">
            <a:avLst/>
          </a:prstGeom>
          <a:solidFill>
            <a:schemeClr val="accent1"/>
          </a:solidFill>
        </p:spPr>
        <p:txBody>
          <a:bodyPr wrap="none" rtlCol="0">
            <a:spAutoFit/>
          </a:bodyPr>
          <a:lstStyle/>
          <a:p>
            <a:pPr algn="ctr"/>
            <a:r>
              <a:rPr lang="en-US" sz="2400" b="1" baseline="30000" dirty="0"/>
              <a:t>41 </a:t>
            </a:r>
            <a:r>
              <a:rPr lang="en-US" sz="2400" dirty="0"/>
              <a:t>And when the ten heard </a:t>
            </a:r>
            <a:r>
              <a:rPr lang="en-US" sz="2400" i="1" dirty="0"/>
              <a:t>it,</a:t>
            </a:r>
            <a:r>
              <a:rPr lang="en-US" sz="2400" dirty="0"/>
              <a:t> they began to be greatly displeased with James and John. </a:t>
            </a:r>
            <a:r>
              <a:rPr lang="en-US" sz="2400" b="1" baseline="30000" dirty="0"/>
              <a:t>42 </a:t>
            </a:r>
            <a:r>
              <a:rPr lang="en-US" sz="2400" dirty="0"/>
              <a:t>But </a:t>
            </a:r>
          </a:p>
          <a:p>
            <a:pPr algn="ctr"/>
            <a:r>
              <a:rPr lang="en-US" sz="2400" dirty="0"/>
              <a:t>Jesus called them to </a:t>
            </a:r>
            <a:r>
              <a:rPr lang="en-US" sz="2400" i="1" dirty="0"/>
              <a:t>Himself</a:t>
            </a:r>
            <a:r>
              <a:rPr lang="en-US" sz="2400" dirty="0"/>
              <a:t> and said to them, “You know that those who are considered </a:t>
            </a:r>
          </a:p>
          <a:p>
            <a:pPr algn="ctr"/>
            <a:r>
              <a:rPr lang="en-US" sz="2400" dirty="0"/>
              <a:t>rulers over the Gentiles </a:t>
            </a:r>
            <a:r>
              <a:rPr lang="en-US" sz="2400" b="1" u="sng" dirty="0"/>
              <a:t>lord it over them</a:t>
            </a:r>
            <a:r>
              <a:rPr lang="en-US" sz="2400" dirty="0"/>
              <a:t>, and their great ones exercise authority over them. </a:t>
            </a:r>
          </a:p>
          <a:p>
            <a:pPr algn="ctr"/>
            <a:r>
              <a:rPr lang="en-US" sz="2400" b="1" baseline="30000" dirty="0"/>
              <a:t>43 </a:t>
            </a:r>
            <a:r>
              <a:rPr lang="en-US" sz="2400" dirty="0"/>
              <a:t>Yet it shall not be so among you; but whoever desires to become great among you shall be </a:t>
            </a:r>
          </a:p>
          <a:p>
            <a:pPr algn="ctr"/>
            <a:r>
              <a:rPr lang="en-US" sz="2400" dirty="0"/>
              <a:t>your servant. </a:t>
            </a:r>
            <a:r>
              <a:rPr lang="en-US" sz="2400" b="1" baseline="30000" dirty="0"/>
              <a:t>44 </a:t>
            </a:r>
            <a:r>
              <a:rPr lang="en-US" sz="2400" dirty="0"/>
              <a:t>And whoever of you desires to be first shall be slave of all. </a:t>
            </a:r>
            <a:r>
              <a:rPr lang="en-US" sz="2400" b="1" baseline="30000" dirty="0"/>
              <a:t>45 </a:t>
            </a:r>
            <a:r>
              <a:rPr lang="en-US" sz="2400" dirty="0"/>
              <a:t>For even the Son </a:t>
            </a:r>
          </a:p>
          <a:p>
            <a:pPr algn="ctr"/>
            <a:r>
              <a:rPr lang="en-US" sz="2400" dirty="0"/>
              <a:t>of Man did not come to be served, but to serve, and to give His life a ransom for many.”</a:t>
            </a:r>
          </a:p>
        </p:txBody>
      </p:sp>
      <p:sp>
        <p:nvSpPr>
          <p:cNvPr id="6" name="TextBox 5">
            <a:extLst>
              <a:ext uri="{FF2B5EF4-FFF2-40B4-BE49-F238E27FC236}">
                <a16:creationId xmlns:a16="http://schemas.microsoft.com/office/drawing/2014/main" id="{2A785BC2-DB2D-4EC2-8E5B-AE2B92A37EF8}"/>
              </a:ext>
            </a:extLst>
          </p:cNvPr>
          <p:cNvSpPr txBox="1"/>
          <p:nvPr/>
        </p:nvSpPr>
        <p:spPr>
          <a:xfrm>
            <a:off x="8344211" y="184160"/>
            <a:ext cx="3447547" cy="523220"/>
          </a:xfrm>
          <a:prstGeom prst="rect">
            <a:avLst/>
          </a:prstGeom>
          <a:noFill/>
        </p:spPr>
        <p:txBody>
          <a:bodyPr wrap="none" rtlCol="0">
            <a:spAutoFit/>
          </a:bodyPr>
          <a:lstStyle/>
          <a:p>
            <a:r>
              <a:rPr lang="en-US" sz="2800" b="1" dirty="0"/>
              <a:t>Definition of Words</a:t>
            </a:r>
          </a:p>
        </p:txBody>
      </p:sp>
    </p:spTree>
    <p:extLst>
      <p:ext uri="{BB962C8B-B14F-4D97-AF65-F5344CB8AC3E}">
        <p14:creationId xmlns:p14="http://schemas.microsoft.com/office/powerpoint/2010/main" val="367934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0514C-D1A9-4E6F-9DD3-0384B1882ED5}"/>
              </a:ext>
            </a:extLst>
          </p:cNvPr>
          <p:cNvSpPr>
            <a:spLocks noGrp="1"/>
          </p:cNvSpPr>
          <p:nvPr>
            <p:ph type="title"/>
          </p:nvPr>
        </p:nvSpPr>
        <p:spPr>
          <a:xfrm>
            <a:off x="0" y="0"/>
            <a:ext cx="3864864" cy="823011"/>
          </a:xfrm>
        </p:spPr>
        <p:txBody>
          <a:bodyPr>
            <a:normAutofit fontScale="90000"/>
          </a:bodyPr>
          <a:lstStyle/>
          <a:p>
            <a:r>
              <a:rPr lang="en-US" sz="4000" dirty="0"/>
              <a:t>1 Peter 5:1-5</a:t>
            </a:r>
          </a:p>
        </p:txBody>
      </p:sp>
      <p:sp>
        <p:nvSpPr>
          <p:cNvPr id="3" name="Content Placeholder 2">
            <a:extLst>
              <a:ext uri="{FF2B5EF4-FFF2-40B4-BE49-F238E27FC236}">
                <a16:creationId xmlns:a16="http://schemas.microsoft.com/office/drawing/2014/main" id="{3BFB79B3-E9C8-4355-8D4C-A8C0DD516D25}"/>
              </a:ext>
            </a:extLst>
          </p:cNvPr>
          <p:cNvSpPr>
            <a:spLocks noGrp="1"/>
          </p:cNvSpPr>
          <p:nvPr>
            <p:ph idx="1"/>
          </p:nvPr>
        </p:nvSpPr>
        <p:spPr>
          <a:xfrm>
            <a:off x="174661" y="1037690"/>
            <a:ext cx="11661168" cy="5630238"/>
          </a:xfrm>
        </p:spPr>
        <p:txBody>
          <a:bodyPr>
            <a:normAutofit/>
          </a:bodyPr>
          <a:lstStyle/>
          <a:p>
            <a:r>
              <a:rPr lang="en-US" sz="2800" dirty="0"/>
              <a:t>How do in these two places use of the word “lord” help us better understand what and how elder’s rule?  Or do they?</a:t>
            </a:r>
          </a:p>
          <a:p>
            <a:r>
              <a:rPr lang="en-US" sz="2800" dirty="0"/>
              <a:t>Elders don’t act and rule like the rulers of today in the world. </a:t>
            </a:r>
          </a:p>
          <a:p>
            <a:r>
              <a:rPr lang="en-US" sz="2800" dirty="0"/>
              <a:t>What does this responsibility mean?  What does it mean being a “lord”?</a:t>
            </a:r>
          </a:p>
          <a:p>
            <a:r>
              <a:rPr lang="en-US" sz="2800" dirty="0"/>
              <a:t>Should we look at this being a “lord” in terms of what the context of the verse says?</a:t>
            </a:r>
          </a:p>
          <a:p>
            <a:endParaRPr lang="en-US" sz="2800" dirty="0"/>
          </a:p>
          <a:p>
            <a:endParaRPr lang="en-US" sz="2800" dirty="0"/>
          </a:p>
          <a:p>
            <a:r>
              <a:rPr lang="en-US" sz="2800" dirty="0"/>
              <a:t>Similar to what we have already seen, </a:t>
            </a:r>
            <a:r>
              <a:rPr lang="en-US" sz="2800" b="1" dirty="0">
                <a:solidFill>
                  <a:srgbClr val="C00000"/>
                </a:solidFill>
              </a:rPr>
              <a:t>elders lead by example and not give “orders”, commands to be obeyed</a:t>
            </a:r>
            <a:r>
              <a:rPr lang="en-US" sz="2800" dirty="0"/>
              <a:t>.</a:t>
            </a:r>
          </a:p>
        </p:txBody>
      </p:sp>
      <p:sp>
        <p:nvSpPr>
          <p:cNvPr id="4" name="Rectangle 3">
            <a:extLst>
              <a:ext uri="{FF2B5EF4-FFF2-40B4-BE49-F238E27FC236}">
                <a16:creationId xmlns:a16="http://schemas.microsoft.com/office/drawing/2014/main" id="{F76EC33C-EDA3-4251-ABB4-D44AA4F78EBA}"/>
              </a:ext>
            </a:extLst>
          </p:cNvPr>
          <p:cNvSpPr/>
          <p:nvPr/>
        </p:nvSpPr>
        <p:spPr>
          <a:xfrm>
            <a:off x="3048000" y="4059108"/>
            <a:ext cx="6096000" cy="830997"/>
          </a:xfrm>
          <a:prstGeom prst="rect">
            <a:avLst/>
          </a:prstGeom>
          <a:solidFill>
            <a:schemeClr val="accent1"/>
          </a:solidFill>
        </p:spPr>
        <p:txBody>
          <a:bodyPr>
            <a:spAutoFit/>
          </a:bodyPr>
          <a:lstStyle/>
          <a:p>
            <a:pPr algn="ctr"/>
            <a:r>
              <a:rPr lang="en-US" sz="2400" b="1" baseline="30000" dirty="0"/>
              <a:t>3 </a:t>
            </a:r>
            <a:r>
              <a:rPr lang="en-US" sz="2400" b="1" dirty="0"/>
              <a:t>nor as being lords over those entrusted to you, but being examples to the flock; </a:t>
            </a:r>
          </a:p>
        </p:txBody>
      </p:sp>
      <p:sp>
        <p:nvSpPr>
          <p:cNvPr id="5" name="TextBox 4">
            <a:extLst>
              <a:ext uri="{FF2B5EF4-FFF2-40B4-BE49-F238E27FC236}">
                <a16:creationId xmlns:a16="http://schemas.microsoft.com/office/drawing/2014/main" id="{AD982F81-85E0-4819-AB40-D45761654AF0}"/>
              </a:ext>
            </a:extLst>
          </p:cNvPr>
          <p:cNvSpPr txBox="1"/>
          <p:nvPr/>
        </p:nvSpPr>
        <p:spPr>
          <a:xfrm>
            <a:off x="8344211" y="184160"/>
            <a:ext cx="3447547" cy="523220"/>
          </a:xfrm>
          <a:prstGeom prst="rect">
            <a:avLst/>
          </a:prstGeom>
          <a:noFill/>
        </p:spPr>
        <p:txBody>
          <a:bodyPr wrap="none" rtlCol="0">
            <a:spAutoFit/>
          </a:bodyPr>
          <a:lstStyle/>
          <a:p>
            <a:r>
              <a:rPr lang="en-US" sz="2800" b="1" dirty="0"/>
              <a:t>Definition of Words</a:t>
            </a:r>
          </a:p>
        </p:txBody>
      </p:sp>
    </p:spTree>
    <p:extLst>
      <p:ext uri="{BB962C8B-B14F-4D97-AF65-F5344CB8AC3E}">
        <p14:creationId xmlns:p14="http://schemas.microsoft.com/office/powerpoint/2010/main" val="316380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A1C5-1EBB-4FF2-8345-95044CE1C639}"/>
              </a:ext>
            </a:extLst>
          </p:cNvPr>
          <p:cNvSpPr>
            <a:spLocks noGrp="1"/>
          </p:cNvSpPr>
          <p:nvPr>
            <p:ph type="title"/>
          </p:nvPr>
        </p:nvSpPr>
        <p:spPr>
          <a:xfrm>
            <a:off x="0" y="0"/>
            <a:ext cx="3256908" cy="698643"/>
          </a:xfrm>
        </p:spPr>
        <p:txBody>
          <a:bodyPr>
            <a:normAutofit fontScale="90000"/>
          </a:bodyPr>
          <a:lstStyle/>
          <a:p>
            <a:r>
              <a:rPr lang="en-US" sz="4000" dirty="0"/>
              <a:t>I Peter 5:1-5</a:t>
            </a:r>
          </a:p>
        </p:txBody>
      </p:sp>
      <p:sp>
        <p:nvSpPr>
          <p:cNvPr id="3" name="Content Placeholder 2">
            <a:extLst>
              <a:ext uri="{FF2B5EF4-FFF2-40B4-BE49-F238E27FC236}">
                <a16:creationId xmlns:a16="http://schemas.microsoft.com/office/drawing/2014/main" id="{2E529517-6FE5-46DE-95B8-A3DE4461FB87}"/>
              </a:ext>
            </a:extLst>
          </p:cNvPr>
          <p:cNvSpPr>
            <a:spLocks noGrp="1"/>
          </p:cNvSpPr>
          <p:nvPr>
            <p:ph idx="1"/>
          </p:nvPr>
        </p:nvSpPr>
        <p:spPr>
          <a:xfrm>
            <a:off x="328773" y="3838098"/>
            <a:ext cx="11455686" cy="2799008"/>
          </a:xfrm>
        </p:spPr>
        <p:txBody>
          <a:bodyPr>
            <a:normAutofit lnSpcReduction="10000"/>
          </a:bodyPr>
          <a:lstStyle/>
          <a:p>
            <a:r>
              <a:rPr lang="en-US" sz="2800" b="1" dirty="0">
                <a:solidFill>
                  <a:srgbClr val="C00000"/>
                </a:solidFill>
              </a:rPr>
              <a:t>Not Lord then: </a:t>
            </a:r>
            <a:endParaRPr lang="en-US" sz="2800" dirty="0"/>
          </a:p>
          <a:p>
            <a:r>
              <a:rPr lang="en-US" sz="2800" dirty="0"/>
              <a:t>Elders do not dictate, exercise dominion over the flock</a:t>
            </a:r>
          </a:p>
          <a:p>
            <a:r>
              <a:rPr lang="en-US" sz="2800" dirty="0"/>
              <a:t>Don’t act like worldly rulers act</a:t>
            </a:r>
          </a:p>
          <a:p>
            <a:r>
              <a:rPr lang="en-US" sz="2800" dirty="0"/>
              <a:t>To rule then, not lord, and putting this together with Hebrews 13:17 and the idea of Shepherd, means to lead, go before.  They don’t drive the sheep, order the sheep.</a:t>
            </a:r>
          </a:p>
        </p:txBody>
      </p:sp>
      <p:sp>
        <p:nvSpPr>
          <p:cNvPr id="4" name="TextBox 3">
            <a:extLst>
              <a:ext uri="{FF2B5EF4-FFF2-40B4-BE49-F238E27FC236}">
                <a16:creationId xmlns:a16="http://schemas.microsoft.com/office/drawing/2014/main" id="{5AC5039B-BEF9-40FA-AB77-D2176FF1EEA3}"/>
              </a:ext>
            </a:extLst>
          </p:cNvPr>
          <p:cNvSpPr txBox="1"/>
          <p:nvPr/>
        </p:nvSpPr>
        <p:spPr>
          <a:xfrm>
            <a:off x="328773" y="791110"/>
            <a:ext cx="11455686" cy="3046988"/>
          </a:xfrm>
          <a:prstGeom prst="rect">
            <a:avLst/>
          </a:prstGeom>
          <a:solidFill>
            <a:schemeClr val="accent1"/>
          </a:solidFill>
        </p:spPr>
        <p:txBody>
          <a:bodyPr wrap="square" rtlCol="0">
            <a:spAutoFit/>
          </a:bodyPr>
          <a:lstStyle/>
          <a:p>
            <a:pPr algn="ctr"/>
            <a:r>
              <a:rPr lang="en-US" sz="2400" dirty="0"/>
              <a:t>The elders who are among you I exhort, I who am a fellow elder and a witness of the sufferings of Christ, and also a partaker of the glory that will be revealed: </a:t>
            </a:r>
            <a:r>
              <a:rPr lang="en-US" sz="2400" b="1" baseline="30000" dirty="0"/>
              <a:t>2 </a:t>
            </a:r>
            <a:r>
              <a:rPr lang="en-US" sz="2400" dirty="0"/>
              <a:t>Shepherd the flock of God which is among you, serving as overseers, not by compulsion but willingly, not for dishonest gain but eagerly; </a:t>
            </a:r>
            <a:r>
              <a:rPr lang="en-US" sz="2400" b="1" baseline="30000" dirty="0"/>
              <a:t>3 </a:t>
            </a:r>
            <a:r>
              <a:rPr lang="en-US" sz="2400" dirty="0"/>
              <a:t>nor as being lords over those entrusted to you, but being examples to the flock; </a:t>
            </a:r>
            <a:r>
              <a:rPr lang="en-US" sz="2400" b="1" baseline="30000" dirty="0"/>
              <a:t>4 </a:t>
            </a:r>
            <a:r>
              <a:rPr lang="en-US" sz="2400" dirty="0"/>
              <a:t>and when the Chief Shepherd appears, you will receive the crown of glory that does not fade away. </a:t>
            </a:r>
            <a:r>
              <a:rPr lang="en-US" sz="2400" b="1" baseline="30000" dirty="0"/>
              <a:t>5 </a:t>
            </a:r>
            <a:r>
              <a:rPr lang="en-US" sz="2400" dirty="0"/>
              <a:t>Likewise you younger people, submit yourselves to </a:t>
            </a:r>
            <a:r>
              <a:rPr lang="en-US" sz="2400" i="1" dirty="0"/>
              <a:t>your</a:t>
            </a:r>
            <a:r>
              <a:rPr lang="en-US" sz="2400" dirty="0"/>
              <a:t> elders. Yes, all of </a:t>
            </a:r>
            <a:r>
              <a:rPr lang="en-US" sz="2400" i="1" dirty="0"/>
              <a:t>you</a:t>
            </a:r>
            <a:r>
              <a:rPr lang="en-US" sz="2400" dirty="0"/>
              <a:t> be submissive to one another, and be clothed with humility, for God resists the proud but gives grace to the humble.</a:t>
            </a:r>
          </a:p>
        </p:txBody>
      </p:sp>
    </p:spTree>
    <p:extLst>
      <p:ext uri="{BB962C8B-B14F-4D97-AF65-F5344CB8AC3E}">
        <p14:creationId xmlns:p14="http://schemas.microsoft.com/office/powerpoint/2010/main" val="128220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A1C5-1EBB-4FF2-8345-95044CE1C639}"/>
              </a:ext>
            </a:extLst>
          </p:cNvPr>
          <p:cNvSpPr>
            <a:spLocks noGrp="1"/>
          </p:cNvSpPr>
          <p:nvPr>
            <p:ph type="title"/>
          </p:nvPr>
        </p:nvSpPr>
        <p:spPr>
          <a:xfrm>
            <a:off x="0" y="0"/>
            <a:ext cx="3256908" cy="698643"/>
          </a:xfrm>
        </p:spPr>
        <p:txBody>
          <a:bodyPr>
            <a:normAutofit fontScale="90000"/>
          </a:bodyPr>
          <a:lstStyle/>
          <a:p>
            <a:r>
              <a:rPr lang="en-US" sz="4000" dirty="0"/>
              <a:t>I Peter 5:1-5</a:t>
            </a:r>
          </a:p>
        </p:txBody>
      </p:sp>
      <p:sp>
        <p:nvSpPr>
          <p:cNvPr id="3" name="Content Placeholder 2">
            <a:extLst>
              <a:ext uri="{FF2B5EF4-FFF2-40B4-BE49-F238E27FC236}">
                <a16:creationId xmlns:a16="http://schemas.microsoft.com/office/drawing/2014/main" id="{2E529517-6FE5-46DE-95B8-A3DE4461FB87}"/>
              </a:ext>
            </a:extLst>
          </p:cNvPr>
          <p:cNvSpPr>
            <a:spLocks noGrp="1"/>
          </p:cNvSpPr>
          <p:nvPr>
            <p:ph idx="1"/>
          </p:nvPr>
        </p:nvSpPr>
        <p:spPr>
          <a:xfrm>
            <a:off x="328773" y="3930566"/>
            <a:ext cx="11455686" cy="2706540"/>
          </a:xfrm>
        </p:spPr>
        <p:txBody>
          <a:bodyPr>
            <a:normAutofit/>
          </a:bodyPr>
          <a:lstStyle/>
          <a:p>
            <a:r>
              <a:rPr lang="en-US" sz="2800" dirty="0">
                <a:solidFill>
                  <a:schemeClr val="tx1"/>
                </a:solidFill>
              </a:rPr>
              <a:t>Peter gives a comparison/contrast to the idea of being a Lord.</a:t>
            </a:r>
          </a:p>
          <a:p>
            <a:r>
              <a:rPr lang="en-US" sz="2800" b="1" dirty="0">
                <a:solidFill>
                  <a:srgbClr val="C00000"/>
                </a:solidFill>
              </a:rPr>
              <a:t>Be Shepherds </a:t>
            </a:r>
            <a:r>
              <a:rPr lang="en-US" sz="2800" dirty="0"/>
              <a:t>over the flock (like Christ was a Shepherd) (seen this before).</a:t>
            </a:r>
          </a:p>
          <a:p>
            <a:r>
              <a:rPr lang="en-US" sz="2800" dirty="0"/>
              <a:t>Rule must be willingly, nor for dishonest gain</a:t>
            </a:r>
          </a:p>
          <a:p>
            <a:r>
              <a:rPr lang="en-US" sz="2800" dirty="0"/>
              <a:t>Elders truly desire it, eagerly</a:t>
            </a:r>
          </a:p>
        </p:txBody>
      </p:sp>
      <p:sp>
        <p:nvSpPr>
          <p:cNvPr id="4" name="TextBox 3">
            <a:extLst>
              <a:ext uri="{FF2B5EF4-FFF2-40B4-BE49-F238E27FC236}">
                <a16:creationId xmlns:a16="http://schemas.microsoft.com/office/drawing/2014/main" id="{5AC5039B-BEF9-40FA-AB77-D2176FF1EEA3}"/>
              </a:ext>
            </a:extLst>
          </p:cNvPr>
          <p:cNvSpPr txBox="1"/>
          <p:nvPr/>
        </p:nvSpPr>
        <p:spPr>
          <a:xfrm>
            <a:off x="328773" y="791110"/>
            <a:ext cx="11455686" cy="3046988"/>
          </a:xfrm>
          <a:prstGeom prst="rect">
            <a:avLst/>
          </a:prstGeom>
          <a:solidFill>
            <a:schemeClr val="accent1"/>
          </a:solidFill>
        </p:spPr>
        <p:txBody>
          <a:bodyPr wrap="square" rtlCol="0">
            <a:spAutoFit/>
          </a:bodyPr>
          <a:lstStyle/>
          <a:p>
            <a:pPr algn="ctr"/>
            <a:r>
              <a:rPr lang="en-US" sz="2400" dirty="0"/>
              <a:t>The elders who are among you I exhort, I who am a fellow elder and a witness of the sufferings of Christ, and also a partaker of the glory that will be revealed: </a:t>
            </a:r>
            <a:r>
              <a:rPr lang="en-US" sz="2400" b="1" baseline="30000" dirty="0"/>
              <a:t>2 </a:t>
            </a:r>
            <a:r>
              <a:rPr lang="en-US" sz="2400" dirty="0"/>
              <a:t>Shepherd the flock of God which is among you, serving as overseers, not by compulsion but willingly, not for dishonest gain but eagerly; </a:t>
            </a:r>
            <a:r>
              <a:rPr lang="en-US" sz="2400" b="1" baseline="30000" dirty="0"/>
              <a:t>3 </a:t>
            </a:r>
            <a:r>
              <a:rPr lang="en-US" sz="2400" dirty="0"/>
              <a:t>nor as being lords over those entrusted to you, but being examples to the flock; </a:t>
            </a:r>
            <a:r>
              <a:rPr lang="en-US" sz="2400" b="1" baseline="30000" dirty="0"/>
              <a:t>4 </a:t>
            </a:r>
            <a:r>
              <a:rPr lang="en-US" sz="2400" dirty="0"/>
              <a:t>and when the Chief Shepherd appears, you will receive the crown of glory that does not fade away. </a:t>
            </a:r>
            <a:r>
              <a:rPr lang="en-US" sz="2400" b="1" baseline="30000" dirty="0"/>
              <a:t>5 </a:t>
            </a:r>
            <a:r>
              <a:rPr lang="en-US" sz="2400" dirty="0"/>
              <a:t>Likewise you younger people, submit yourselves to </a:t>
            </a:r>
            <a:r>
              <a:rPr lang="en-US" sz="2400" i="1" dirty="0"/>
              <a:t>your</a:t>
            </a:r>
            <a:r>
              <a:rPr lang="en-US" sz="2400" dirty="0"/>
              <a:t> elders. Yes, all of </a:t>
            </a:r>
            <a:r>
              <a:rPr lang="en-US" sz="2400" i="1" dirty="0"/>
              <a:t>you</a:t>
            </a:r>
            <a:r>
              <a:rPr lang="en-US" sz="2400" dirty="0"/>
              <a:t> be submissive to one another, and be clothed with humility, for God resists the proud but gives grace to the humble.</a:t>
            </a:r>
          </a:p>
        </p:txBody>
      </p:sp>
    </p:spTree>
    <p:extLst>
      <p:ext uri="{BB962C8B-B14F-4D97-AF65-F5344CB8AC3E}">
        <p14:creationId xmlns:p14="http://schemas.microsoft.com/office/powerpoint/2010/main" val="162450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0" y="0"/>
            <a:ext cx="3136392"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88536" y="697584"/>
            <a:ext cx="11625773" cy="5785512"/>
          </a:xfrm>
        </p:spPr>
        <p:txBody>
          <a:bodyPr>
            <a:normAutofit fontScale="92500"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b="1" u="sng" dirty="0">
                <a:solidFill>
                  <a:srgbClr val="7030A0"/>
                </a:solidFill>
              </a:rPr>
              <a:t>Principle 8 </a:t>
            </a:r>
            <a:r>
              <a:rPr lang="en-US" sz="2800" dirty="0"/>
              <a:t>– </a:t>
            </a:r>
            <a:r>
              <a:rPr lang="en-US" sz="2800" b="1" dirty="0">
                <a:solidFill>
                  <a:schemeClr val="accent3"/>
                </a:solidFill>
              </a:rPr>
              <a:t>There is nothing wrong with studying and asking other’s their thinking on topics. </a:t>
            </a:r>
          </a:p>
          <a:p>
            <a:endParaRPr lang="en-US" sz="2800" b="1" dirty="0">
              <a:solidFill>
                <a:schemeClr val="accent3"/>
              </a:solidFill>
            </a:endParaRP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8/15/2021</a:t>
            </a:fld>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fld id="{F1FDF2F7-5BB0-4658-AE2F-D36D0C44FDA8}" type="slidenum">
              <a:rPr lang="en-US" smtClean="0"/>
              <a:t>2</a:t>
            </a:fld>
            <a:endParaRPr lang="en-US"/>
          </a:p>
        </p:txBody>
      </p:sp>
    </p:spTree>
    <p:extLst>
      <p:ext uri="{BB962C8B-B14F-4D97-AF65-F5344CB8AC3E}">
        <p14:creationId xmlns:p14="http://schemas.microsoft.com/office/powerpoint/2010/main" val="31819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648173" cy="838986"/>
          </a:xfrm>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36305" y="838985"/>
            <a:ext cx="11609797" cy="5920033"/>
          </a:xfrm>
        </p:spPr>
        <p:txBody>
          <a:bodyPr>
            <a:normAutofit/>
          </a:bodyPr>
          <a:lstStyle/>
          <a:p>
            <a:r>
              <a:rPr lang="en-US" sz="2800" b="1" dirty="0">
                <a:solidFill>
                  <a:srgbClr val="C00000"/>
                </a:solidFill>
              </a:rPr>
              <a:t>Rule over (watching for the souls) </a:t>
            </a:r>
            <a:r>
              <a:rPr lang="en-US" sz="2800" dirty="0"/>
              <a:t>– Hebrews 13:17</a:t>
            </a:r>
          </a:p>
          <a:p>
            <a:r>
              <a:rPr lang="en-US" sz="2800" b="1" dirty="0">
                <a:solidFill>
                  <a:srgbClr val="C00000"/>
                </a:solidFill>
              </a:rPr>
              <a:t>Teach the flock</a:t>
            </a:r>
            <a:r>
              <a:rPr lang="en-US" sz="2800" dirty="0">
                <a:solidFill>
                  <a:schemeClr val="tx1"/>
                </a:solidFill>
              </a:rPr>
              <a:t> – Hebrews 13:7</a:t>
            </a:r>
            <a:endParaRPr lang="en-US" sz="2800" b="1" dirty="0">
              <a:solidFill>
                <a:srgbClr val="C00000"/>
              </a:solidFill>
            </a:endParaRPr>
          </a:p>
          <a:p>
            <a:r>
              <a:rPr lang="en-US" sz="2800" b="1" dirty="0">
                <a:solidFill>
                  <a:srgbClr val="C00000"/>
                </a:solidFill>
              </a:rPr>
              <a:t>Be godly examples </a:t>
            </a:r>
            <a:r>
              <a:rPr lang="en-US" sz="2800" dirty="0">
                <a:solidFill>
                  <a:schemeClr val="tx1"/>
                </a:solidFill>
              </a:rPr>
              <a:t>– Hebrews 13:7</a:t>
            </a:r>
            <a:endParaRPr lang="en-US" sz="2800" b="1" dirty="0">
              <a:solidFill>
                <a:srgbClr val="C00000"/>
              </a:solidFill>
            </a:endParaRPr>
          </a:p>
        </p:txBody>
      </p:sp>
    </p:spTree>
    <p:extLst>
      <p:ext uri="{BB962C8B-B14F-4D97-AF65-F5344CB8AC3E}">
        <p14:creationId xmlns:p14="http://schemas.microsoft.com/office/powerpoint/2010/main" val="134864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359595" y="4633644"/>
            <a:ext cx="11476233" cy="2092702"/>
          </a:xfrm>
        </p:spPr>
        <p:txBody>
          <a:bodyPr>
            <a:normAutofit/>
          </a:bodyPr>
          <a:lstStyle/>
          <a:p>
            <a:endParaRPr lang="en-US" sz="2800" dirty="0"/>
          </a:p>
        </p:txBody>
      </p:sp>
      <p:sp>
        <p:nvSpPr>
          <p:cNvPr id="4" name="TextBox 3">
            <a:extLst>
              <a:ext uri="{FF2B5EF4-FFF2-40B4-BE49-F238E27FC236}">
                <a16:creationId xmlns:a16="http://schemas.microsoft.com/office/drawing/2014/main" id="{EEDB743B-A101-4F9B-8777-3DC5F4135E69}"/>
              </a:ext>
            </a:extLst>
          </p:cNvPr>
          <p:cNvSpPr txBox="1"/>
          <p:nvPr/>
        </p:nvSpPr>
        <p:spPr>
          <a:xfrm>
            <a:off x="143839" y="842480"/>
            <a:ext cx="11949490" cy="6124754"/>
          </a:xfrm>
          <a:prstGeom prst="rect">
            <a:avLst/>
          </a:prstGeom>
          <a:solidFill>
            <a:schemeClr val="bg1">
              <a:lumMod val="95000"/>
            </a:schemeClr>
          </a:solidFill>
        </p:spPr>
        <p:txBody>
          <a:bodyPr wrap="none" rtlCol="0">
            <a:spAutoFit/>
          </a:bodyPr>
          <a:lstStyle/>
          <a:p>
            <a:pPr algn="ctr"/>
            <a:r>
              <a:rPr lang="en-US" sz="2800" b="1" baseline="30000" dirty="0">
                <a:solidFill>
                  <a:srgbClr val="7030A0"/>
                </a:solidFill>
              </a:rPr>
              <a:t>28 </a:t>
            </a:r>
            <a:r>
              <a:rPr lang="en-US" sz="2800" dirty="0">
                <a:solidFill>
                  <a:srgbClr val="7030A0"/>
                </a:solidFill>
              </a:rPr>
              <a:t>Therefore take heed to yourselves and to all the flock, among which the </a:t>
            </a:r>
          </a:p>
          <a:p>
            <a:pPr algn="ctr"/>
            <a:r>
              <a:rPr lang="en-US" sz="2800" dirty="0">
                <a:solidFill>
                  <a:srgbClr val="7030A0"/>
                </a:solidFill>
              </a:rPr>
              <a:t>Holy Spirit has made you overseers, to shepherd the church of God which </a:t>
            </a:r>
          </a:p>
          <a:p>
            <a:pPr algn="ctr"/>
            <a:r>
              <a:rPr lang="en-US" sz="2800" dirty="0">
                <a:solidFill>
                  <a:srgbClr val="7030A0"/>
                </a:solidFill>
              </a:rPr>
              <a:t>He purchased with His own blood. </a:t>
            </a:r>
            <a:r>
              <a:rPr lang="en-US" sz="2800" b="1" baseline="30000" dirty="0">
                <a:solidFill>
                  <a:srgbClr val="7030A0"/>
                </a:solidFill>
              </a:rPr>
              <a:t>29 </a:t>
            </a:r>
            <a:r>
              <a:rPr lang="en-US" sz="2800" dirty="0">
                <a:solidFill>
                  <a:srgbClr val="7030A0"/>
                </a:solidFill>
              </a:rPr>
              <a:t>For I know this, that after my departure </a:t>
            </a:r>
          </a:p>
          <a:p>
            <a:pPr algn="ctr"/>
            <a:r>
              <a:rPr lang="en-US" sz="2800" dirty="0">
                <a:solidFill>
                  <a:srgbClr val="7030A0"/>
                </a:solidFill>
              </a:rPr>
              <a:t>savage wolves will come in among you, not sparing the flock. </a:t>
            </a:r>
            <a:r>
              <a:rPr lang="en-US" sz="2800" b="1" baseline="30000" dirty="0">
                <a:solidFill>
                  <a:srgbClr val="7030A0"/>
                </a:solidFill>
              </a:rPr>
              <a:t>30 </a:t>
            </a:r>
            <a:r>
              <a:rPr lang="en-US" sz="2800" dirty="0">
                <a:solidFill>
                  <a:srgbClr val="7030A0"/>
                </a:solidFill>
              </a:rPr>
              <a:t>Also from among </a:t>
            </a:r>
          </a:p>
          <a:p>
            <a:pPr algn="ctr"/>
            <a:r>
              <a:rPr lang="en-US" sz="2800" dirty="0">
                <a:solidFill>
                  <a:srgbClr val="7030A0"/>
                </a:solidFill>
              </a:rPr>
              <a:t>yourselves men will rise up, speaking perverse things, to draw away the disciples </a:t>
            </a:r>
          </a:p>
          <a:p>
            <a:pPr algn="ctr"/>
            <a:r>
              <a:rPr lang="en-US" sz="2800" dirty="0">
                <a:solidFill>
                  <a:srgbClr val="7030A0"/>
                </a:solidFill>
              </a:rPr>
              <a:t>after themselves. </a:t>
            </a:r>
            <a:r>
              <a:rPr lang="en-US" sz="2800" b="1" baseline="30000" dirty="0">
                <a:solidFill>
                  <a:srgbClr val="7030A0"/>
                </a:solidFill>
              </a:rPr>
              <a:t>31 </a:t>
            </a:r>
            <a:r>
              <a:rPr lang="en-US" sz="2800" dirty="0">
                <a:solidFill>
                  <a:srgbClr val="7030A0"/>
                </a:solidFill>
              </a:rPr>
              <a:t>Therefore watch, and remember that for three years I did </a:t>
            </a:r>
          </a:p>
          <a:p>
            <a:pPr algn="ctr"/>
            <a:r>
              <a:rPr lang="en-US" sz="2800" dirty="0">
                <a:solidFill>
                  <a:srgbClr val="7030A0"/>
                </a:solidFill>
              </a:rPr>
              <a:t>not cease to warn everyone night and day with tears. </a:t>
            </a:r>
            <a:r>
              <a:rPr lang="en-US" sz="2800" b="1" baseline="30000" dirty="0">
                <a:solidFill>
                  <a:srgbClr val="7030A0"/>
                </a:solidFill>
              </a:rPr>
              <a:t>32 </a:t>
            </a:r>
            <a:r>
              <a:rPr lang="en-US" sz="2800" dirty="0">
                <a:solidFill>
                  <a:srgbClr val="7030A0"/>
                </a:solidFill>
              </a:rPr>
              <a:t>“So now, brethren, I </a:t>
            </a:r>
          </a:p>
          <a:p>
            <a:pPr algn="ctr"/>
            <a:r>
              <a:rPr lang="en-US" sz="2800" dirty="0">
                <a:solidFill>
                  <a:srgbClr val="7030A0"/>
                </a:solidFill>
              </a:rPr>
              <a:t>commend you to God and to the word of His grace, which is able to build you </a:t>
            </a:r>
          </a:p>
          <a:p>
            <a:pPr algn="ctr"/>
            <a:r>
              <a:rPr lang="en-US" sz="2800" dirty="0">
                <a:solidFill>
                  <a:srgbClr val="7030A0"/>
                </a:solidFill>
              </a:rPr>
              <a:t>up and give you an inheritance among all those who are sanctified. </a:t>
            </a:r>
            <a:r>
              <a:rPr lang="en-US" sz="2800" b="1" baseline="30000" dirty="0">
                <a:solidFill>
                  <a:srgbClr val="7030A0"/>
                </a:solidFill>
              </a:rPr>
              <a:t>33 </a:t>
            </a:r>
            <a:r>
              <a:rPr lang="en-US" sz="2800" dirty="0">
                <a:solidFill>
                  <a:srgbClr val="7030A0"/>
                </a:solidFill>
              </a:rPr>
              <a:t>I have </a:t>
            </a:r>
          </a:p>
          <a:p>
            <a:pPr algn="ctr"/>
            <a:r>
              <a:rPr lang="en-US" sz="2800" dirty="0">
                <a:solidFill>
                  <a:srgbClr val="7030A0"/>
                </a:solidFill>
              </a:rPr>
              <a:t>coveted no one’s silver or gold or apparel. </a:t>
            </a:r>
            <a:r>
              <a:rPr lang="en-US" sz="2800" b="1" baseline="30000" dirty="0">
                <a:solidFill>
                  <a:srgbClr val="7030A0"/>
                </a:solidFill>
              </a:rPr>
              <a:t>34 </a:t>
            </a:r>
            <a:r>
              <a:rPr lang="en-US" sz="2800" dirty="0">
                <a:solidFill>
                  <a:srgbClr val="7030A0"/>
                </a:solidFill>
              </a:rPr>
              <a:t>Yes, you yourselves know that </a:t>
            </a:r>
          </a:p>
          <a:p>
            <a:pPr algn="ctr"/>
            <a:r>
              <a:rPr lang="en-US" sz="2800" dirty="0">
                <a:solidFill>
                  <a:srgbClr val="7030A0"/>
                </a:solidFill>
              </a:rPr>
              <a:t>these hands have provided for my necessities, and for those who were with me. </a:t>
            </a:r>
          </a:p>
          <a:p>
            <a:pPr algn="ctr"/>
            <a:r>
              <a:rPr lang="en-US" sz="2800" b="1" baseline="30000" dirty="0">
                <a:solidFill>
                  <a:srgbClr val="7030A0"/>
                </a:solidFill>
              </a:rPr>
              <a:t>35 </a:t>
            </a:r>
            <a:r>
              <a:rPr lang="en-US" sz="2800" dirty="0">
                <a:solidFill>
                  <a:srgbClr val="7030A0"/>
                </a:solidFill>
              </a:rPr>
              <a:t>I have shown you in every way, by laboring like this, that you must support the </a:t>
            </a:r>
          </a:p>
          <a:p>
            <a:pPr algn="ctr"/>
            <a:r>
              <a:rPr lang="en-US" sz="2800" dirty="0">
                <a:solidFill>
                  <a:srgbClr val="7030A0"/>
                </a:solidFill>
              </a:rPr>
              <a:t>weak.  And remember the words of the Lord Jesus, that He said, ‘It is more </a:t>
            </a:r>
          </a:p>
          <a:p>
            <a:pPr algn="ctr"/>
            <a:r>
              <a:rPr lang="en-US" sz="2800" dirty="0">
                <a:solidFill>
                  <a:srgbClr val="7030A0"/>
                </a:solidFill>
              </a:rPr>
              <a:t>blessed to give than to receive.’ ”</a:t>
            </a:r>
          </a:p>
        </p:txBody>
      </p:sp>
    </p:spTree>
    <p:extLst>
      <p:ext uri="{BB962C8B-B14F-4D97-AF65-F5344CB8AC3E}">
        <p14:creationId xmlns:p14="http://schemas.microsoft.com/office/powerpoint/2010/main" val="304699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136107" y="2176425"/>
            <a:ext cx="11699721" cy="4549921"/>
          </a:xfrm>
        </p:spPr>
        <p:txBody>
          <a:bodyPr>
            <a:normAutofit/>
          </a:bodyPr>
          <a:lstStyle/>
          <a:p>
            <a:r>
              <a:rPr lang="en-US" sz="2800" dirty="0"/>
              <a:t>The first thing said about elder’s responsibility is directed to the elders themselves – “take heed to yourselves”.</a:t>
            </a:r>
          </a:p>
          <a:p>
            <a:r>
              <a:rPr lang="en-US" sz="2800" b="1" u="sng" dirty="0"/>
              <a:t>“Therefore take heed . . .” </a:t>
            </a:r>
            <a:r>
              <a:rPr lang="en-US" sz="2800" dirty="0"/>
              <a:t>-  Attend to;  be on your guard against the dangers.</a:t>
            </a:r>
          </a:p>
          <a:p>
            <a:r>
              <a:rPr lang="en-US" sz="2800" dirty="0"/>
              <a:t>What is the responsibility here?  And does the rest of the passage help us understand in what way elders “take heed to themselves”?</a:t>
            </a:r>
          </a:p>
        </p:txBody>
      </p:sp>
      <p:sp>
        <p:nvSpPr>
          <p:cNvPr id="4" name="TextBox 3">
            <a:extLst>
              <a:ext uri="{FF2B5EF4-FFF2-40B4-BE49-F238E27FC236}">
                <a16:creationId xmlns:a16="http://schemas.microsoft.com/office/drawing/2014/main" id="{EEDB743B-A101-4F9B-8777-3DC5F4135E69}"/>
              </a:ext>
            </a:extLst>
          </p:cNvPr>
          <p:cNvSpPr txBox="1"/>
          <p:nvPr/>
        </p:nvSpPr>
        <p:spPr>
          <a:xfrm>
            <a:off x="136107" y="873329"/>
            <a:ext cx="11826507" cy="1200329"/>
          </a:xfrm>
          <a:prstGeom prst="rect">
            <a:avLst/>
          </a:prstGeom>
          <a:solidFill>
            <a:schemeClr val="accent1"/>
          </a:solidFill>
        </p:spPr>
        <p:txBody>
          <a:bodyPr wrap="square" rtlCol="0">
            <a:spAutoFit/>
          </a:bodyPr>
          <a:lstStyle/>
          <a:p>
            <a:pPr algn="ctr"/>
            <a:r>
              <a:rPr lang="en-US" sz="2400" b="1" baseline="30000" dirty="0"/>
              <a:t>28 </a:t>
            </a:r>
            <a:r>
              <a:rPr lang="en-US" sz="2400" b="1" dirty="0"/>
              <a:t>Therefore take heed to yourselves and to all the flock, among which the Holy Spirit has made you overseers, to shepherd the church of God which He purchased with His own blood. </a:t>
            </a:r>
          </a:p>
        </p:txBody>
      </p:sp>
    </p:spTree>
    <p:extLst>
      <p:ext uri="{BB962C8B-B14F-4D97-AF65-F5344CB8AC3E}">
        <p14:creationId xmlns:p14="http://schemas.microsoft.com/office/powerpoint/2010/main" val="246957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359595" y="4633644"/>
            <a:ext cx="11476233" cy="2092702"/>
          </a:xfrm>
        </p:spPr>
        <p:txBody>
          <a:bodyPr>
            <a:normAutofit/>
          </a:bodyPr>
          <a:lstStyle/>
          <a:p>
            <a:endParaRPr lang="en-US" sz="2800" dirty="0"/>
          </a:p>
        </p:txBody>
      </p:sp>
      <p:sp>
        <p:nvSpPr>
          <p:cNvPr id="4" name="TextBox 3">
            <a:extLst>
              <a:ext uri="{FF2B5EF4-FFF2-40B4-BE49-F238E27FC236}">
                <a16:creationId xmlns:a16="http://schemas.microsoft.com/office/drawing/2014/main" id="{EEDB743B-A101-4F9B-8777-3DC5F4135E69}"/>
              </a:ext>
            </a:extLst>
          </p:cNvPr>
          <p:cNvSpPr txBox="1"/>
          <p:nvPr/>
        </p:nvSpPr>
        <p:spPr>
          <a:xfrm>
            <a:off x="143839" y="842480"/>
            <a:ext cx="11949490" cy="6124754"/>
          </a:xfrm>
          <a:prstGeom prst="rect">
            <a:avLst/>
          </a:prstGeom>
          <a:solidFill>
            <a:schemeClr val="bg1">
              <a:lumMod val="95000"/>
            </a:schemeClr>
          </a:solidFill>
        </p:spPr>
        <p:txBody>
          <a:bodyPr wrap="none" rtlCol="0">
            <a:spAutoFit/>
          </a:bodyPr>
          <a:lstStyle/>
          <a:p>
            <a:pPr algn="ctr"/>
            <a:r>
              <a:rPr lang="en-US" sz="2800" b="1" baseline="30000" dirty="0">
                <a:solidFill>
                  <a:srgbClr val="7030A0"/>
                </a:solidFill>
              </a:rPr>
              <a:t>28 </a:t>
            </a:r>
            <a:r>
              <a:rPr lang="en-US" sz="2800" dirty="0">
                <a:solidFill>
                  <a:srgbClr val="7030A0"/>
                </a:solidFill>
              </a:rPr>
              <a:t>Therefore take heed to yourselves and to all the flock, among which the </a:t>
            </a:r>
          </a:p>
          <a:p>
            <a:pPr algn="ctr"/>
            <a:r>
              <a:rPr lang="en-US" sz="2800" dirty="0">
                <a:solidFill>
                  <a:srgbClr val="7030A0"/>
                </a:solidFill>
              </a:rPr>
              <a:t>Holy Spirit has made you overseers, to shepherd the church of God which </a:t>
            </a:r>
          </a:p>
          <a:p>
            <a:pPr algn="ctr"/>
            <a:r>
              <a:rPr lang="en-US" sz="2800" dirty="0">
                <a:solidFill>
                  <a:srgbClr val="7030A0"/>
                </a:solidFill>
              </a:rPr>
              <a:t>He purchased with His own blood. </a:t>
            </a:r>
            <a:r>
              <a:rPr lang="en-US" sz="2800" b="1" baseline="30000" dirty="0">
                <a:solidFill>
                  <a:srgbClr val="7030A0"/>
                </a:solidFill>
              </a:rPr>
              <a:t>29 </a:t>
            </a:r>
            <a:r>
              <a:rPr lang="en-US" sz="2800" dirty="0">
                <a:solidFill>
                  <a:srgbClr val="7030A0"/>
                </a:solidFill>
              </a:rPr>
              <a:t>For I know this, that after my departure </a:t>
            </a:r>
          </a:p>
          <a:p>
            <a:pPr algn="ctr"/>
            <a:r>
              <a:rPr lang="en-US" sz="2800" dirty="0">
                <a:solidFill>
                  <a:srgbClr val="7030A0"/>
                </a:solidFill>
              </a:rPr>
              <a:t>savage wolves will come in among you, not sparing the flock. </a:t>
            </a:r>
            <a:r>
              <a:rPr lang="en-US" sz="2800" b="1" baseline="30000" dirty="0">
                <a:solidFill>
                  <a:srgbClr val="7030A0"/>
                </a:solidFill>
              </a:rPr>
              <a:t>30 </a:t>
            </a:r>
            <a:r>
              <a:rPr lang="en-US" sz="2800" dirty="0">
                <a:solidFill>
                  <a:srgbClr val="7030A0"/>
                </a:solidFill>
              </a:rPr>
              <a:t>Also from among </a:t>
            </a:r>
          </a:p>
          <a:p>
            <a:pPr algn="ctr"/>
            <a:r>
              <a:rPr lang="en-US" sz="2800" dirty="0">
                <a:solidFill>
                  <a:srgbClr val="7030A0"/>
                </a:solidFill>
              </a:rPr>
              <a:t>yourselves men will rise up, speaking perverse things, to draw away the disciples </a:t>
            </a:r>
          </a:p>
          <a:p>
            <a:pPr algn="ctr"/>
            <a:r>
              <a:rPr lang="en-US" sz="2800" dirty="0">
                <a:solidFill>
                  <a:srgbClr val="7030A0"/>
                </a:solidFill>
              </a:rPr>
              <a:t>after themselves. </a:t>
            </a:r>
            <a:r>
              <a:rPr lang="en-US" sz="2800" b="1" baseline="30000" dirty="0">
                <a:solidFill>
                  <a:srgbClr val="7030A0"/>
                </a:solidFill>
              </a:rPr>
              <a:t>31 </a:t>
            </a:r>
            <a:r>
              <a:rPr lang="en-US" sz="2800" dirty="0">
                <a:solidFill>
                  <a:srgbClr val="7030A0"/>
                </a:solidFill>
              </a:rPr>
              <a:t>Therefore watch, and remember that for three years I did </a:t>
            </a:r>
          </a:p>
          <a:p>
            <a:pPr algn="ctr"/>
            <a:r>
              <a:rPr lang="en-US" sz="2800" dirty="0">
                <a:solidFill>
                  <a:srgbClr val="7030A0"/>
                </a:solidFill>
              </a:rPr>
              <a:t>not cease to warn everyone night and day with tears. </a:t>
            </a:r>
            <a:r>
              <a:rPr lang="en-US" sz="2800" b="1" baseline="30000" dirty="0">
                <a:solidFill>
                  <a:srgbClr val="7030A0"/>
                </a:solidFill>
              </a:rPr>
              <a:t>32 </a:t>
            </a:r>
            <a:r>
              <a:rPr lang="en-US" sz="2800" dirty="0">
                <a:solidFill>
                  <a:srgbClr val="7030A0"/>
                </a:solidFill>
              </a:rPr>
              <a:t>“So now, brethren, I </a:t>
            </a:r>
          </a:p>
          <a:p>
            <a:pPr algn="ctr"/>
            <a:r>
              <a:rPr lang="en-US" sz="2800" dirty="0">
                <a:solidFill>
                  <a:srgbClr val="7030A0"/>
                </a:solidFill>
              </a:rPr>
              <a:t>commend you to God and to the word of His grace, which is able to build you </a:t>
            </a:r>
          </a:p>
          <a:p>
            <a:pPr algn="ctr"/>
            <a:r>
              <a:rPr lang="en-US" sz="2800" dirty="0">
                <a:solidFill>
                  <a:srgbClr val="7030A0"/>
                </a:solidFill>
              </a:rPr>
              <a:t>up and give you an inheritance among all those who are sanctified. </a:t>
            </a:r>
            <a:r>
              <a:rPr lang="en-US" sz="2800" b="1" baseline="30000" dirty="0">
                <a:solidFill>
                  <a:srgbClr val="7030A0"/>
                </a:solidFill>
              </a:rPr>
              <a:t>33 </a:t>
            </a:r>
            <a:r>
              <a:rPr lang="en-US" sz="2800" dirty="0">
                <a:solidFill>
                  <a:srgbClr val="7030A0"/>
                </a:solidFill>
              </a:rPr>
              <a:t>I have </a:t>
            </a:r>
          </a:p>
          <a:p>
            <a:pPr algn="ctr"/>
            <a:r>
              <a:rPr lang="en-US" sz="2800" dirty="0">
                <a:solidFill>
                  <a:srgbClr val="7030A0"/>
                </a:solidFill>
              </a:rPr>
              <a:t>coveted no one’s silver or gold or apparel. </a:t>
            </a:r>
            <a:r>
              <a:rPr lang="en-US" sz="2800" b="1" baseline="30000" dirty="0">
                <a:solidFill>
                  <a:srgbClr val="7030A0"/>
                </a:solidFill>
              </a:rPr>
              <a:t>34 </a:t>
            </a:r>
            <a:r>
              <a:rPr lang="en-US" sz="2800" dirty="0">
                <a:solidFill>
                  <a:srgbClr val="7030A0"/>
                </a:solidFill>
              </a:rPr>
              <a:t>Yes, you yourselves know that </a:t>
            </a:r>
          </a:p>
          <a:p>
            <a:pPr algn="ctr"/>
            <a:r>
              <a:rPr lang="en-US" sz="2800" dirty="0">
                <a:solidFill>
                  <a:srgbClr val="7030A0"/>
                </a:solidFill>
              </a:rPr>
              <a:t>these hands have provided for my necessities, and for those who were with me. </a:t>
            </a:r>
          </a:p>
          <a:p>
            <a:pPr algn="ctr"/>
            <a:r>
              <a:rPr lang="en-US" sz="2800" b="1" baseline="30000" dirty="0">
                <a:solidFill>
                  <a:srgbClr val="7030A0"/>
                </a:solidFill>
              </a:rPr>
              <a:t>35 </a:t>
            </a:r>
            <a:r>
              <a:rPr lang="en-US" sz="2800" dirty="0">
                <a:solidFill>
                  <a:srgbClr val="7030A0"/>
                </a:solidFill>
              </a:rPr>
              <a:t>I have shown you in every way, by laboring like this, that you must support the </a:t>
            </a:r>
          </a:p>
          <a:p>
            <a:pPr algn="ctr"/>
            <a:r>
              <a:rPr lang="en-US" sz="2800" dirty="0">
                <a:solidFill>
                  <a:srgbClr val="7030A0"/>
                </a:solidFill>
              </a:rPr>
              <a:t>weak.  And remember the words of the Lord Jesus, that He said, ‘It is more </a:t>
            </a:r>
          </a:p>
          <a:p>
            <a:pPr algn="ctr"/>
            <a:r>
              <a:rPr lang="en-US" sz="2800" dirty="0">
                <a:solidFill>
                  <a:srgbClr val="7030A0"/>
                </a:solidFill>
              </a:rPr>
              <a:t>blessed to give than to receive.’ ”</a:t>
            </a:r>
          </a:p>
        </p:txBody>
      </p:sp>
    </p:spTree>
    <p:extLst>
      <p:ext uri="{BB962C8B-B14F-4D97-AF65-F5344CB8AC3E}">
        <p14:creationId xmlns:p14="http://schemas.microsoft.com/office/powerpoint/2010/main" val="26167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136107" y="2073659"/>
            <a:ext cx="11699721" cy="4652688"/>
          </a:xfrm>
        </p:spPr>
        <p:txBody>
          <a:bodyPr>
            <a:normAutofit lnSpcReduction="10000"/>
          </a:bodyPr>
          <a:lstStyle/>
          <a:p>
            <a:r>
              <a:rPr lang="en-US" sz="2800" dirty="0"/>
              <a:t>The first thing said about elder’s responsibility is directed to the elders themselves – “take heed to yourselves”.</a:t>
            </a:r>
          </a:p>
          <a:p>
            <a:r>
              <a:rPr lang="en-US" sz="2800" b="1" u="sng" dirty="0"/>
              <a:t>“Take heed, therefore” </a:t>
            </a:r>
            <a:r>
              <a:rPr lang="en-US" sz="2800" dirty="0"/>
              <a:t>- Attend to; be on your guard against the dangers.</a:t>
            </a:r>
          </a:p>
          <a:p>
            <a:r>
              <a:rPr lang="en-US" sz="2800" dirty="0"/>
              <a:t>What is the responsibility here?  And does the rest of the passage help us understand in what way elders “take heed to themselves”?</a:t>
            </a:r>
          </a:p>
          <a:p>
            <a:r>
              <a:rPr lang="en-US" sz="2800" dirty="0"/>
              <a:t>Is this in general terms of physical health and spiritual or </a:t>
            </a:r>
            <a:r>
              <a:rPr lang="en-US" sz="2800" u="sng" dirty="0">
                <a:solidFill>
                  <a:srgbClr val="C00000"/>
                </a:solidFill>
              </a:rPr>
              <a:t>in the context of the passage</a:t>
            </a:r>
            <a:r>
              <a:rPr lang="en-US" sz="2800" dirty="0"/>
              <a:t>, (V 30) is Paul is talking about the elders need to take heed to themselves to make sure they are not going down a false teaching pathway?</a:t>
            </a:r>
          </a:p>
          <a:p>
            <a:pPr marL="0" indent="0" algn="ctr">
              <a:buNone/>
            </a:pPr>
            <a:r>
              <a:rPr lang="en-US" sz="2800" b="1" baseline="30000" dirty="0">
                <a:solidFill>
                  <a:srgbClr val="7030A0"/>
                </a:solidFill>
              </a:rPr>
              <a:t>30 </a:t>
            </a:r>
            <a:r>
              <a:rPr lang="en-US" sz="2800" dirty="0">
                <a:solidFill>
                  <a:srgbClr val="7030A0"/>
                </a:solidFill>
              </a:rPr>
              <a:t>Also from among yourselves men will rise up, speaking perverse things, to draw away the disciples after themselves.</a:t>
            </a:r>
            <a:endParaRPr lang="en-US" sz="2800" dirty="0"/>
          </a:p>
        </p:txBody>
      </p:sp>
      <p:sp>
        <p:nvSpPr>
          <p:cNvPr id="4" name="TextBox 3">
            <a:extLst>
              <a:ext uri="{FF2B5EF4-FFF2-40B4-BE49-F238E27FC236}">
                <a16:creationId xmlns:a16="http://schemas.microsoft.com/office/drawing/2014/main" id="{EEDB743B-A101-4F9B-8777-3DC5F4135E69}"/>
              </a:ext>
            </a:extLst>
          </p:cNvPr>
          <p:cNvSpPr txBox="1"/>
          <p:nvPr/>
        </p:nvSpPr>
        <p:spPr>
          <a:xfrm>
            <a:off x="136107" y="873329"/>
            <a:ext cx="11826507" cy="1200329"/>
          </a:xfrm>
          <a:prstGeom prst="rect">
            <a:avLst/>
          </a:prstGeom>
          <a:solidFill>
            <a:schemeClr val="accent1"/>
          </a:solidFill>
        </p:spPr>
        <p:txBody>
          <a:bodyPr wrap="square" rtlCol="0">
            <a:spAutoFit/>
          </a:bodyPr>
          <a:lstStyle/>
          <a:p>
            <a:pPr algn="ctr"/>
            <a:r>
              <a:rPr lang="en-US" sz="2400" b="1" baseline="30000" dirty="0"/>
              <a:t>28 </a:t>
            </a:r>
            <a:r>
              <a:rPr lang="en-US" sz="2400" b="1" dirty="0"/>
              <a:t>Therefore take heed to yourselves and to all the flock, among which the Holy Spirit has made you overseers, to shepherd the church of God which He purchased with His own blood. </a:t>
            </a:r>
          </a:p>
        </p:txBody>
      </p:sp>
    </p:spTree>
    <p:extLst>
      <p:ext uri="{BB962C8B-B14F-4D97-AF65-F5344CB8AC3E}">
        <p14:creationId xmlns:p14="http://schemas.microsoft.com/office/powerpoint/2010/main" val="187115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136107" y="2073659"/>
            <a:ext cx="11939629" cy="4652688"/>
          </a:xfrm>
        </p:spPr>
        <p:txBody>
          <a:bodyPr>
            <a:normAutofit fontScale="92500" lnSpcReduction="10000"/>
          </a:bodyPr>
          <a:lstStyle/>
          <a:p>
            <a:r>
              <a:rPr lang="en-US" sz="2800" dirty="0"/>
              <a:t>Then Paul tells the elders to “</a:t>
            </a:r>
            <a:r>
              <a:rPr lang="en-US" sz="2800" b="1" dirty="0">
                <a:solidFill>
                  <a:srgbClr val="C00000"/>
                </a:solidFill>
              </a:rPr>
              <a:t>take heed . . . to all the flock</a:t>
            </a:r>
            <a:r>
              <a:rPr lang="en-US" sz="2800" dirty="0"/>
              <a:t>.”</a:t>
            </a:r>
          </a:p>
          <a:p>
            <a:r>
              <a:rPr lang="en-US" sz="2800" dirty="0"/>
              <a:t>What does this mean and how do elders fulfill this responsibility? And again, is this “taking heed” to be understood by the rest of the text? Or not?</a:t>
            </a:r>
          </a:p>
          <a:p>
            <a:r>
              <a:rPr lang="en-US" sz="2800" b="1" dirty="0">
                <a:solidFill>
                  <a:srgbClr val="C00000"/>
                </a:solidFill>
              </a:rPr>
              <a:t>Overseers</a:t>
            </a:r>
            <a:r>
              <a:rPr lang="en-US" sz="2800" dirty="0"/>
              <a:t> – ruling, but the way to oversee/rule is defined for us in the context, “to shepherd the church of God . . ..” </a:t>
            </a:r>
          </a:p>
          <a:p>
            <a:r>
              <a:rPr lang="en-US" sz="2800" dirty="0"/>
              <a:t>Then the </a:t>
            </a:r>
            <a:r>
              <a:rPr lang="en-US" sz="2800" b="1" dirty="0">
                <a:solidFill>
                  <a:srgbClr val="C00000"/>
                </a:solidFill>
              </a:rPr>
              <a:t>image of shepherding </a:t>
            </a:r>
            <a:r>
              <a:rPr lang="en-US" sz="2800" dirty="0"/>
              <a:t>comes from Paul here to describe another responsibility of elders.</a:t>
            </a:r>
          </a:p>
          <a:p>
            <a:r>
              <a:rPr lang="en-US" sz="2800" dirty="0"/>
              <a:t>What does the image/analogy of elders being shepherds mean?</a:t>
            </a:r>
          </a:p>
          <a:p>
            <a:r>
              <a:rPr lang="en-US" sz="2800" dirty="0"/>
              <a:t>Shepherds don’t drive, but lead and guide and direct (Christ is out supreme example of that – 1 Peter 5).</a:t>
            </a:r>
          </a:p>
          <a:p>
            <a:endParaRPr lang="en-US" sz="2800" dirty="0"/>
          </a:p>
        </p:txBody>
      </p:sp>
      <p:sp>
        <p:nvSpPr>
          <p:cNvPr id="4" name="TextBox 3">
            <a:extLst>
              <a:ext uri="{FF2B5EF4-FFF2-40B4-BE49-F238E27FC236}">
                <a16:creationId xmlns:a16="http://schemas.microsoft.com/office/drawing/2014/main" id="{EEDB743B-A101-4F9B-8777-3DC5F4135E69}"/>
              </a:ext>
            </a:extLst>
          </p:cNvPr>
          <p:cNvSpPr txBox="1"/>
          <p:nvPr/>
        </p:nvSpPr>
        <p:spPr>
          <a:xfrm>
            <a:off x="136107" y="873329"/>
            <a:ext cx="11826507" cy="1200329"/>
          </a:xfrm>
          <a:prstGeom prst="rect">
            <a:avLst/>
          </a:prstGeom>
          <a:solidFill>
            <a:schemeClr val="accent1"/>
          </a:solidFill>
        </p:spPr>
        <p:txBody>
          <a:bodyPr wrap="square" rtlCol="0">
            <a:spAutoFit/>
          </a:bodyPr>
          <a:lstStyle/>
          <a:p>
            <a:pPr algn="ctr"/>
            <a:r>
              <a:rPr lang="en-US" sz="2400" b="1" baseline="30000" dirty="0"/>
              <a:t>28 </a:t>
            </a:r>
            <a:r>
              <a:rPr lang="en-US" sz="2400" b="1" dirty="0"/>
              <a:t>Therefore take heed to yourselves and to all the flock, among which the Holy Spirit has made you overseers, to shepherd the church of God which He purchased with His own blood. </a:t>
            </a:r>
          </a:p>
        </p:txBody>
      </p:sp>
    </p:spTree>
    <p:extLst>
      <p:ext uri="{BB962C8B-B14F-4D97-AF65-F5344CB8AC3E}">
        <p14:creationId xmlns:p14="http://schemas.microsoft.com/office/powerpoint/2010/main" val="44061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28B-48F2-46AD-93BD-7726C846F2DF}"/>
              </a:ext>
            </a:extLst>
          </p:cNvPr>
          <p:cNvSpPr>
            <a:spLocks noGrp="1"/>
          </p:cNvSpPr>
          <p:nvPr>
            <p:ph type="title"/>
          </p:nvPr>
        </p:nvSpPr>
        <p:spPr>
          <a:xfrm>
            <a:off x="0" y="0"/>
            <a:ext cx="3056960" cy="770562"/>
          </a:xfrm>
        </p:spPr>
        <p:txBody>
          <a:bodyPr/>
          <a:lstStyle/>
          <a:p>
            <a:r>
              <a:rPr lang="en-US" dirty="0"/>
              <a:t>Acts 20:28-35</a:t>
            </a:r>
          </a:p>
        </p:txBody>
      </p:sp>
      <p:sp>
        <p:nvSpPr>
          <p:cNvPr id="3" name="Content Placeholder 2">
            <a:extLst>
              <a:ext uri="{FF2B5EF4-FFF2-40B4-BE49-F238E27FC236}">
                <a16:creationId xmlns:a16="http://schemas.microsoft.com/office/drawing/2014/main" id="{8D5CFC4F-DF58-4070-8AE4-34A10F708198}"/>
              </a:ext>
            </a:extLst>
          </p:cNvPr>
          <p:cNvSpPr>
            <a:spLocks noGrp="1"/>
          </p:cNvSpPr>
          <p:nvPr>
            <p:ph idx="1"/>
          </p:nvPr>
        </p:nvSpPr>
        <p:spPr>
          <a:xfrm>
            <a:off x="359595" y="4633644"/>
            <a:ext cx="11476233" cy="2092702"/>
          </a:xfrm>
        </p:spPr>
        <p:txBody>
          <a:bodyPr>
            <a:normAutofit/>
          </a:bodyPr>
          <a:lstStyle/>
          <a:p>
            <a:endParaRPr lang="en-US" sz="2800" dirty="0"/>
          </a:p>
        </p:txBody>
      </p:sp>
      <p:sp>
        <p:nvSpPr>
          <p:cNvPr id="4" name="TextBox 3">
            <a:extLst>
              <a:ext uri="{FF2B5EF4-FFF2-40B4-BE49-F238E27FC236}">
                <a16:creationId xmlns:a16="http://schemas.microsoft.com/office/drawing/2014/main" id="{EEDB743B-A101-4F9B-8777-3DC5F4135E69}"/>
              </a:ext>
            </a:extLst>
          </p:cNvPr>
          <p:cNvSpPr txBox="1"/>
          <p:nvPr/>
        </p:nvSpPr>
        <p:spPr>
          <a:xfrm>
            <a:off x="143839" y="842480"/>
            <a:ext cx="11949490" cy="6124754"/>
          </a:xfrm>
          <a:prstGeom prst="rect">
            <a:avLst/>
          </a:prstGeom>
          <a:solidFill>
            <a:schemeClr val="bg1">
              <a:lumMod val="95000"/>
            </a:schemeClr>
          </a:solidFill>
        </p:spPr>
        <p:txBody>
          <a:bodyPr wrap="none" rtlCol="0">
            <a:spAutoFit/>
          </a:bodyPr>
          <a:lstStyle/>
          <a:p>
            <a:pPr algn="ctr"/>
            <a:r>
              <a:rPr lang="en-US" sz="2800" b="1" baseline="30000" dirty="0">
                <a:solidFill>
                  <a:srgbClr val="7030A0"/>
                </a:solidFill>
              </a:rPr>
              <a:t>28 </a:t>
            </a:r>
            <a:r>
              <a:rPr lang="en-US" sz="2800" dirty="0">
                <a:solidFill>
                  <a:srgbClr val="7030A0"/>
                </a:solidFill>
              </a:rPr>
              <a:t>Therefore take heed to yourselves and to all the flock, among which the </a:t>
            </a:r>
          </a:p>
          <a:p>
            <a:pPr algn="ctr"/>
            <a:r>
              <a:rPr lang="en-US" sz="2800" dirty="0">
                <a:solidFill>
                  <a:srgbClr val="7030A0"/>
                </a:solidFill>
              </a:rPr>
              <a:t>Holy Spirit has made you overseers, to shepherd the church of God which </a:t>
            </a:r>
          </a:p>
          <a:p>
            <a:pPr algn="ctr"/>
            <a:r>
              <a:rPr lang="en-US" sz="2800" dirty="0">
                <a:solidFill>
                  <a:srgbClr val="7030A0"/>
                </a:solidFill>
              </a:rPr>
              <a:t>He purchased with His own blood. </a:t>
            </a:r>
            <a:r>
              <a:rPr lang="en-US" sz="2800" b="1" baseline="30000" dirty="0">
                <a:solidFill>
                  <a:srgbClr val="7030A0"/>
                </a:solidFill>
              </a:rPr>
              <a:t>29 </a:t>
            </a:r>
            <a:r>
              <a:rPr lang="en-US" sz="2800" dirty="0">
                <a:solidFill>
                  <a:srgbClr val="7030A0"/>
                </a:solidFill>
              </a:rPr>
              <a:t>For I know this, that after my departure </a:t>
            </a:r>
          </a:p>
          <a:p>
            <a:pPr algn="ctr"/>
            <a:r>
              <a:rPr lang="en-US" sz="2800" dirty="0">
                <a:solidFill>
                  <a:srgbClr val="7030A0"/>
                </a:solidFill>
              </a:rPr>
              <a:t>savage wolves will come in among you, not sparing the flock. </a:t>
            </a:r>
            <a:r>
              <a:rPr lang="en-US" sz="2800" b="1" baseline="30000" dirty="0">
                <a:solidFill>
                  <a:srgbClr val="7030A0"/>
                </a:solidFill>
              </a:rPr>
              <a:t>30 </a:t>
            </a:r>
            <a:r>
              <a:rPr lang="en-US" sz="2800" dirty="0">
                <a:solidFill>
                  <a:srgbClr val="7030A0"/>
                </a:solidFill>
              </a:rPr>
              <a:t>Also from among </a:t>
            </a:r>
          </a:p>
          <a:p>
            <a:pPr algn="ctr"/>
            <a:r>
              <a:rPr lang="en-US" sz="2800" dirty="0">
                <a:solidFill>
                  <a:srgbClr val="7030A0"/>
                </a:solidFill>
              </a:rPr>
              <a:t>yourselves men will rise up, speaking perverse things, to draw away the disciples </a:t>
            </a:r>
          </a:p>
          <a:p>
            <a:pPr algn="ctr"/>
            <a:r>
              <a:rPr lang="en-US" sz="2800" dirty="0">
                <a:solidFill>
                  <a:srgbClr val="7030A0"/>
                </a:solidFill>
              </a:rPr>
              <a:t>after themselves. </a:t>
            </a:r>
            <a:r>
              <a:rPr lang="en-US" sz="2800" b="1" baseline="30000" dirty="0">
                <a:solidFill>
                  <a:srgbClr val="7030A0"/>
                </a:solidFill>
              </a:rPr>
              <a:t>31 </a:t>
            </a:r>
            <a:r>
              <a:rPr lang="en-US" sz="2800" dirty="0">
                <a:solidFill>
                  <a:srgbClr val="7030A0"/>
                </a:solidFill>
              </a:rPr>
              <a:t>Therefore watch, and remember that for three years I did </a:t>
            </a:r>
          </a:p>
          <a:p>
            <a:pPr algn="ctr"/>
            <a:r>
              <a:rPr lang="en-US" sz="2800" dirty="0">
                <a:solidFill>
                  <a:srgbClr val="7030A0"/>
                </a:solidFill>
              </a:rPr>
              <a:t>not cease to warn everyone night and day with tears. </a:t>
            </a:r>
            <a:r>
              <a:rPr lang="en-US" sz="2800" b="1" baseline="30000" dirty="0">
                <a:solidFill>
                  <a:srgbClr val="7030A0"/>
                </a:solidFill>
              </a:rPr>
              <a:t>32 </a:t>
            </a:r>
            <a:r>
              <a:rPr lang="en-US" sz="2800" dirty="0">
                <a:solidFill>
                  <a:srgbClr val="7030A0"/>
                </a:solidFill>
              </a:rPr>
              <a:t>“So now, brethren, I </a:t>
            </a:r>
          </a:p>
          <a:p>
            <a:pPr algn="ctr"/>
            <a:r>
              <a:rPr lang="en-US" sz="2800" dirty="0">
                <a:solidFill>
                  <a:srgbClr val="7030A0"/>
                </a:solidFill>
              </a:rPr>
              <a:t>commend you to God and to the word of His grace, which is able to build you </a:t>
            </a:r>
          </a:p>
          <a:p>
            <a:pPr algn="ctr"/>
            <a:r>
              <a:rPr lang="en-US" sz="2800" dirty="0">
                <a:solidFill>
                  <a:srgbClr val="7030A0"/>
                </a:solidFill>
              </a:rPr>
              <a:t>up and give you an inheritance among all those who are sanctified. </a:t>
            </a:r>
            <a:r>
              <a:rPr lang="en-US" sz="2800" b="1" baseline="30000" dirty="0">
                <a:solidFill>
                  <a:srgbClr val="7030A0"/>
                </a:solidFill>
              </a:rPr>
              <a:t>33 </a:t>
            </a:r>
            <a:r>
              <a:rPr lang="en-US" sz="2800" dirty="0">
                <a:solidFill>
                  <a:srgbClr val="7030A0"/>
                </a:solidFill>
              </a:rPr>
              <a:t>I have </a:t>
            </a:r>
          </a:p>
          <a:p>
            <a:pPr algn="ctr"/>
            <a:r>
              <a:rPr lang="en-US" sz="2800" dirty="0">
                <a:solidFill>
                  <a:srgbClr val="7030A0"/>
                </a:solidFill>
              </a:rPr>
              <a:t>coveted no one’s silver or gold or apparel. </a:t>
            </a:r>
            <a:r>
              <a:rPr lang="en-US" sz="2800" b="1" baseline="30000" dirty="0">
                <a:solidFill>
                  <a:srgbClr val="7030A0"/>
                </a:solidFill>
              </a:rPr>
              <a:t>34 </a:t>
            </a:r>
            <a:r>
              <a:rPr lang="en-US" sz="2800" dirty="0">
                <a:solidFill>
                  <a:srgbClr val="7030A0"/>
                </a:solidFill>
              </a:rPr>
              <a:t>Yes, you yourselves know that </a:t>
            </a:r>
          </a:p>
          <a:p>
            <a:pPr algn="ctr"/>
            <a:r>
              <a:rPr lang="en-US" sz="2800" dirty="0">
                <a:solidFill>
                  <a:srgbClr val="7030A0"/>
                </a:solidFill>
              </a:rPr>
              <a:t>these hands have provided for my necessities, and for those who were with me. </a:t>
            </a:r>
          </a:p>
          <a:p>
            <a:pPr algn="ctr"/>
            <a:r>
              <a:rPr lang="en-US" sz="2800" b="1" baseline="30000" dirty="0">
                <a:solidFill>
                  <a:srgbClr val="7030A0"/>
                </a:solidFill>
              </a:rPr>
              <a:t>35 </a:t>
            </a:r>
            <a:r>
              <a:rPr lang="en-US" sz="2800" dirty="0">
                <a:solidFill>
                  <a:srgbClr val="7030A0"/>
                </a:solidFill>
              </a:rPr>
              <a:t>I have shown you in every way, by laboring like this, that you must support the </a:t>
            </a:r>
          </a:p>
          <a:p>
            <a:pPr algn="ctr"/>
            <a:r>
              <a:rPr lang="en-US" sz="2800" dirty="0">
                <a:solidFill>
                  <a:srgbClr val="7030A0"/>
                </a:solidFill>
              </a:rPr>
              <a:t>weak.  And remember the words of the Lord Jesus, that He said, ‘It is more </a:t>
            </a:r>
          </a:p>
          <a:p>
            <a:pPr algn="ctr"/>
            <a:r>
              <a:rPr lang="en-US" sz="2800" dirty="0">
                <a:solidFill>
                  <a:srgbClr val="7030A0"/>
                </a:solidFill>
              </a:rPr>
              <a:t>blessed to give than to receive.’ ”</a:t>
            </a:r>
          </a:p>
        </p:txBody>
      </p:sp>
    </p:spTree>
    <p:extLst>
      <p:ext uri="{BB962C8B-B14F-4D97-AF65-F5344CB8AC3E}">
        <p14:creationId xmlns:p14="http://schemas.microsoft.com/office/powerpoint/2010/main" val="83304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1216</TotalTime>
  <Words>2795</Words>
  <Application>Microsoft Office PowerPoint</Application>
  <PresentationFormat>Widescreen</PresentationFormat>
  <Paragraphs>165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Gill Sans MT</vt:lpstr>
      <vt:lpstr>Roboto</vt:lpstr>
      <vt:lpstr>Parcel</vt:lpstr>
      <vt:lpstr>Responsibility of Elders</vt:lpstr>
      <vt:lpstr>Principles:</vt:lpstr>
      <vt:lpstr>Responsibilities</vt:lpstr>
      <vt:lpstr>Acts 20:28-35</vt:lpstr>
      <vt:lpstr>Acts 20:28-35</vt:lpstr>
      <vt:lpstr>Acts 20:28-35</vt:lpstr>
      <vt:lpstr>Acts 20:28-35</vt:lpstr>
      <vt:lpstr>Acts 20:28-35</vt:lpstr>
      <vt:lpstr>Acts 20:28-35</vt:lpstr>
      <vt:lpstr>Acts 20:28-35</vt:lpstr>
      <vt:lpstr>Acts 20:28-35</vt:lpstr>
      <vt:lpstr>Acts 20:28-35</vt:lpstr>
      <vt:lpstr>Responsibilities</vt:lpstr>
      <vt:lpstr>I Peter 5:1-5</vt:lpstr>
      <vt:lpstr>1 peter 5:1-5</vt:lpstr>
      <vt:lpstr>1 Peter 5:1-5</vt:lpstr>
      <vt:lpstr>I Peter 5:1-5</vt:lpstr>
      <vt:lpstr>I Peter 5:1-5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Paden, Eddie - LCMS Lang. Arts</dc:creator>
  <cp:lastModifiedBy>Kevin Stilts</cp:lastModifiedBy>
  <cp:revision>169</cp:revision>
  <cp:lastPrinted>2021-08-15T12:02:49Z</cp:lastPrinted>
  <dcterms:created xsi:type="dcterms:W3CDTF">2021-07-29T12:46:49Z</dcterms:created>
  <dcterms:modified xsi:type="dcterms:W3CDTF">2021-08-15T19:33:09Z</dcterms:modified>
</cp:coreProperties>
</file>