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398" r:id="rId3"/>
    <p:sldId id="403" r:id="rId4"/>
    <p:sldId id="402" r:id="rId5"/>
    <p:sldId id="430" r:id="rId6"/>
    <p:sldId id="429" r:id="rId7"/>
    <p:sldId id="404" r:id="rId8"/>
    <p:sldId id="425" r:id="rId9"/>
    <p:sldId id="422" r:id="rId10"/>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9" d="100"/>
          <a:sy n="89" d="100"/>
        </p:scale>
        <p:origin x="63" y="2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430C0A-5464-4FE4-84EB-FF9C94016DF4}" type="datetimeFigureOut">
              <a:rPr lang="en-US" dirty="0"/>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8/8/2021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0C6404-AD6E-4860-8E75-697CA40B95DA}" type="datetimeFigureOut">
              <a:rPr lang="en-US" dirty="0"/>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8/8/2021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8/8/2021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8/8/2021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8/8/2021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8/8/2021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8/8/2021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8/8/2021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326D7-587A-4028-A2E4-8548AA84BCED}"/>
              </a:ext>
            </a:extLst>
          </p:cNvPr>
          <p:cNvSpPr>
            <a:spLocks noGrp="1"/>
          </p:cNvSpPr>
          <p:nvPr>
            <p:ph type="ctrTitle"/>
          </p:nvPr>
        </p:nvSpPr>
        <p:spPr/>
        <p:txBody>
          <a:bodyPr/>
          <a:lstStyle/>
          <a:p>
            <a:r>
              <a:rPr lang="en-US" dirty="0"/>
              <a:t>Responsibility of Elders</a:t>
            </a:r>
          </a:p>
        </p:txBody>
      </p:sp>
      <p:sp>
        <p:nvSpPr>
          <p:cNvPr id="3" name="Subtitle 2">
            <a:extLst>
              <a:ext uri="{FF2B5EF4-FFF2-40B4-BE49-F238E27FC236}">
                <a16:creationId xmlns:a16="http://schemas.microsoft.com/office/drawing/2014/main" id="{0D5BDFBA-AD0D-4D48-86B3-2FE1DEB32EF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30875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11AA5-CECB-4E9E-8C32-20DB0D338D2F}"/>
              </a:ext>
            </a:extLst>
          </p:cNvPr>
          <p:cNvSpPr>
            <a:spLocks noGrp="1"/>
          </p:cNvSpPr>
          <p:nvPr>
            <p:ph type="title"/>
          </p:nvPr>
        </p:nvSpPr>
        <p:spPr>
          <a:xfrm>
            <a:off x="0" y="0"/>
            <a:ext cx="3136392" cy="609600"/>
          </a:xfrm>
        </p:spPr>
        <p:txBody>
          <a:bodyPr>
            <a:normAutofit fontScale="90000"/>
          </a:bodyPr>
          <a:lstStyle/>
          <a:p>
            <a:r>
              <a:rPr lang="en-US" sz="4000" dirty="0"/>
              <a:t>Principles:</a:t>
            </a:r>
          </a:p>
        </p:txBody>
      </p:sp>
      <p:sp>
        <p:nvSpPr>
          <p:cNvPr id="3" name="Content Placeholder 2">
            <a:extLst>
              <a:ext uri="{FF2B5EF4-FFF2-40B4-BE49-F238E27FC236}">
                <a16:creationId xmlns:a16="http://schemas.microsoft.com/office/drawing/2014/main" id="{EEFE2F96-21DA-4801-998A-33762434282D}"/>
              </a:ext>
            </a:extLst>
          </p:cNvPr>
          <p:cNvSpPr>
            <a:spLocks noGrp="1"/>
          </p:cNvSpPr>
          <p:nvPr>
            <p:ph idx="1"/>
          </p:nvPr>
        </p:nvSpPr>
        <p:spPr>
          <a:xfrm>
            <a:off x="188536" y="697584"/>
            <a:ext cx="11625773" cy="5785512"/>
          </a:xfrm>
        </p:spPr>
        <p:txBody>
          <a:bodyPr>
            <a:normAutofit fontScale="92500" lnSpcReduction="10000"/>
          </a:bodyPr>
          <a:lstStyle/>
          <a:p>
            <a:r>
              <a:rPr lang="en-US" sz="2800" b="1" u="sng" dirty="0">
                <a:solidFill>
                  <a:srgbClr val="7030A0"/>
                </a:solidFill>
              </a:rPr>
              <a:t>Principle 1 </a:t>
            </a:r>
            <a:r>
              <a:rPr lang="en-US" sz="2800" dirty="0"/>
              <a:t>= </a:t>
            </a:r>
            <a:r>
              <a:rPr lang="en-US" sz="2800" b="1" dirty="0">
                <a:solidFill>
                  <a:schemeClr val="accent3"/>
                </a:solidFill>
              </a:rPr>
              <a:t>Keep it all in context</a:t>
            </a:r>
          </a:p>
          <a:p>
            <a:r>
              <a:rPr lang="en-US" sz="2800" b="1" u="sng" dirty="0">
                <a:solidFill>
                  <a:srgbClr val="7030A0"/>
                </a:solidFill>
              </a:rPr>
              <a:t>Principle 2 </a:t>
            </a:r>
            <a:r>
              <a:rPr lang="en-US" sz="2800" dirty="0"/>
              <a:t>– </a:t>
            </a:r>
            <a:r>
              <a:rPr lang="en-US" sz="2800" b="1" dirty="0">
                <a:solidFill>
                  <a:schemeClr val="accent3"/>
                </a:solidFill>
              </a:rPr>
              <a:t>Put the whole word together</a:t>
            </a:r>
          </a:p>
          <a:p>
            <a:r>
              <a:rPr lang="en-US" sz="2800" b="1" u="sng" dirty="0">
                <a:solidFill>
                  <a:srgbClr val="7030A0"/>
                </a:solidFill>
              </a:rPr>
              <a:t>Principle 3 </a:t>
            </a:r>
            <a:r>
              <a:rPr lang="en-US" sz="2800" dirty="0"/>
              <a:t>– </a:t>
            </a:r>
            <a:r>
              <a:rPr lang="en-US" sz="2800" b="1" dirty="0">
                <a:solidFill>
                  <a:schemeClr val="accent3"/>
                </a:solidFill>
              </a:rPr>
              <a:t>Words are important and we </a:t>
            </a:r>
            <a:r>
              <a:rPr lang="en-US" sz="2800" b="1" i="1" u="sng" dirty="0">
                <a:solidFill>
                  <a:srgbClr val="FF0000"/>
                </a:solidFill>
              </a:rPr>
              <a:t>MUST</a:t>
            </a:r>
            <a:r>
              <a:rPr lang="en-US" sz="2800" dirty="0"/>
              <a:t> </a:t>
            </a:r>
            <a:r>
              <a:rPr lang="en-US" sz="2800" b="1" dirty="0">
                <a:solidFill>
                  <a:schemeClr val="accent3"/>
                </a:solidFill>
              </a:rPr>
              <a:t>become students of words.</a:t>
            </a:r>
          </a:p>
          <a:p>
            <a:r>
              <a:rPr lang="en-US" sz="2800" b="1" u="sng" dirty="0">
                <a:solidFill>
                  <a:srgbClr val="7030A0"/>
                </a:solidFill>
              </a:rPr>
              <a:t>Principle 4</a:t>
            </a:r>
            <a:r>
              <a:rPr lang="en-US" sz="2800" dirty="0"/>
              <a:t> – </a:t>
            </a:r>
            <a:r>
              <a:rPr lang="en-US" sz="2800" b="1" dirty="0">
                <a:solidFill>
                  <a:schemeClr val="accent3"/>
                </a:solidFill>
              </a:rPr>
              <a:t>Consistency of application of principles is of the utmost importance in our lives.</a:t>
            </a:r>
          </a:p>
          <a:p>
            <a:r>
              <a:rPr lang="en-US" sz="2800" b="1" u="sng" dirty="0">
                <a:solidFill>
                  <a:srgbClr val="7030A0"/>
                </a:solidFill>
              </a:rPr>
              <a:t>Principle 5</a:t>
            </a:r>
            <a:r>
              <a:rPr lang="en-US" sz="2800" dirty="0"/>
              <a:t> – </a:t>
            </a:r>
            <a:r>
              <a:rPr lang="en-US" sz="2800" b="1" dirty="0">
                <a:solidFill>
                  <a:schemeClr val="accent3"/>
                </a:solidFill>
              </a:rPr>
              <a:t>Are limits placed on specific teachings we are studying?</a:t>
            </a:r>
          </a:p>
          <a:p>
            <a:r>
              <a:rPr lang="en-US" sz="2800" b="1" u="sng" dirty="0">
                <a:solidFill>
                  <a:srgbClr val="7030A0"/>
                </a:solidFill>
              </a:rPr>
              <a:t>Principle 6 </a:t>
            </a:r>
            <a:r>
              <a:rPr lang="en-US" sz="2800" dirty="0"/>
              <a:t>– </a:t>
            </a:r>
            <a:r>
              <a:rPr lang="en-US" sz="2800" b="1" dirty="0">
                <a:solidFill>
                  <a:schemeClr val="accent3"/>
                </a:solidFill>
              </a:rPr>
              <a:t>We must discern between our PERSONAL CONVICTION and DOCTRINE</a:t>
            </a:r>
          </a:p>
          <a:p>
            <a:r>
              <a:rPr lang="en-US" sz="2800" b="1" u="sng" dirty="0">
                <a:solidFill>
                  <a:srgbClr val="7030A0"/>
                </a:solidFill>
              </a:rPr>
              <a:t>Principle 7 </a:t>
            </a:r>
            <a:r>
              <a:rPr lang="en-US" sz="2800" dirty="0"/>
              <a:t>– </a:t>
            </a:r>
            <a:r>
              <a:rPr lang="en-US" sz="2800" b="1" dirty="0">
                <a:solidFill>
                  <a:schemeClr val="accent3"/>
                </a:solidFill>
              </a:rPr>
              <a:t>No “outside influences” when we determine what God wants us to do.</a:t>
            </a:r>
          </a:p>
          <a:p>
            <a:r>
              <a:rPr lang="en-US" sz="2800" b="1" u="sng" dirty="0">
                <a:solidFill>
                  <a:srgbClr val="7030A0"/>
                </a:solidFill>
              </a:rPr>
              <a:t>Principle 8 </a:t>
            </a:r>
            <a:r>
              <a:rPr lang="en-US" sz="2800" dirty="0"/>
              <a:t>– </a:t>
            </a:r>
            <a:r>
              <a:rPr lang="en-US" sz="2800" b="1" dirty="0">
                <a:solidFill>
                  <a:schemeClr val="accent3"/>
                </a:solidFill>
              </a:rPr>
              <a:t>There is nothing wrong with studying and asking other’s their thinking on topics. </a:t>
            </a:r>
          </a:p>
          <a:p>
            <a:endParaRPr lang="en-US" sz="2800" b="1" dirty="0">
              <a:solidFill>
                <a:schemeClr val="accent3"/>
              </a:solidFill>
            </a:endParaRPr>
          </a:p>
          <a:p>
            <a:endParaRPr lang="en-US" sz="2800" b="1" dirty="0">
              <a:solidFill>
                <a:schemeClr val="accent3"/>
              </a:solidFill>
            </a:endParaRPr>
          </a:p>
          <a:p>
            <a:endParaRPr lang="en-US" sz="2800" b="1" dirty="0">
              <a:solidFill>
                <a:schemeClr val="accent3"/>
              </a:solidFill>
            </a:endParaRPr>
          </a:p>
          <a:p>
            <a:endParaRPr lang="en-US" b="1" dirty="0">
              <a:solidFill>
                <a:schemeClr val="accent3"/>
              </a:solidFill>
            </a:endParaRPr>
          </a:p>
          <a:p>
            <a:endParaRPr lang="en-US" dirty="0"/>
          </a:p>
        </p:txBody>
      </p:sp>
      <p:sp>
        <p:nvSpPr>
          <p:cNvPr id="4" name="Date Placeholder 3">
            <a:extLst>
              <a:ext uri="{FF2B5EF4-FFF2-40B4-BE49-F238E27FC236}">
                <a16:creationId xmlns:a16="http://schemas.microsoft.com/office/drawing/2014/main" id="{FE54416C-F012-4C8E-8AC8-35B4419C90CB}"/>
              </a:ext>
            </a:extLst>
          </p:cNvPr>
          <p:cNvSpPr>
            <a:spLocks noGrp="1"/>
          </p:cNvSpPr>
          <p:nvPr>
            <p:ph type="dt" sz="half" idx="10"/>
          </p:nvPr>
        </p:nvSpPr>
        <p:spPr/>
        <p:txBody>
          <a:bodyPr/>
          <a:lstStyle/>
          <a:p>
            <a:fld id="{EA029D48-BAF3-4440-94C1-3E0B408F7F9B}" type="datetime1">
              <a:rPr lang="en-US" smtClean="0"/>
              <a:t>8/8/2021</a:t>
            </a:fld>
            <a:endParaRPr lang="en-US" dirty="0"/>
          </a:p>
        </p:txBody>
      </p:sp>
      <p:sp>
        <p:nvSpPr>
          <p:cNvPr id="5" name="Footer Placeholder 4">
            <a:extLst>
              <a:ext uri="{FF2B5EF4-FFF2-40B4-BE49-F238E27FC236}">
                <a16:creationId xmlns:a16="http://schemas.microsoft.com/office/drawing/2014/main" id="{5CE75A2F-6E9F-4F75-B5F3-DE29E09DFE97}"/>
              </a:ext>
            </a:extLst>
          </p:cNvPr>
          <p:cNvSpPr>
            <a:spLocks noGrp="1"/>
          </p:cNvSpPr>
          <p:nvPr>
            <p:ph type="ftr" sz="quarter" idx="11"/>
          </p:nvPr>
        </p:nvSpPr>
        <p:spPr/>
        <p:txBody>
          <a:bodyPr/>
          <a:lstStyle/>
          <a:p>
            <a:r>
              <a:rPr lang="en-US" dirty="0"/>
              <a:t>                             How to Study the Bible</a:t>
            </a:r>
          </a:p>
        </p:txBody>
      </p:sp>
      <p:sp>
        <p:nvSpPr>
          <p:cNvPr id="6" name="Slide Number Placeholder 5">
            <a:extLst>
              <a:ext uri="{FF2B5EF4-FFF2-40B4-BE49-F238E27FC236}">
                <a16:creationId xmlns:a16="http://schemas.microsoft.com/office/drawing/2014/main" id="{A435FA71-729B-49C9-B500-465FC2714C1D}"/>
              </a:ext>
            </a:extLst>
          </p:cNvPr>
          <p:cNvSpPr>
            <a:spLocks noGrp="1"/>
          </p:cNvSpPr>
          <p:nvPr>
            <p:ph type="sldNum" sz="quarter" idx="12"/>
          </p:nvPr>
        </p:nvSpPr>
        <p:spPr/>
        <p:txBody>
          <a:bodyPr/>
          <a:lstStyle/>
          <a:p>
            <a:fld id="{F1FDF2F7-5BB0-4658-AE2F-D36D0C44FDA8}" type="slidenum">
              <a:rPr lang="en-US" smtClean="0"/>
              <a:t>2</a:t>
            </a:fld>
            <a:endParaRPr lang="en-US"/>
          </a:p>
        </p:txBody>
      </p:sp>
    </p:spTree>
    <p:extLst>
      <p:ext uri="{BB962C8B-B14F-4D97-AF65-F5344CB8AC3E}">
        <p14:creationId xmlns:p14="http://schemas.microsoft.com/office/powerpoint/2010/main" val="541183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0" y="0"/>
            <a:ext cx="3986784" cy="987552"/>
          </a:xfrm>
        </p:spPr>
        <p:txBody>
          <a:bodyPr/>
          <a:lstStyle/>
          <a:p>
            <a:r>
              <a:rPr lang="en-US" dirty="0"/>
              <a:t>Initial Thoughts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452063" y="1099335"/>
            <a:ext cx="11394040" cy="5650786"/>
          </a:xfrm>
        </p:spPr>
        <p:txBody>
          <a:bodyPr>
            <a:normAutofit lnSpcReduction="10000"/>
          </a:bodyPr>
          <a:lstStyle/>
          <a:p>
            <a:r>
              <a:rPr lang="en-US" sz="2800" b="1" dirty="0">
                <a:solidFill>
                  <a:srgbClr val="7030A0"/>
                </a:solidFill>
              </a:rPr>
              <a:t>How much authority elders have </a:t>
            </a:r>
            <a:r>
              <a:rPr lang="en-US" sz="2800" dirty="0"/>
              <a:t>and </a:t>
            </a:r>
            <a:r>
              <a:rPr lang="en-US" sz="2800" b="1" dirty="0">
                <a:solidFill>
                  <a:srgbClr val="C00000"/>
                </a:solidFill>
              </a:rPr>
              <a:t>what responsibilities they have </a:t>
            </a:r>
            <a:r>
              <a:rPr lang="en-US" sz="2800" dirty="0"/>
              <a:t>has been discussed for generations.</a:t>
            </a:r>
          </a:p>
          <a:p>
            <a:r>
              <a:rPr lang="en-US" sz="2800" dirty="0"/>
              <a:t>Every man who accepts the responsibility of being an elder has to make the decision for themselves and each eldership has to make this decision as they lead and rule a congregation.</a:t>
            </a:r>
          </a:p>
          <a:p>
            <a:r>
              <a:rPr lang="en-US" sz="2800" dirty="0"/>
              <a:t>Each man and eldership understands </a:t>
            </a:r>
            <a:r>
              <a:rPr lang="en-US" sz="2800" b="1" u="sng" dirty="0">
                <a:solidFill>
                  <a:srgbClr val="FF0000"/>
                </a:solidFill>
              </a:rPr>
              <a:t>EXACTLY</a:t>
            </a:r>
            <a:r>
              <a:rPr lang="en-US" sz="2800" dirty="0"/>
              <a:t> what this means! (Heb 13:17)</a:t>
            </a:r>
          </a:p>
          <a:p>
            <a:pPr marL="0" indent="0">
              <a:buNone/>
            </a:pPr>
            <a:endParaRPr lang="en-US" sz="2800" dirty="0"/>
          </a:p>
          <a:p>
            <a:r>
              <a:rPr lang="en-US" sz="2800" dirty="0"/>
              <a:t>An elder’s soul is at stake when answering these two questions.  </a:t>
            </a:r>
          </a:p>
          <a:p>
            <a:r>
              <a:rPr lang="en-US" sz="2800" dirty="0"/>
              <a:t>Each congregation and eldership is autonomous and I don’t answer for any other eldership and the decisions they make.</a:t>
            </a:r>
          </a:p>
          <a:p>
            <a:r>
              <a:rPr lang="en-US" sz="2800" dirty="0"/>
              <a:t>I answer for the decisions I and this eldership makes.</a:t>
            </a:r>
          </a:p>
        </p:txBody>
      </p:sp>
      <p:sp>
        <p:nvSpPr>
          <p:cNvPr id="4" name="TextBox 3">
            <a:extLst>
              <a:ext uri="{FF2B5EF4-FFF2-40B4-BE49-F238E27FC236}">
                <a16:creationId xmlns:a16="http://schemas.microsoft.com/office/drawing/2014/main" id="{4E180487-B0A6-4164-827D-F1F0218B924A}"/>
              </a:ext>
            </a:extLst>
          </p:cNvPr>
          <p:cNvSpPr txBox="1"/>
          <p:nvPr/>
        </p:nvSpPr>
        <p:spPr>
          <a:xfrm>
            <a:off x="3495952" y="3924728"/>
            <a:ext cx="5306261" cy="523220"/>
          </a:xfrm>
          <a:prstGeom prst="rect">
            <a:avLst/>
          </a:prstGeom>
          <a:solidFill>
            <a:schemeClr val="accent1"/>
          </a:solidFill>
        </p:spPr>
        <p:txBody>
          <a:bodyPr wrap="none" rtlCol="0">
            <a:spAutoFit/>
          </a:bodyPr>
          <a:lstStyle/>
          <a:p>
            <a:r>
              <a:rPr lang="en-US" sz="2800" dirty="0"/>
              <a:t>. . . as those who must give account</a:t>
            </a:r>
            <a:r>
              <a:rPr lang="en-US" dirty="0"/>
              <a:t>.</a:t>
            </a:r>
          </a:p>
        </p:txBody>
      </p:sp>
    </p:spTree>
    <p:extLst>
      <p:ext uri="{BB962C8B-B14F-4D97-AF65-F5344CB8AC3E}">
        <p14:creationId xmlns:p14="http://schemas.microsoft.com/office/powerpoint/2010/main" val="491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randombar(horizontal)">
                                      <p:cBhvr>
                                        <p:cTn id="20" dur="1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inVertical)">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0" y="0"/>
            <a:ext cx="3986784" cy="987552"/>
          </a:xfrm>
        </p:spPr>
        <p:txBody>
          <a:bodyPr/>
          <a:lstStyle/>
          <a:p>
            <a:r>
              <a:rPr lang="en-US" dirty="0"/>
              <a:t>Initial Thoughts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236305" y="1191802"/>
            <a:ext cx="11609797" cy="5282150"/>
          </a:xfrm>
        </p:spPr>
        <p:txBody>
          <a:bodyPr>
            <a:normAutofit/>
          </a:bodyPr>
          <a:lstStyle/>
          <a:p>
            <a:r>
              <a:rPr lang="en-US" sz="2800" dirty="0"/>
              <a:t>I will </a:t>
            </a:r>
            <a:r>
              <a:rPr lang="en-US" sz="2800" b="1" u="sng" dirty="0">
                <a:solidFill>
                  <a:srgbClr val="FF0000"/>
                </a:solidFill>
              </a:rPr>
              <a:t>NOT</a:t>
            </a:r>
            <a:r>
              <a:rPr lang="en-US" sz="2800" dirty="0"/>
              <a:t> condemn any eldership for the decisions they make. </a:t>
            </a:r>
          </a:p>
          <a:p>
            <a:r>
              <a:rPr lang="en-US" sz="2800" dirty="0"/>
              <a:t>The way I want to approach the studies we will have over the next two months is for a looking at the Scriptures in the Bible that deal with the topic.  </a:t>
            </a:r>
          </a:p>
          <a:p>
            <a:r>
              <a:rPr lang="en-US" sz="2800" dirty="0"/>
              <a:t>I have included those for our consideration, but then ask if there are any others that we may want to include.  </a:t>
            </a:r>
            <a:r>
              <a:rPr lang="en-US" sz="2800" b="1" dirty="0">
                <a:solidFill>
                  <a:srgbClr val="7030A0"/>
                </a:solidFill>
              </a:rPr>
              <a:t>I don’t have all the answers.</a:t>
            </a:r>
          </a:p>
          <a:p>
            <a:r>
              <a:rPr lang="en-US" sz="2800" dirty="0"/>
              <a:t>We will then put all the verses together and allow each of us to form our conclusions on the topics.  We will try to use the principles we have looked at as we look the conclusions on the topics.</a:t>
            </a:r>
          </a:p>
          <a:p>
            <a:r>
              <a:rPr lang="en-US" sz="2800" dirty="0"/>
              <a:t>I will then ask questions for all of us to consider and examine our own hearts. </a:t>
            </a:r>
          </a:p>
        </p:txBody>
      </p:sp>
    </p:spTree>
    <p:extLst>
      <p:ext uri="{BB962C8B-B14F-4D97-AF65-F5344CB8AC3E}">
        <p14:creationId xmlns:p14="http://schemas.microsoft.com/office/powerpoint/2010/main" val="199247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76F6E-8F61-40EB-993F-ECFD8415C7EE}"/>
              </a:ext>
            </a:extLst>
          </p:cNvPr>
          <p:cNvSpPr>
            <a:spLocks noGrp="1"/>
          </p:cNvSpPr>
          <p:nvPr>
            <p:ph type="title"/>
          </p:nvPr>
        </p:nvSpPr>
        <p:spPr>
          <a:xfrm>
            <a:off x="0" y="0"/>
            <a:ext cx="3666744" cy="891540"/>
          </a:xfrm>
        </p:spPr>
        <p:txBody>
          <a:bodyPr/>
          <a:lstStyle/>
          <a:p>
            <a:r>
              <a:rPr lang="en-US" dirty="0"/>
              <a:t>Hebrews 13:7, 17</a:t>
            </a:r>
          </a:p>
        </p:txBody>
      </p:sp>
      <p:sp>
        <p:nvSpPr>
          <p:cNvPr id="3" name="Content Placeholder 2">
            <a:extLst>
              <a:ext uri="{FF2B5EF4-FFF2-40B4-BE49-F238E27FC236}">
                <a16:creationId xmlns:a16="http://schemas.microsoft.com/office/drawing/2014/main" id="{EA382C4C-19CF-4514-94EE-B8F5667BF594}"/>
              </a:ext>
            </a:extLst>
          </p:cNvPr>
          <p:cNvSpPr>
            <a:spLocks noGrp="1"/>
          </p:cNvSpPr>
          <p:nvPr>
            <p:ph idx="1"/>
          </p:nvPr>
        </p:nvSpPr>
        <p:spPr>
          <a:xfrm>
            <a:off x="400242" y="2585176"/>
            <a:ext cx="11391516" cy="4195767"/>
          </a:xfrm>
        </p:spPr>
        <p:txBody>
          <a:bodyPr>
            <a:normAutofit/>
          </a:bodyPr>
          <a:lstStyle/>
          <a:p>
            <a:r>
              <a:rPr lang="en-US" sz="2600" b="1" dirty="0"/>
              <a:t>Obey – </a:t>
            </a:r>
            <a:r>
              <a:rPr lang="en-US" sz="2600" dirty="0"/>
              <a:t>To submit, follow, Greek word ONLY used here in NT (Robertson’s Word Studies)  </a:t>
            </a:r>
          </a:p>
          <a:p>
            <a:r>
              <a:rPr lang="en-US" sz="2600" dirty="0"/>
              <a:t>We know that the way an elder leads, can determine their soul’s eternal destiny.</a:t>
            </a:r>
          </a:p>
          <a:p>
            <a:r>
              <a:rPr lang="en-US" sz="2600" dirty="0"/>
              <a:t>Can the way a Christian “submits” to the elders, determine their soul’s eternal destiny?</a:t>
            </a:r>
          </a:p>
          <a:p>
            <a:r>
              <a:rPr lang="en-US" sz="2600" dirty="0"/>
              <a:t>Even if you disagree with the eldership’s decision (non doctrinal decisions), are members required to obey?  </a:t>
            </a:r>
          </a:p>
          <a:p>
            <a:r>
              <a:rPr lang="en-US" sz="2600" dirty="0"/>
              <a:t>Is leaving and placing membership elsewhere, being submissive and obedient?  Can a person’s soul be lost for doing this?  Is doing this sin?</a:t>
            </a:r>
          </a:p>
        </p:txBody>
      </p:sp>
      <p:sp>
        <p:nvSpPr>
          <p:cNvPr id="4" name="TextBox 3">
            <a:extLst>
              <a:ext uri="{FF2B5EF4-FFF2-40B4-BE49-F238E27FC236}">
                <a16:creationId xmlns:a16="http://schemas.microsoft.com/office/drawing/2014/main" id="{99898D80-C015-4EAD-94A9-44690497725A}"/>
              </a:ext>
            </a:extLst>
          </p:cNvPr>
          <p:cNvSpPr txBox="1"/>
          <p:nvPr/>
        </p:nvSpPr>
        <p:spPr>
          <a:xfrm>
            <a:off x="400242" y="1015516"/>
            <a:ext cx="11391516" cy="1569660"/>
          </a:xfrm>
          <a:prstGeom prst="rect">
            <a:avLst/>
          </a:prstGeom>
          <a:solidFill>
            <a:schemeClr val="accent1"/>
          </a:solidFill>
        </p:spPr>
        <p:txBody>
          <a:bodyPr wrap="none" rtlCol="0">
            <a:spAutoFit/>
          </a:bodyPr>
          <a:lstStyle/>
          <a:p>
            <a:pPr algn="ctr"/>
            <a:r>
              <a:rPr lang="en-US" sz="2400" b="1" baseline="30000" dirty="0"/>
              <a:t>7 </a:t>
            </a:r>
            <a:r>
              <a:rPr lang="en-US" sz="2400" dirty="0"/>
              <a:t>Remember those who rule over you, who have spoken the word of God to you, whose </a:t>
            </a:r>
          </a:p>
          <a:p>
            <a:pPr algn="ctr"/>
            <a:r>
              <a:rPr lang="en-US" sz="2400" dirty="0"/>
              <a:t>faith follow, considering the outcome of </a:t>
            </a:r>
            <a:r>
              <a:rPr lang="en-US" sz="2400" i="1" dirty="0"/>
              <a:t>their</a:t>
            </a:r>
            <a:r>
              <a:rPr lang="en-US" sz="2400" dirty="0"/>
              <a:t> conduct.</a:t>
            </a:r>
            <a:r>
              <a:rPr lang="en-US" b="1" baseline="30000" dirty="0"/>
              <a:t> 17 </a:t>
            </a:r>
            <a:r>
              <a:rPr lang="en-US" sz="2400" dirty="0"/>
              <a:t>Obey those who rule over you, </a:t>
            </a:r>
          </a:p>
          <a:p>
            <a:pPr algn="ctr"/>
            <a:r>
              <a:rPr lang="en-US" sz="2400" dirty="0"/>
              <a:t>and be submissive, for they watch out for your souls, as those who must give account. Let </a:t>
            </a:r>
          </a:p>
          <a:p>
            <a:pPr algn="ctr"/>
            <a:r>
              <a:rPr lang="en-US" sz="2400" dirty="0"/>
              <a:t>them do so with joy and not with grief, for that would be unprofitable for you.</a:t>
            </a:r>
          </a:p>
        </p:txBody>
      </p:sp>
      <p:sp>
        <p:nvSpPr>
          <p:cNvPr id="5" name="TextBox 4">
            <a:extLst>
              <a:ext uri="{FF2B5EF4-FFF2-40B4-BE49-F238E27FC236}">
                <a16:creationId xmlns:a16="http://schemas.microsoft.com/office/drawing/2014/main" id="{B13CB107-BBBB-4E7F-AC3F-C4C6FB6BE1F7}"/>
              </a:ext>
            </a:extLst>
          </p:cNvPr>
          <p:cNvSpPr txBox="1"/>
          <p:nvPr/>
        </p:nvSpPr>
        <p:spPr>
          <a:xfrm>
            <a:off x="8344211" y="184160"/>
            <a:ext cx="3447547" cy="523220"/>
          </a:xfrm>
          <a:prstGeom prst="rect">
            <a:avLst/>
          </a:prstGeom>
          <a:noFill/>
        </p:spPr>
        <p:txBody>
          <a:bodyPr wrap="none" rtlCol="0">
            <a:spAutoFit/>
          </a:bodyPr>
          <a:lstStyle/>
          <a:p>
            <a:r>
              <a:rPr lang="en-US" sz="2800" b="1" dirty="0"/>
              <a:t>Definition of Words</a:t>
            </a:r>
          </a:p>
        </p:txBody>
      </p:sp>
    </p:spTree>
    <p:extLst>
      <p:ext uri="{BB962C8B-B14F-4D97-AF65-F5344CB8AC3E}">
        <p14:creationId xmlns:p14="http://schemas.microsoft.com/office/powerpoint/2010/main" val="105252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76F6E-8F61-40EB-993F-ECFD8415C7EE}"/>
              </a:ext>
            </a:extLst>
          </p:cNvPr>
          <p:cNvSpPr>
            <a:spLocks noGrp="1"/>
          </p:cNvSpPr>
          <p:nvPr>
            <p:ph type="title"/>
          </p:nvPr>
        </p:nvSpPr>
        <p:spPr>
          <a:xfrm>
            <a:off x="0" y="0"/>
            <a:ext cx="3666744" cy="891540"/>
          </a:xfrm>
        </p:spPr>
        <p:txBody>
          <a:bodyPr/>
          <a:lstStyle/>
          <a:p>
            <a:r>
              <a:rPr lang="en-US" dirty="0"/>
              <a:t>Hebrews 13:7, 17</a:t>
            </a:r>
          </a:p>
        </p:txBody>
      </p:sp>
      <p:sp>
        <p:nvSpPr>
          <p:cNvPr id="3" name="Content Placeholder 2">
            <a:extLst>
              <a:ext uri="{FF2B5EF4-FFF2-40B4-BE49-F238E27FC236}">
                <a16:creationId xmlns:a16="http://schemas.microsoft.com/office/drawing/2014/main" id="{EA382C4C-19CF-4514-94EE-B8F5667BF594}"/>
              </a:ext>
            </a:extLst>
          </p:cNvPr>
          <p:cNvSpPr>
            <a:spLocks noGrp="1"/>
          </p:cNvSpPr>
          <p:nvPr>
            <p:ph idx="1"/>
          </p:nvPr>
        </p:nvSpPr>
        <p:spPr>
          <a:xfrm>
            <a:off x="400242" y="2585176"/>
            <a:ext cx="11391516" cy="4272824"/>
          </a:xfrm>
        </p:spPr>
        <p:txBody>
          <a:bodyPr>
            <a:normAutofit lnSpcReduction="10000"/>
          </a:bodyPr>
          <a:lstStyle/>
          <a:p>
            <a:r>
              <a:rPr lang="en-US" sz="2600" b="1" dirty="0"/>
              <a:t>Rule </a:t>
            </a:r>
            <a:r>
              <a:rPr lang="en-US" sz="2600" dirty="0"/>
              <a:t>– guide, direct, lead (Robertson’s Word Studies)</a:t>
            </a:r>
          </a:p>
          <a:p>
            <a:r>
              <a:rPr lang="en-US" sz="2600" dirty="0"/>
              <a:t>According to this verse, what are the responsibility(</a:t>
            </a:r>
            <a:r>
              <a:rPr lang="en-US" sz="2600" dirty="0" err="1"/>
              <a:t>ies</a:t>
            </a:r>
            <a:r>
              <a:rPr lang="en-US" sz="2600" dirty="0"/>
              <a:t>) of elders in regards to “rule over you”?  In other words, is this to be applied to all areas of Christian’s lives?</a:t>
            </a:r>
          </a:p>
          <a:p>
            <a:r>
              <a:rPr lang="en-US" sz="2600" dirty="0"/>
              <a:t>Can the elders tell you when you need to get out of bed each morning?</a:t>
            </a:r>
          </a:p>
          <a:p>
            <a:r>
              <a:rPr lang="en-US" sz="2600" dirty="0"/>
              <a:t>Can the elders tell you whom to marry?</a:t>
            </a:r>
          </a:p>
          <a:p>
            <a:r>
              <a:rPr lang="en-US" sz="2600" dirty="0"/>
              <a:t>Which car to drive?</a:t>
            </a:r>
          </a:p>
          <a:p>
            <a:r>
              <a:rPr lang="en-US" sz="2600" dirty="0"/>
              <a:t>If you are a diabetic, can elders tell you to not drink that peanut butter milkshake?</a:t>
            </a:r>
          </a:p>
          <a:p>
            <a:r>
              <a:rPr lang="en-US" sz="2600" dirty="0"/>
              <a:t>Order you to take or not take medicines?</a:t>
            </a:r>
            <a:endParaRPr lang="en-US" sz="2800" dirty="0"/>
          </a:p>
        </p:txBody>
      </p:sp>
      <p:sp>
        <p:nvSpPr>
          <p:cNvPr id="4" name="TextBox 3">
            <a:extLst>
              <a:ext uri="{FF2B5EF4-FFF2-40B4-BE49-F238E27FC236}">
                <a16:creationId xmlns:a16="http://schemas.microsoft.com/office/drawing/2014/main" id="{99898D80-C015-4EAD-94A9-44690497725A}"/>
              </a:ext>
            </a:extLst>
          </p:cNvPr>
          <p:cNvSpPr txBox="1"/>
          <p:nvPr/>
        </p:nvSpPr>
        <p:spPr>
          <a:xfrm>
            <a:off x="400242" y="1015516"/>
            <a:ext cx="11391516" cy="1569660"/>
          </a:xfrm>
          <a:prstGeom prst="rect">
            <a:avLst/>
          </a:prstGeom>
          <a:solidFill>
            <a:schemeClr val="accent1"/>
          </a:solidFill>
        </p:spPr>
        <p:txBody>
          <a:bodyPr wrap="none" rtlCol="0">
            <a:spAutoFit/>
          </a:bodyPr>
          <a:lstStyle/>
          <a:p>
            <a:pPr algn="ctr"/>
            <a:r>
              <a:rPr lang="en-US" sz="2400" b="1" baseline="30000" dirty="0"/>
              <a:t>7 </a:t>
            </a:r>
            <a:r>
              <a:rPr lang="en-US" sz="2400" dirty="0"/>
              <a:t>Remember those who rule over you, who have spoken the word of God to you, whose </a:t>
            </a:r>
          </a:p>
          <a:p>
            <a:pPr algn="ctr"/>
            <a:r>
              <a:rPr lang="en-US" sz="2400" dirty="0"/>
              <a:t>faith follow, considering the outcome of </a:t>
            </a:r>
            <a:r>
              <a:rPr lang="en-US" sz="2400" i="1" dirty="0"/>
              <a:t>their</a:t>
            </a:r>
            <a:r>
              <a:rPr lang="en-US" sz="2400" dirty="0"/>
              <a:t> conduct.</a:t>
            </a:r>
            <a:r>
              <a:rPr lang="en-US" b="1" baseline="30000" dirty="0"/>
              <a:t> 17 </a:t>
            </a:r>
            <a:r>
              <a:rPr lang="en-US" sz="2400" dirty="0"/>
              <a:t>Obey those who rule over you, </a:t>
            </a:r>
          </a:p>
          <a:p>
            <a:pPr algn="ctr"/>
            <a:r>
              <a:rPr lang="en-US" sz="2400" dirty="0"/>
              <a:t>and be submissive, for they watch out for your souls, as those who must give account. Let </a:t>
            </a:r>
          </a:p>
          <a:p>
            <a:pPr algn="ctr"/>
            <a:r>
              <a:rPr lang="en-US" sz="2400" dirty="0"/>
              <a:t>them do so with joy and not with grief, for that would be unprofitable for you.</a:t>
            </a:r>
          </a:p>
        </p:txBody>
      </p:sp>
      <p:sp>
        <p:nvSpPr>
          <p:cNvPr id="5" name="TextBox 4">
            <a:extLst>
              <a:ext uri="{FF2B5EF4-FFF2-40B4-BE49-F238E27FC236}">
                <a16:creationId xmlns:a16="http://schemas.microsoft.com/office/drawing/2014/main" id="{E02B5859-B36A-4943-8A21-4D37BD2AEC5B}"/>
              </a:ext>
            </a:extLst>
          </p:cNvPr>
          <p:cNvSpPr txBox="1"/>
          <p:nvPr/>
        </p:nvSpPr>
        <p:spPr>
          <a:xfrm>
            <a:off x="8344211" y="184160"/>
            <a:ext cx="3447547" cy="523220"/>
          </a:xfrm>
          <a:prstGeom prst="rect">
            <a:avLst/>
          </a:prstGeom>
          <a:noFill/>
        </p:spPr>
        <p:txBody>
          <a:bodyPr wrap="none" rtlCol="0">
            <a:spAutoFit/>
          </a:bodyPr>
          <a:lstStyle/>
          <a:p>
            <a:r>
              <a:rPr lang="en-US" sz="2800" b="1" dirty="0"/>
              <a:t>Definition of Words</a:t>
            </a:r>
          </a:p>
        </p:txBody>
      </p:sp>
    </p:spTree>
    <p:extLst>
      <p:ext uri="{BB962C8B-B14F-4D97-AF65-F5344CB8AC3E}">
        <p14:creationId xmlns:p14="http://schemas.microsoft.com/office/powerpoint/2010/main" val="1340004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76F6E-8F61-40EB-993F-ECFD8415C7EE}"/>
              </a:ext>
            </a:extLst>
          </p:cNvPr>
          <p:cNvSpPr>
            <a:spLocks noGrp="1"/>
          </p:cNvSpPr>
          <p:nvPr>
            <p:ph type="title"/>
          </p:nvPr>
        </p:nvSpPr>
        <p:spPr>
          <a:xfrm>
            <a:off x="0" y="0"/>
            <a:ext cx="3666744" cy="891540"/>
          </a:xfrm>
        </p:spPr>
        <p:txBody>
          <a:bodyPr/>
          <a:lstStyle/>
          <a:p>
            <a:r>
              <a:rPr lang="en-US" dirty="0"/>
              <a:t>Hebrews 13:7, 17</a:t>
            </a:r>
          </a:p>
        </p:txBody>
      </p:sp>
      <p:sp>
        <p:nvSpPr>
          <p:cNvPr id="3" name="Content Placeholder 2">
            <a:extLst>
              <a:ext uri="{FF2B5EF4-FFF2-40B4-BE49-F238E27FC236}">
                <a16:creationId xmlns:a16="http://schemas.microsoft.com/office/drawing/2014/main" id="{EA382C4C-19CF-4514-94EE-B8F5667BF594}"/>
              </a:ext>
            </a:extLst>
          </p:cNvPr>
          <p:cNvSpPr>
            <a:spLocks noGrp="1"/>
          </p:cNvSpPr>
          <p:nvPr>
            <p:ph idx="1"/>
          </p:nvPr>
        </p:nvSpPr>
        <p:spPr>
          <a:xfrm>
            <a:off x="400242" y="2709152"/>
            <a:ext cx="11391516" cy="4071791"/>
          </a:xfrm>
        </p:spPr>
        <p:txBody>
          <a:bodyPr>
            <a:normAutofit/>
          </a:bodyPr>
          <a:lstStyle/>
          <a:p>
            <a:r>
              <a:rPr lang="en-US" sz="2600" dirty="0"/>
              <a:t>Is this an unlimited rule and our obedience to be unlimited?</a:t>
            </a:r>
            <a:r>
              <a:rPr lang="en-US" sz="2800" dirty="0"/>
              <a:t> Or is there something in the context that would limit the rule and our obedience?</a:t>
            </a:r>
          </a:p>
          <a:p>
            <a:r>
              <a:rPr lang="en-US" sz="2800" dirty="0">
                <a:solidFill>
                  <a:schemeClr val="tx1"/>
                </a:solidFill>
              </a:rPr>
              <a:t>Does the phrase - </a:t>
            </a:r>
            <a:r>
              <a:rPr lang="en-US" sz="2800" b="1" dirty="0">
                <a:solidFill>
                  <a:srgbClr val="7030A0"/>
                </a:solidFill>
              </a:rPr>
              <a:t>“For they watch for your souls” </a:t>
            </a:r>
            <a:r>
              <a:rPr lang="en-US" sz="2800" dirty="0">
                <a:solidFill>
                  <a:schemeClr val="tx1"/>
                </a:solidFill>
              </a:rPr>
              <a:t>– limit the “rule over you phrase”? Spiritual rule?</a:t>
            </a:r>
          </a:p>
          <a:p>
            <a:r>
              <a:rPr lang="en-US" sz="2800" dirty="0">
                <a:solidFill>
                  <a:schemeClr val="tx1"/>
                </a:solidFill>
              </a:rPr>
              <a:t>Now, let’s talk about what responsibilities are taught or implied in this text:</a:t>
            </a:r>
          </a:p>
          <a:p>
            <a:r>
              <a:rPr lang="en-US" sz="2800" b="1" dirty="0">
                <a:solidFill>
                  <a:srgbClr val="C00000"/>
                </a:solidFill>
              </a:rPr>
              <a:t>Teaching</a:t>
            </a:r>
            <a:r>
              <a:rPr lang="en-US" sz="2800" dirty="0">
                <a:solidFill>
                  <a:schemeClr val="tx1"/>
                </a:solidFill>
              </a:rPr>
              <a:t> – “who have spoken the word of God to you”</a:t>
            </a:r>
          </a:p>
          <a:p>
            <a:r>
              <a:rPr lang="en-US" sz="2800" b="1" dirty="0">
                <a:solidFill>
                  <a:srgbClr val="C00000"/>
                </a:solidFill>
              </a:rPr>
              <a:t>Godly examples </a:t>
            </a:r>
            <a:r>
              <a:rPr lang="en-US" sz="2800" dirty="0">
                <a:solidFill>
                  <a:schemeClr val="tx1"/>
                </a:solidFill>
              </a:rPr>
              <a:t>– “whose faith follow, considering the outcome of their conduct.”</a:t>
            </a:r>
            <a:endParaRPr lang="en-US" sz="2800" dirty="0">
              <a:solidFill>
                <a:srgbClr val="7030A0"/>
              </a:solidFill>
            </a:endParaRPr>
          </a:p>
        </p:txBody>
      </p:sp>
      <p:sp>
        <p:nvSpPr>
          <p:cNvPr id="4" name="TextBox 3">
            <a:extLst>
              <a:ext uri="{FF2B5EF4-FFF2-40B4-BE49-F238E27FC236}">
                <a16:creationId xmlns:a16="http://schemas.microsoft.com/office/drawing/2014/main" id="{99898D80-C015-4EAD-94A9-44690497725A}"/>
              </a:ext>
            </a:extLst>
          </p:cNvPr>
          <p:cNvSpPr txBox="1"/>
          <p:nvPr/>
        </p:nvSpPr>
        <p:spPr>
          <a:xfrm>
            <a:off x="400242" y="1015516"/>
            <a:ext cx="11391516" cy="1569660"/>
          </a:xfrm>
          <a:prstGeom prst="rect">
            <a:avLst/>
          </a:prstGeom>
          <a:solidFill>
            <a:schemeClr val="accent1"/>
          </a:solidFill>
        </p:spPr>
        <p:txBody>
          <a:bodyPr wrap="none" rtlCol="0">
            <a:spAutoFit/>
          </a:bodyPr>
          <a:lstStyle/>
          <a:p>
            <a:pPr algn="ctr"/>
            <a:r>
              <a:rPr lang="en-US" sz="2400" b="1" baseline="30000" dirty="0"/>
              <a:t>7 </a:t>
            </a:r>
            <a:r>
              <a:rPr lang="en-US" sz="2400" dirty="0"/>
              <a:t>Remember those who rule over you, who have spoken the word of God to you, whose </a:t>
            </a:r>
          </a:p>
          <a:p>
            <a:pPr algn="ctr"/>
            <a:r>
              <a:rPr lang="en-US" sz="2400" dirty="0"/>
              <a:t>faith follow, considering the outcome of </a:t>
            </a:r>
            <a:r>
              <a:rPr lang="en-US" sz="2400" i="1" dirty="0"/>
              <a:t>their</a:t>
            </a:r>
            <a:r>
              <a:rPr lang="en-US" sz="2400" dirty="0"/>
              <a:t> conduct.</a:t>
            </a:r>
            <a:r>
              <a:rPr lang="en-US" b="1" baseline="30000" dirty="0"/>
              <a:t> 17 </a:t>
            </a:r>
            <a:r>
              <a:rPr lang="en-US" sz="2400" dirty="0"/>
              <a:t>Obey those who rule over you, </a:t>
            </a:r>
          </a:p>
          <a:p>
            <a:pPr algn="ctr"/>
            <a:r>
              <a:rPr lang="en-US" sz="2400" dirty="0"/>
              <a:t>and be submissive, for they watch out for your souls, as those who must give account. Let </a:t>
            </a:r>
          </a:p>
          <a:p>
            <a:pPr algn="ctr"/>
            <a:r>
              <a:rPr lang="en-US" sz="2400" dirty="0"/>
              <a:t>them do so with joy and not with grief, for that would be unprofitable for you.</a:t>
            </a:r>
          </a:p>
        </p:txBody>
      </p:sp>
      <p:sp>
        <p:nvSpPr>
          <p:cNvPr id="5" name="TextBox 4">
            <a:extLst>
              <a:ext uri="{FF2B5EF4-FFF2-40B4-BE49-F238E27FC236}">
                <a16:creationId xmlns:a16="http://schemas.microsoft.com/office/drawing/2014/main" id="{AAA77A90-4609-476F-88DD-107DBED48285}"/>
              </a:ext>
            </a:extLst>
          </p:cNvPr>
          <p:cNvSpPr txBox="1"/>
          <p:nvPr/>
        </p:nvSpPr>
        <p:spPr>
          <a:xfrm>
            <a:off x="9026257" y="184160"/>
            <a:ext cx="2765501" cy="523220"/>
          </a:xfrm>
          <a:prstGeom prst="rect">
            <a:avLst/>
          </a:prstGeom>
          <a:noFill/>
        </p:spPr>
        <p:txBody>
          <a:bodyPr wrap="none" rtlCol="0">
            <a:spAutoFit/>
          </a:bodyPr>
          <a:lstStyle/>
          <a:p>
            <a:r>
              <a:rPr lang="en-US" sz="2800" b="1" dirty="0"/>
              <a:t>Responsibilities</a:t>
            </a:r>
          </a:p>
        </p:txBody>
      </p:sp>
    </p:spTree>
    <p:extLst>
      <p:ext uri="{BB962C8B-B14F-4D97-AF65-F5344CB8AC3E}">
        <p14:creationId xmlns:p14="http://schemas.microsoft.com/office/powerpoint/2010/main" val="182426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76F6E-8F61-40EB-993F-ECFD8415C7EE}"/>
              </a:ext>
            </a:extLst>
          </p:cNvPr>
          <p:cNvSpPr>
            <a:spLocks noGrp="1"/>
          </p:cNvSpPr>
          <p:nvPr>
            <p:ph type="title"/>
          </p:nvPr>
        </p:nvSpPr>
        <p:spPr>
          <a:xfrm>
            <a:off x="0" y="0"/>
            <a:ext cx="3666744" cy="891540"/>
          </a:xfrm>
        </p:spPr>
        <p:txBody>
          <a:bodyPr/>
          <a:lstStyle/>
          <a:p>
            <a:r>
              <a:rPr lang="en-US" dirty="0"/>
              <a:t>Hebrews 13:7, 17</a:t>
            </a:r>
          </a:p>
        </p:txBody>
      </p:sp>
      <p:sp>
        <p:nvSpPr>
          <p:cNvPr id="3" name="Content Placeholder 2">
            <a:extLst>
              <a:ext uri="{FF2B5EF4-FFF2-40B4-BE49-F238E27FC236}">
                <a16:creationId xmlns:a16="http://schemas.microsoft.com/office/drawing/2014/main" id="{EA382C4C-19CF-4514-94EE-B8F5667BF594}"/>
              </a:ext>
            </a:extLst>
          </p:cNvPr>
          <p:cNvSpPr>
            <a:spLocks noGrp="1"/>
          </p:cNvSpPr>
          <p:nvPr>
            <p:ph idx="1"/>
          </p:nvPr>
        </p:nvSpPr>
        <p:spPr>
          <a:xfrm>
            <a:off x="400242" y="2585176"/>
            <a:ext cx="11391516" cy="4195767"/>
          </a:xfrm>
        </p:spPr>
        <p:txBody>
          <a:bodyPr>
            <a:normAutofit lnSpcReduction="10000"/>
          </a:bodyPr>
          <a:lstStyle/>
          <a:p>
            <a:r>
              <a:rPr lang="en-US" sz="2800" b="1" dirty="0">
                <a:solidFill>
                  <a:srgbClr val="C00000"/>
                </a:solidFill>
              </a:rPr>
              <a:t>Watching over the spiritual lives on the flock </a:t>
            </a:r>
            <a:r>
              <a:rPr lang="en-US" sz="2800" dirty="0"/>
              <a:t>– “for they watch out for your souls.”</a:t>
            </a:r>
          </a:p>
          <a:p>
            <a:r>
              <a:rPr lang="en-US" sz="2800" dirty="0"/>
              <a:t>How is this done?  What does this entail?</a:t>
            </a:r>
          </a:p>
          <a:p>
            <a:r>
              <a:rPr lang="en-US" sz="2800" b="1" dirty="0">
                <a:solidFill>
                  <a:srgbClr val="C00000"/>
                </a:solidFill>
              </a:rPr>
              <a:t>Watching for your souls </a:t>
            </a:r>
            <a:r>
              <a:rPr lang="en-US" sz="2800" dirty="0"/>
              <a:t>– deciding what lessons, classes, sermons, </a:t>
            </a:r>
            <a:r>
              <a:rPr lang="en-US" sz="2800" dirty="0" err="1"/>
              <a:t>ect</a:t>
            </a:r>
            <a:r>
              <a:rPr lang="en-US" sz="2800" dirty="0"/>
              <a:t>. is needed by the flock?</a:t>
            </a:r>
          </a:p>
          <a:p>
            <a:r>
              <a:rPr lang="en-US" sz="2800" dirty="0"/>
              <a:t>Encouragement, edification of the flock with words, deeds, actions, teaching, etc.</a:t>
            </a:r>
          </a:p>
          <a:p>
            <a:r>
              <a:rPr lang="en-US" sz="2800" dirty="0"/>
              <a:t>This is what is decided by an eldership and is their responsibility and they are answerable for their decisions.</a:t>
            </a:r>
          </a:p>
        </p:txBody>
      </p:sp>
      <p:sp>
        <p:nvSpPr>
          <p:cNvPr id="4" name="TextBox 3">
            <a:extLst>
              <a:ext uri="{FF2B5EF4-FFF2-40B4-BE49-F238E27FC236}">
                <a16:creationId xmlns:a16="http://schemas.microsoft.com/office/drawing/2014/main" id="{99898D80-C015-4EAD-94A9-44690497725A}"/>
              </a:ext>
            </a:extLst>
          </p:cNvPr>
          <p:cNvSpPr txBox="1"/>
          <p:nvPr/>
        </p:nvSpPr>
        <p:spPr>
          <a:xfrm>
            <a:off x="400242" y="1015516"/>
            <a:ext cx="11391516" cy="1569660"/>
          </a:xfrm>
          <a:prstGeom prst="rect">
            <a:avLst/>
          </a:prstGeom>
          <a:solidFill>
            <a:schemeClr val="accent1"/>
          </a:solidFill>
        </p:spPr>
        <p:txBody>
          <a:bodyPr wrap="none" rtlCol="0">
            <a:spAutoFit/>
          </a:bodyPr>
          <a:lstStyle/>
          <a:p>
            <a:pPr algn="ctr"/>
            <a:r>
              <a:rPr lang="en-US" sz="2400" b="1" baseline="30000" dirty="0"/>
              <a:t>7 </a:t>
            </a:r>
            <a:r>
              <a:rPr lang="en-US" sz="2400" dirty="0"/>
              <a:t>Remember those who rule over you, who have spoken the word of God to you, whose </a:t>
            </a:r>
          </a:p>
          <a:p>
            <a:pPr algn="ctr"/>
            <a:r>
              <a:rPr lang="en-US" sz="2400" dirty="0"/>
              <a:t>faith follow, considering the outcome of </a:t>
            </a:r>
            <a:r>
              <a:rPr lang="en-US" sz="2400" i="1" dirty="0"/>
              <a:t>their</a:t>
            </a:r>
            <a:r>
              <a:rPr lang="en-US" sz="2400" dirty="0"/>
              <a:t> conduct.</a:t>
            </a:r>
            <a:r>
              <a:rPr lang="en-US" b="1" baseline="30000" dirty="0"/>
              <a:t> 17 </a:t>
            </a:r>
            <a:r>
              <a:rPr lang="en-US" sz="2400" dirty="0"/>
              <a:t>Obey those who rule over you, </a:t>
            </a:r>
          </a:p>
          <a:p>
            <a:pPr algn="ctr"/>
            <a:r>
              <a:rPr lang="en-US" sz="2400" dirty="0"/>
              <a:t>and be submissive, for they watch out for your souls, as those who must give account. Let </a:t>
            </a:r>
          </a:p>
          <a:p>
            <a:pPr algn="ctr"/>
            <a:r>
              <a:rPr lang="en-US" sz="2400" dirty="0"/>
              <a:t>them do so with joy and not with grief, for that would be unprofitable for you.</a:t>
            </a:r>
          </a:p>
        </p:txBody>
      </p:sp>
      <p:sp>
        <p:nvSpPr>
          <p:cNvPr id="5" name="TextBox 4">
            <a:extLst>
              <a:ext uri="{FF2B5EF4-FFF2-40B4-BE49-F238E27FC236}">
                <a16:creationId xmlns:a16="http://schemas.microsoft.com/office/drawing/2014/main" id="{03204F60-2064-4B0E-A6AB-271A08EC7E54}"/>
              </a:ext>
            </a:extLst>
          </p:cNvPr>
          <p:cNvSpPr txBox="1"/>
          <p:nvPr/>
        </p:nvSpPr>
        <p:spPr>
          <a:xfrm>
            <a:off x="9026257" y="184160"/>
            <a:ext cx="2765501" cy="523220"/>
          </a:xfrm>
          <a:prstGeom prst="rect">
            <a:avLst/>
          </a:prstGeom>
          <a:noFill/>
        </p:spPr>
        <p:txBody>
          <a:bodyPr wrap="none" rtlCol="0">
            <a:spAutoFit/>
          </a:bodyPr>
          <a:lstStyle/>
          <a:p>
            <a:r>
              <a:rPr lang="en-US" sz="2800" b="1" dirty="0"/>
              <a:t>Responsibilities</a:t>
            </a:r>
          </a:p>
        </p:txBody>
      </p:sp>
    </p:spTree>
    <p:extLst>
      <p:ext uri="{BB962C8B-B14F-4D97-AF65-F5344CB8AC3E}">
        <p14:creationId xmlns:p14="http://schemas.microsoft.com/office/powerpoint/2010/main" val="978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76F6E-8F61-40EB-993F-ECFD8415C7EE}"/>
              </a:ext>
            </a:extLst>
          </p:cNvPr>
          <p:cNvSpPr>
            <a:spLocks noGrp="1"/>
          </p:cNvSpPr>
          <p:nvPr>
            <p:ph type="title"/>
          </p:nvPr>
        </p:nvSpPr>
        <p:spPr>
          <a:xfrm>
            <a:off x="0" y="0"/>
            <a:ext cx="3666744" cy="891540"/>
          </a:xfrm>
        </p:spPr>
        <p:txBody>
          <a:bodyPr/>
          <a:lstStyle/>
          <a:p>
            <a:r>
              <a:rPr lang="en-US" dirty="0"/>
              <a:t>Hebrews 13:7, 17</a:t>
            </a:r>
          </a:p>
        </p:txBody>
      </p:sp>
      <p:sp>
        <p:nvSpPr>
          <p:cNvPr id="3" name="Content Placeholder 2">
            <a:extLst>
              <a:ext uri="{FF2B5EF4-FFF2-40B4-BE49-F238E27FC236}">
                <a16:creationId xmlns:a16="http://schemas.microsoft.com/office/drawing/2014/main" id="{EA382C4C-19CF-4514-94EE-B8F5667BF594}"/>
              </a:ext>
            </a:extLst>
          </p:cNvPr>
          <p:cNvSpPr>
            <a:spLocks noGrp="1"/>
          </p:cNvSpPr>
          <p:nvPr>
            <p:ph idx="1"/>
          </p:nvPr>
        </p:nvSpPr>
        <p:spPr>
          <a:xfrm>
            <a:off x="400242" y="2585176"/>
            <a:ext cx="11391516" cy="4195767"/>
          </a:xfrm>
        </p:spPr>
        <p:txBody>
          <a:bodyPr>
            <a:normAutofit fontScale="92500" lnSpcReduction="10000"/>
          </a:bodyPr>
          <a:lstStyle/>
          <a:p>
            <a:r>
              <a:rPr lang="en-US" sz="2800" dirty="0"/>
              <a:t>While we are looking at these verses in terms of responsibilities of elders, we must remember that </a:t>
            </a:r>
            <a:r>
              <a:rPr lang="en-US" sz="2800" b="1" u="sng" dirty="0">
                <a:solidFill>
                  <a:srgbClr val="C00000"/>
                </a:solidFill>
              </a:rPr>
              <a:t>these verses are actually NOT addressed to elders</a:t>
            </a:r>
            <a:r>
              <a:rPr lang="en-US" sz="2800" dirty="0"/>
              <a:t>, but members.</a:t>
            </a:r>
          </a:p>
          <a:p>
            <a:r>
              <a:rPr lang="en-US" sz="2800" dirty="0"/>
              <a:t>A godly, truth-teaching elder is held to account by God, and working for the good of others. When members “inspire” the elders to "grief," they're adding unnecessary weight to an already heavy load. </a:t>
            </a:r>
          </a:p>
          <a:p>
            <a:r>
              <a:rPr lang="en-US" sz="2800" dirty="0"/>
              <a:t>The Greek term used here is </a:t>
            </a:r>
            <a:r>
              <a:rPr lang="en-US" sz="2800" i="1" dirty="0" err="1"/>
              <a:t>stenazontes</a:t>
            </a:r>
            <a:r>
              <a:rPr lang="en-US" sz="2800" dirty="0"/>
              <a:t>, referring to grief, groaning, or sighing. This is from the same root word used in verses such as Romans 8:23 and 2 Corinthians 5:2–4. In short, those under their spiritual leadership should cooperate as much as possible, instead of being obstinate or difficult.</a:t>
            </a:r>
          </a:p>
        </p:txBody>
      </p:sp>
      <p:sp>
        <p:nvSpPr>
          <p:cNvPr id="4" name="TextBox 3">
            <a:extLst>
              <a:ext uri="{FF2B5EF4-FFF2-40B4-BE49-F238E27FC236}">
                <a16:creationId xmlns:a16="http://schemas.microsoft.com/office/drawing/2014/main" id="{99898D80-C015-4EAD-94A9-44690497725A}"/>
              </a:ext>
            </a:extLst>
          </p:cNvPr>
          <p:cNvSpPr txBox="1"/>
          <p:nvPr/>
        </p:nvSpPr>
        <p:spPr>
          <a:xfrm>
            <a:off x="400242" y="1015516"/>
            <a:ext cx="11391516" cy="1569660"/>
          </a:xfrm>
          <a:prstGeom prst="rect">
            <a:avLst/>
          </a:prstGeom>
          <a:solidFill>
            <a:schemeClr val="accent1"/>
          </a:solidFill>
        </p:spPr>
        <p:txBody>
          <a:bodyPr wrap="none" rtlCol="0">
            <a:spAutoFit/>
          </a:bodyPr>
          <a:lstStyle/>
          <a:p>
            <a:pPr algn="ctr"/>
            <a:r>
              <a:rPr lang="en-US" sz="2400" b="1" baseline="30000" dirty="0"/>
              <a:t>7 </a:t>
            </a:r>
            <a:r>
              <a:rPr lang="en-US" sz="2400" dirty="0"/>
              <a:t>Remember those who rule over you, who have spoken the word of God to you, whose </a:t>
            </a:r>
          </a:p>
          <a:p>
            <a:pPr algn="ctr"/>
            <a:r>
              <a:rPr lang="en-US" sz="2400" dirty="0"/>
              <a:t>faith follow, considering the outcome of </a:t>
            </a:r>
            <a:r>
              <a:rPr lang="en-US" sz="2400" i="1" dirty="0"/>
              <a:t>their</a:t>
            </a:r>
            <a:r>
              <a:rPr lang="en-US" sz="2400" dirty="0"/>
              <a:t> conduct.</a:t>
            </a:r>
            <a:r>
              <a:rPr lang="en-US" b="1" baseline="30000" dirty="0"/>
              <a:t> 17 </a:t>
            </a:r>
            <a:r>
              <a:rPr lang="en-US" sz="2400" dirty="0"/>
              <a:t>Obey those who rule over you, </a:t>
            </a:r>
          </a:p>
          <a:p>
            <a:pPr algn="ctr"/>
            <a:r>
              <a:rPr lang="en-US" sz="2400" dirty="0"/>
              <a:t>and be submissive, for they watch out for your souls, as those who must give account. Let </a:t>
            </a:r>
          </a:p>
          <a:p>
            <a:pPr algn="ctr"/>
            <a:r>
              <a:rPr lang="en-US" sz="2400" dirty="0"/>
              <a:t>them do so with joy and not with grief, for that would be unprofitable for you.</a:t>
            </a:r>
          </a:p>
        </p:txBody>
      </p:sp>
      <p:sp>
        <p:nvSpPr>
          <p:cNvPr id="5" name="TextBox 4">
            <a:extLst>
              <a:ext uri="{FF2B5EF4-FFF2-40B4-BE49-F238E27FC236}">
                <a16:creationId xmlns:a16="http://schemas.microsoft.com/office/drawing/2014/main" id="{C47A67AF-3E3C-475C-BEC7-CAC264DD4714}"/>
              </a:ext>
            </a:extLst>
          </p:cNvPr>
          <p:cNvSpPr txBox="1"/>
          <p:nvPr/>
        </p:nvSpPr>
        <p:spPr>
          <a:xfrm>
            <a:off x="7245321" y="184160"/>
            <a:ext cx="4546437" cy="523220"/>
          </a:xfrm>
          <a:prstGeom prst="rect">
            <a:avLst/>
          </a:prstGeom>
          <a:noFill/>
        </p:spPr>
        <p:txBody>
          <a:bodyPr wrap="none" rtlCol="0">
            <a:spAutoFit/>
          </a:bodyPr>
          <a:lstStyle/>
          <a:p>
            <a:r>
              <a:rPr lang="en-US" sz="2800" b="1" dirty="0"/>
              <a:t>Member’s Responsibilities</a:t>
            </a:r>
          </a:p>
        </p:txBody>
      </p:sp>
    </p:spTree>
    <p:extLst>
      <p:ext uri="{BB962C8B-B14F-4D97-AF65-F5344CB8AC3E}">
        <p14:creationId xmlns:p14="http://schemas.microsoft.com/office/powerpoint/2010/main" val="3357219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TM10001115[[fn=Parcel]]</Template>
  <TotalTime>1052</TotalTime>
  <Words>1293</Words>
  <Application>Microsoft Office PowerPoint</Application>
  <PresentationFormat>Widescreen</PresentationFormat>
  <Paragraphs>86</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Gill Sans MT</vt:lpstr>
      <vt:lpstr>Parcel</vt:lpstr>
      <vt:lpstr>Responsibility of Elders</vt:lpstr>
      <vt:lpstr>Principles:</vt:lpstr>
      <vt:lpstr>Initial Thoughts</vt:lpstr>
      <vt:lpstr>Initial Thoughts</vt:lpstr>
      <vt:lpstr>Hebrews 13:7, 17</vt:lpstr>
      <vt:lpstr>Hebrews 13:7, 17</vt:lpstr>
      <vt:lpstr>Hebrews 13:7, 17</vt:lpstr>
      <vt:lpstr>Hebrews 13:7, 17</vt:lpstr>
      <vt:lpstr>Hebrews 13:7, 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Paden, Eddie - LCMS Lang. Arts</dc:creator>
  <cp:lastModifiedBy>Kevin Stilts</cp:lastModifiedBy>
  <cp:revision>107</cp:revision>
  <cp:lastPrinted>2021-08-08T01:05:39Z</cp:lastPrinted>
  <dcterms:created xsi:type="dcterms:W3CDTF">2021-07-29T12:46:49Z</dcterms:created>
  <dcterms:modified xsi:type="dcterms:W3CDTF">2021-08-08T17:29:16Z</dcterms:modified>
</cp:coreProperties>
</file>