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392" r:id="rId3"/>
    <p:sldId id="416" r:id="rId4"/>
    <p:sldId id="340" r:id="rId5"/>
    <p:sldId id="341" r:id="rId6"/>
    <p:sldId id="342" r:id="rId7"/>
    <p:sldId id="399" r:id="rId8"/>
    <p:sldId id="394" r:id="rId9"/>
    <p:sldId id="397" r:id="rId10"/>
    <p:sldId id="344" r:id="rId11"/>
    <p:sldId id="428" r:id="rId12"/>
    <p:sldId id="345" r:id="rId13"/>
    <p:sldId id="398" r:id="rId14"/>
    <p:sldId id="403" r:id="rId15"/>
    <p:sldId id="402" r:id="rId16"/>
    <p:sldId id="401" r:id="rId17"/>
    <p:sldId id="417" r:id="rId18"/>
    <p:sldId id="418" r:id="rId19"/>
    <p:sldId id="400" r:id="rId20"/>
    <p:sldId id="257" r:id="rId21"/>
    <p:sldId id="421" r:id="rId22"/>
    <p:sldId id="419" r:id="rId23"/>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9" d="100"/>
          <a:sy n="89" d="100"/>
        </p:scale>
        <p:origin x="63"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0C6404-AD6E-4860-8E75-697CA40B95DA}" type="datetimeFigureOut">
              <a:rPr lang="en-US" dirty="0"/>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8/8/2021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8/8/2021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8/8/2021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gateway.com/passage/?search=Luke+9&amp;version=NKJV#fen-NKJV-25325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326D7-587A-4028-A2E4-8548AA84BCED}"/>
              </a:ext>
            </a:extLst>
          </p:cNvPr>
          <p:cNvSpPr>
            <a:spLocks noGrp="1"/>
          </p:cNvSpPr>
          <p:nvPr>
            <p:ph type="ctrTitle"/>
          </p:nvPr>
        </p:nvSpPr>
        <p:spPr/>
        <p:txBody>
          <a:bodyPr/>
          <a:lstStyle/>
          <a:p>
            <a:r>
              <a:rPr lang="en-US" dirty="0"/>
              <a:t>Responsibility of Elders</a:t>
            </a:r>
          </a:p>
        </p:txBody>
      </p:sp>
      <p:sp>
        <p:nvSpPr>
          <p:cNvPr id="3" name="Subtitle 2">
            <a:extLst>
              <a:ext uri="{FF2B5EF4-FFF2-40B4-BE49-F238E27FC236}">
                <a16:creationId xmlns:a16="http://schemas.microsoft.com/office/drawing/2014/main" id="{0D5BDFBA-AD0D-4D48-86B3-2FE1DEB32EF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0875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6E770-2E87-4692-9848-8E4CAFFFE878}"/>
              </a:ext>
            </a:extLst>
          </p:cNvPr>
          <p:cNvSpPr>
            <a:spLocks noGrp="1"/>
          </p:cNvSpPr>
          <p:nvPr>
            <p:ph type="title"/>
          </p:nvPr>
        </p:nvSpPr>
        <p:spPr>
          <a:xfrm>
            <a:off x="0" y="0"/>
            <a:ext cx="2755392" cy="868362"/>
          </a:xfrm>
        </p:spPr>
        <p:txBody>
          <a:bodyPr/>
          <a:lstStyle/>
          <a:p>
            <a:r>
              <a:rPr lang="en-US" dirty="0"/>
              <a:t>Principles</a:t>
            </a:r>
          </a:p>
        </p:txBody>
      </p:sp>
      <p:sp>
        <p:nvSpPr>
          <p:cNvPr id="3" name="Content Placeholder 2">
            <a:extLst>
              <a:ext uri="{FF2B5EF4-FFF2-40B4-BE49-F238E27FC236}">
                <a16:creationId xmlns:a16="http://schemas.microsoft.com/office/drawing/2014/main" id="{750C61A8-353C-41D8-A56B-1A6322A24EB7}"/>
              </a:ext>
            </a:extLst>
          </p:cNvPr>
          <p:cNvSpPr>
            <a:spLocks noGrp="1"/>
          </p:cNvSpPr>
          <p:nvPr>
            <p:ph idx="1"/>
          </p:nvPr>
        </p:nvSpPr>
        <p:spPr>
          <a:xfrm>
            <a:off x="735290" y="795210"/>
            <a:ext cx="11010507" cy="5761038"/>
          </a:xfrm>
        </p:spPr>
        <p:txBody>
          <a:bodyPr>
            <a:normAutofit/>
          </a:bodyPr>
          <a:lstStyle/>
          <a:p>
            <a:r>
              <a:rPr lang="en-US" sz="2800" b="1" u="sng" dirty="0">
                <a:solidFill>
                  <a:srgbClr val="7030A0"/>
                </a:solidFill>
              </a:rPr>
              <a:t>Principle 8 </a:t>
            </a:r>
            <a:r>
              <a:rPr lang="en-US" sz="2800" dirty="0"/>
              <a:t>– </a:t>
            </a:r>
            <a:r>
              <a:rPr lang="en-US" sz="2800" b="1" dirty="0">
                <a:solidFill>
                  <a:srgbClr val="C00000"/>
                </a:solidFill>
              </a:rPr>
              <a:t>There is nothing wrong with studying and asking other’s their thinking on topics. </a:t>
            </a:r>
          </a:p>
          <a:p>
            <a:r>
              <a:rPr lang="en-US" sz="2800" b="1" u="sng" dirty="0"/>
              <a:t>Acts 15:1 </a:t>
            </a:r>
            <a:r>
              <a:rPr lang="en-US" sz="2800" dirty="0"/>
              <a:t>and then </a:t>
            </a:r>
            <a:r>
              <a:rPr lang="en-US" sz="2800" b="1" dirty="0"/>
              <a:t>6-</a:t>
            </a:r>
            <a:r>
              <a:rPr lang="en-US" sz="2800" b="1" u="sng" dirty="0"/>
              <a:t>7a</a:t>
            </a:r>
          </a:p>
          <a:p>
            <a:endParaRPr lang="en-US" sz="2800" dirty="0"/>
          </a:p>
          <a:p>
            <a:endParaRPr lang="en-US" sz="2800" dirty="0"/>
          </a:p>
          <a:p>
            <a:pPr marL="0" indent="0">
              <a:buNone/>
            </a:pPr>
            <a:endParaRPr lang="en-US" sz="2800" dirty="0"/>
          </a:p>
          <a:p>
            <a:endParaRPr lang="en-US" sz="2800" dirty="0"/>
          </a:p>
          <a:p>
            <a:r>
              <a:rPr lang="en-US" sz="2800" dirty="0"/>
              <a:t>A question had arisen and what did the disciples and apostles do to come to a conclusion?</a:t>
            </a:r>
          </a:p>
        </p:txBody>
      </p:sp>
      <p:sp>
        <p:nvSpPr>
          <p:cNvPr id="4" name="Date Placeholder 3">
            <a:extLst>
              <a:ext uri="{FF2B5EF4-FFF2-40B4-BE49-F238E27FC236}">
                <a16:creationId xmlns:a16="http://schemas.microsoft.com/office/drawing/2014/main" id="{62622369-BD0E-485A-8909-8F9B7768813C}"/>
              </a:ext>
            </a:extLst>
          </p:cNvPr>
          <p:cNvSpPr>
            <a:spLocks noGrp="1"/>
          </p:cNvSpPr>
          <p:nvPr>
            <p:ph type="dt" sz="half" idx="10"/>
          </p:nvPr>
        </p:nvSpPr>
        <p:spPr/>
        <p:txBody>
          <a:bodyPr/>
          <a:lstStyle/>
          <a:p>
            <a:fld id="{EA029D48-BAF3-4440-94C1-3E0B408F7F9B}" type="datetime1">
              <a:rPr lang="en-US" smtClean="0"/>
              <a:t>8/8/2021</a:t>
            </a:fld>
            <a:endParaRPr lang="en-US"/>
          </a:p>
        </p:txBody>
      </p:sp>
      <p:sp>
        <p:nvSpPr>
          <p:cNvPr id="5" name="Footer Placeholder 4">
            <a:extLst>
              <a:ext uri="{FF2B5EF4-FFF2-40B4-BE49-F238E27FC236}">
                <a16:creationId xmlns:a16="http://schemas.microsoft.com/office/drawing/2014/main" id="{7063A10D-39C4-4868-B4CA-89388FFFE0EE}"/>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A9701D99-B372-47BB-B821-671C26D3C6DA}"/>
              </a:ext>
            </a:extLst>
          </p:cNvPr>
          <p:cNvSpPr>
            <a:spLocks noGrp="1"/>
          </p:cNvSpPr>
          <p:nvPr>
            <p:ph type="sldNum" sz="quarter" idx="12"/>
          </p:nvPr>
        </p:nvSpPr>
        <p:spPr/>
        <p:txBody>
          <a:bodyPr/>
          <a:lstStyle/>
          <a:p>
            <a:fld id="{F1FDF2F7-5BB0-4658-AE2F-D36D0C44FDA8}" type="slidenum">
              <a:rPr lang="en-US" smtClean="0"/>
              <a:t>10</a:t>
            </a:fld>
            <a:endParaRPr lang="en-US"/>
          </a:p>
        </p:txBody>
      </p:sp>
      <p:sp>
        <p:nvSpPr>
          <p:cNvPr id="7" name="TextBox 6">
            <a:extLst>
              <a:ext uri="{FF2B5EF4-FFF2-40B4-BE49-F238E27FC236}">
                <a16:creationId xmlns:a16="http://schemas.microsoft.com/office/drawing/2014/main" id="{9F5BD604-CD17-44C9-8CCC-B05801D7FAB7}"/>
              </a:ext>
            </a:extLst>
          </p:cNvPr>
          <p:cNvSpPr txBox="1"/>
          <p:nvPr/>
        </p:nvSpPr>
        <p:spPr>
          <a:xfrm>
            <a:off x="2935710" y="2378880"/>
            <a:ext cx="7521162" cy="1938992"/>
          </a:xfrm>
          <a:prstGeom prst="rect">
            <a:avLst/>
          </a:prstGeom>
          <a:solidFill>
            <a:schemeClr val="accent1"/>
          </a:solidFill>
        </p:spPr>
        <p:txBody>
          <a:bodyPr wrap="none" rtlCol="0">
            <a:spAutoFit/>
          </a:bodyPr>
          <a:lstStyle/>
          <a:p>
            <a:pPr algn="ctr"/>
            <a:r>
              <a:rPr lang="en-US" sz="2400" dirty="0">
                <a:solidFill>
                  <a:schemeClr val="bg1"/>
                </a:solidFill>
              </a:rPr>
              <a:t>And certain </a:t>
            </a:r>
            <a:r>
              <a:rPr lang="en-US" sz="2400" i="1" dirty="0">
                <a:solidFill>
                  <a:schemeClr val="bg1"/>
                </a:solidFill>
              </a:rPr>
              <a:t>men</a:t>
            </a:r>
            <a:r>
              <a:rPr lang="en-US" sz="2400" dirty="0">
                <a:solidFill>
                  <a:schemeClr val="bg1"/>
                </a:solidFill>
              </a:rPr>
              <a:t> came down from Judea and taught the </a:t>
            </a:r>
          </a:p>
          <a:p>
            <a:pPr algn="ctr"/>
            <a:r>
              <a:rPr lang="en-US" sz="2400" dirty="0">
                <a:solidFill>
                  <a:schemeClr val="bg1"/>
                </a:solidFill>
              </a:rPr>
              <a:t>brethren, “Unless you are circumcised according to the </a:t>
            </a:r>
          </a:p>
          <a:p>
            <a:pPr algn="ctr"/>
            <a:r>
              <a:rPr lang="en-US" sz="2400" dirty="0">
                <a:solidFill>
                  <a:schemeClr val="bg1"/>
                </a:solidFill>
              </a:rPr>
              <a:t>custom of Moses, you cannot be saved.” . . . </a:t>
            </a:r>
            <a:r>
              <a:rPr lang="en-US" sz="2400" b="1" baseline="30000" dirty="0">
                <a:solidFill>
                  <a:schemeClr val="bg1"/>
                </a:solidFill>
              </a:rPr>
              <a:t>6 </a:t>
            </a:r>
            <a:r>
              <a:rPr lang="en-US" sz="2400" dirty="0">
                <a:solidFill>
                  <a:schemeClr val="bg1"/>
                </a:solidFill>
              </a:rPr>
              <a:t>Now the </a:t>
            </a:r>
          </a:p>
          <a:p>
            <a:pPr algn="ctr"/>
            <a:r>
              <a:rPr lang="en-US" sz="2400" dirty="0">
                <a:solidFill>
                  <a:schemeClr val="bg1"/>
                </a:solidFill>
              </a:rPr>
              <a:t>apostles and elders came together to consider this matter. </a:t>
            </a:r>
          </a:p>
          <a:p>
            <a:pPr algn="ctr"/>
            <a:r>
              <a:rPr lang="en-US" sz="2400" b="1" baseline="30000" dirty="0">
                <a:solidFill>
                  <a:schemeClr val="bg1"/>
                </a:solidFill>
              </a:rPr>
              <a:t>7 </a:t>
            </a:r>
            <a:r>
              <a:rPr lang="en-US" sz="2400" dirty="0">
                <a:solidFill>
                  <a:schemeClr val="bg1"/>
                </a:solidFill>
              </a:rPr>
              <a:t>And when there had been much dispute, . . ..”</a:t>
            </a:r>
          </a:p>
        </p:txBody>
      </p:sp>
    </p:spTree>
    <p:extLst>
      <p:ext uri="{BB962C8B-B14F-4D97-AF65-F5344CB8AC3E}">
        <p14:creationId xmlns:p14="http://schemas.microsoft.com/office/powerpoint/2010/main" val="334446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9"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1000" fill="hold"/>
                                        <p:tgtEl>
                                          <p:spTgt spid="7"/>
                                        </p:tgtEl>
                                        <p:attrNameLst>
                                          <p:attrName>ppt_x</p:attrName>
                                        </p:attrNameLst>
                                      </p:cBhvr>
                                      <p:tavLst>
                                        <p:tav tm="0">
                                          <p:val>
                                            <p:strVal val="0-#ppt_w/2"/>
                                          </p:val>
                                        </p:tav>
                                        <p:tav tm="100000">
                                          <p:val>
                                            <p:strVal val="#ppt_x"/>
                                          </p:val>
                                        </p:tav>
                                      </p:tavLst>
                                    </p:anim>
                                    <p:anim calcmode="lin" valueType="num">
                                      <p:cBhvr additive="base">
                                        <p:cTn id="17"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6E770-2E87-4692-9848-8E4CAFFFE878}"/>
              </a:ext>
            </a:extLst>
          </p:cNvPr>
          <p:cNvSpPr>
            <a:spLocks noGrp="1"/>
          </p:cNvSpPr>
          <p:nvPr>
            <p:ph type="title"/>
          </p:nvPr>
        </p:nvSpPr>
        <p:spPr>
          <a:xfrm>
            <a:off x="0" y="0"/>
            <a:ext cx="2755392" cy="868362"/>
          </a:xfrm>
        </p:spPr>
        <p:txBody>
          <a:bodyPr/>
          <a:lstStyle/>
          <a:p>
            <a:r>
              <a:rPr lang="en-US" dirty="0"/>
              <a:t>Principles</a:t>
            </a:r>
          </a:p>
        </p:txBody>
      </p:sp>
      <p:sp>
        <p:nvSpPr>
          <p:cNvPr id="3" name="Content Placeholder 2">
            <a:extLst>
              <a:ext uri="{FF2B5EF4-FFF2-40B4-BE49-F238E27FC236}">
                <a16:creationId xmlns:a16="http://schemas.microsoft.com/office/drawing/2014/main" id="{750C61A8-353C-41D8-A56B-1A6322A24EB7}"/>
              </a:ext>
            </a:extLst>
          </p:cNvPr>
          <p:cNvSpPr>
            <a:spLocks noGrp="1"/>
          </p:cNvSpPr>
          <p:nvPr>
            <p:ph idx="1"/>
          </p:nvPr>
        </p:nvSpPr>
        <p:spPr>
          <a:xfrm>
            <a:off x="735290" y="795210"/>
            <a:ext cx="11010507" cy="5761038"/>
          </a:xfrm>
        </p:spPr>
        <p:txBody>
          <a:bodyPr>
            <a:normAutofit/>
          </a:bodyPr>
          <a:lstStyle/>
          <a:p>
            <a:pPr marL="0" indent="0">
              <a:buNone/>
            </a:pPr>
            <a:endParaRPr lang="en-US" sz="2800" dirty="0"/>
          </a:p>
          <a:p>
            <a:endParaRPr lang="en-US" sz="2800" dirty="0"/>
          </a:p>
          <a:p>
            <a:r>
              <a:rPr lang="en-US" sz="2800" dirty="0"/>
              <a:t>What can we conclude from this passage?</a:t>
            </a:r>
          </a:p>
          <a:p>
            <a:r>
              <a:rPr lang="en-US" sz="2800" dirty="0"/>
              <a:t>There were people on BOTH sides of the issue and they had strong convictions as to what needed to be done!</a:t>
            </a:r>
          </a:p>
          <a:p>
            <a:r>
              <a:rPr lang="en-US" sz="2800" dirty="0"/>
              <a:t>They could NOT reach a consensus and so what did they do next?</a:t>
            </a:r>
          </a:p>
          <a:p>
            <a:r>
              <a:rPr lang="en-US" sz="2800" dirty="0"/>
              <a:t>They looked to what the commands, examples and logical conclusions said about this issue.</a:t>
            </a:r>
          </a:p>
          <a:p>
            <a:r>
              <a:rPr lang="en-US" sz="2800" dirty="0"/>
              <a:t>For us today, this means they opened up the Bible and studied.</a:t>
            </a:r>
          </a:p>
        </p:txBody>
      </p:sp>
      <p:sp>
        <p:nvSpPr>
          <p:cNvPr id="4" name="Date Placeholder 3">
            <a:extLst>
              <a:ext uri="{FF2B5EF4-FFF2-40B4-BE49-F238E27FC236}">
                <a16:creationId xmlns:a16="http://schemas.microsoft.com/office/drawing/2014/main" id="{62622369-BD0E-485A-8909-8F9B7768813C}"/>
              </a:ext>
            </a:extLst>
          </p:cNvPr>
          <p:cNvSpPr>
            <a:spLocks noGrp="1"/>
          </p:cNvSpPr>
          <p:nvPr>
            <p:ph type="dt" sz="half" idx="10"/>
          </p:nvPr>
        </p:nvSpPr>
        <p:spPr/>
        <p:txBody>
          <a:bodyPr/>
          <a:lstStyle/>
          <a:p>
            <a:fld id="{EA029D48-BAF3-4440-94C1-3E0B408F7F9B}" type="datetime1">
              <a:rPr lang="en-US" smtClean="0"/>
              <a:t>8/8/2021</a:t>
            </a:fld>
            <a:endParaRPr lang="en-US"/>
          </a:p>
        </p:txBody>
      </p:sp>
      <p:sp>
        <p:nvSpPr>
          <p:cNvPr id="5" name="Footer Placeholder 4">
            <a:extLst>
              <a:ext uri="{FF2B5EF4-FFF2-40B4-BE49-F238E27FC236}">
                <a16:creationId xmlns:a16="http://schemas.microsoft.com/office/drawing/2014/main" id="{7063A10D-39C4-4868-B4CA-89388FFFE0EE}"/>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A9701D99-B372-47BB-B821-671C26D3C6DA}"/>
              </a:ext>
            </a:extLst>
          </p:cNvPr>
          <p:cNvSpPr>
            <a:spLocks noGrp="1"/>
          </p:cNvSpPr>
          <p:nvPr>
            <p:ph type="sldNum" sz="quarter" idx="12"/>
          </p:nvPr>
        </p:nvSpPr>
        <p:spPr/>
        <p:txBody>
          <a:bodyPr/>
          <a:lstStyle/>
          <a:p>
            <a:fld id="{F1FDF2F7-5BB0-4658-AE2F-D36D0C44FDA8}" type="slidenum">
              <a:rPr lang="en-US" smtClean="0"/>
              <a:t>11</a:t>
            </a:fld>
            <a:endParaRPr lang="en-US"/>
          </a:p>
        </p:txBody>
      </p:sp>
      <p:sp>
        <p:nvSpPr>
          <p:cNvPr id="7" name="TextBox 6">
            <a:extLst>
              <a:ext uri="{FF2B5EF4-FFF2-40B4-BE49-F238E27FC236}">
                <a16:creationId xmlns:a16="http://schemas.microsoft.com/office/drawing/2014/main" id="{9F5BD604-CD17-44C9-8CCC-B05801D7FAB7}"/>
              </a:ext>
            </a:extLst>
          </p:cNvPr>
          <p:cNvSpPr txBox="1"/>
          <p:nvPr/>
        </p:nvSpPr>
        <p:spPr>
          <a:xfrm>
            <a:off x="4670838" y="0"/>
            <a:ext cx="7521162" cy="1938992"/>
          </a:xfrm>
          <a:prstGeom prst="rect">
            <a:avLst/>
          </a:prstGeom>
          <a:solidFill>
            <a:schemeClr val="accent1"/>
          </a:solidFill>
        </p:spPr>
        <p:txBody>
          <a:bodyPr wrap="none" rtlCol="0">
            <a:spAutoFit/>
          </a:bodyPr>
          <a:lstStyle/>
          <a:p>
            <a:pPr algn="ctr"/>
            <a:r>
              <a:rPr lang="en-US" sz="2400" dirty="0">
                <a:solidFill>
                  <a:schemeClr val="bg1"/>
                </a:solidFill>
              </a:rPr>
              <a:t>And certain </a:t>
            </a:r>
            <a:r>
              <a:rPr lang="en-US" sz="2400" i="1" dirty="0">
                <a:solidFill>
                  <a:schemeClr val="bg1"/>
                </a:solidFill>
              </a:rPr>
              <a:t>men</a:t>
            </a:r>
            <a:r>
              <a:rPr lang="en-US" sz="2400" dirty="0">
                <a:solidFill>
                  <a:schemeClr val="bg1"/>
                </a:solidFill>
              </a:rPr>
              <a:t> came down from Judea and taught the </a:t>
            </a:r>
          </a:p>
          <a:p>
            <a:pPr algn="ctr"/>
            <a:r>
              <a:rPr lang="en-US" sz="2400" dirty="0">
                <a:solidFill>
                  <a:schemeClr val="bg1"/>
                </a:solidFill>
              </a:rPr>
              <a:t>brethren, “Unless you are circumcised according to the </a:t>
            </a:r>
          </a:p>
          <a:p>
            <a:pPr algn="ctr"/>
            <a:r>
              <a:rPr lang="en-US" sz="2400" dirty="0">
                <a:solidFill>
                  <a:schemeClr val="bg1"/>
                </a:solidFill>
              </a:rPr>
              <a:t>custom of Moses, you cannot be saved.” . . . </a:t>
            </a:r>
            <a:r>
              <a:rPr lang="en-US" sz="2400" b="1" baseline="30000" dirty="0">
                <a:solidFill>
                  <a:schemeClr val="bg1"/>
                </a:solidFill>
              </a:rPr>
              <a:t>6 </a:t>
            </a:r>
            <a:r>
              <a:rPr lang="en-US" sz="2400" dirty="0">
                <a:solidFill>
                  <a:schemeClr val="bg1"/>
                </a:solidFill>
              </a:rPr>
              <a:t>Now the </a:t>
            </a:r>
          </a:p>
          <a:p>
            <a:pPr algn="ctr"/>
            <a:r>
              <a:rPr lang="en-US" sz="2400" dirty="0">
                <a:solidFill>
                  <a:schemeClr val="bg1"/>
                </a:solidFill>
              </a:rPr>
              <a:t>apostles and elders came together to consider this matter. </a:t>
            </a:r>
          </a:p>
          <a:p>
            <a:pPr algn="ctr"/>
            <a:r>
              <a:rPr lang="en-US" sz="2400" b="1" baseline="30000" dirty="0">
                <a:solidFill>
                  <a:schemeClr val="bg1"/>
                </a:solidFill>
              </a:rPr>
              <a:t>7 </a:t>
            </a:r>
            <a:r>
              <a:rPr lang="en-US" sz="2400" dirty="0">
                <a:solidFill>
                  <a:schemeClr val="bg1"/>
                </a:solidFill>
              </a:rPr>
              <a:t>And when there had been much dispute, . . ..”</a:t>
            </a:r>
          </a:p>
        </p:txBody>
      </p:sp>
    </p:spTree>
    <p:extLst>
      <p:ext uri="{BB962C8B-B14F-4D97-AF65-F5344CB8AC3E}">
        <p14:creationId xmlns:p14="http://schemas.microsoft.com/office/powerpoint/2010/main" val="344201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8DEE3-CC9B-4953-B5B7-D4C414D66D8F}"/>
              </a:ext>
            </a:extLst>
          </p:cNvPr>
          <p:cNvSpPr>
            <a:spLocks noGrp="1"/>
          </p:cNvSpPr>
          <p:nvPr>
            <p:ph type="title"/>
          </p:nvPr>
        </p:nvSpPr>
        <p:spPr>
          <a:xfrm>
            <a:off x="0" y="0"/>
            <a:ext cx="2450592" cy="792162"/>
          </a:xfrm>
        </p:spPr>
        <p:txBody>
          <a:bodyPr/>
          <a:lstStyle/>
          <a:p>
            <a:r>
              <a:rPr lang="en-US" dirty="0"/>
              <a:t>Principles</a:t>
            </a:r>
          </a:p>
        </p:txBody>
      </p:sp>
      <p:sp>
        <p:nvSpPr>
          <p:cNvPr id="3" name="Content Placeholder 2">
            <a:extLst>
              <a:ext uri="{FF2B5EF4-FFF2-40B4-BE49-F238E27FC236}">
                <a16:creationId xmlns:a16="http://schemas.microsoft.com/office/drawing/2014/main" id="{7ABC21E5-1D0F-46E3-B4CE-177135E8C2B6}"/>
              </a:ext>
            </a:extLst>
          </p:cNvPr>
          <p:cNvSpPr>
            <a:spLocks noGrp="1"/>
          </p:cNvSpPr>
          <p:nvPr>
            <p:ph idx="1"/>
          </p:nvPr>
        </p:nvSpPr>
        <p:spPr>
          <a:xfrm>
            <a:off x="348792" y="914399"/>
            <a:ext cx="11632676" cy="5571241"/>
          </a:xfrm>
        </p:spPr>
        <p:txBody>
          <a:bodyPr>
            <a:normAutofit lnSpcReduction="10000"/>
          </a:bodyPr>
          <a:lstStyle/>
          <a:p>
            <a:r>
              <a:rPr lang="en-US" sz="2800" dirty="0"/>
              <a:t>They listened to others use of commands, examples and necessary conclusions!</a:t>
            </a:r>
          </a:p>
          <a:p>
            <a:r>
              <a:rPr lang="en-US" sz="2800" dirty="0"/>
              <a:t>Do you see any use of </a:t>
            </a:r>
            <a:r>
              <a:rPr lang="en-US" sz="2800" b="1" u="sng" dirty="0">
                <a:solidFill>
                  <a:srgbClr val="7030A0"/>
                </a:solidFill>
              </a:rPr>
              <a:t>HUMAN THOUGHTS OR REASONS?  </a:t>
            </a:r>
            <a:r>
              <a:rPr lang="en-US" sz="2800" dirty="0"/>
              <a:t>In other words, did they speak as the oracles of men or the oracles of God?</a:t>
            </a:r>
          </a:p>
          <a:p>
            <a:r>
              <a:rPr lang="en-US" sz="2800" dirty="0"/>
              <a:t>Can we use commentaries? Yes</a:t>
            </a:r>
          </a:p>
          <a:p>
            <a:r>
              <a:rPr lang="en-US" sz="2800" dirty="0"/>
              <a:t>Can we talk to others and hear what they think </a:t>
            </a:r>
            <a:r>
              <a:rPr lang="en-US" sz="2800" b="1" dirty="0">
                <a:solidFill>
                  <a:srgbClr val="7030A0"/>
                </a:solidFill>
              </a:rPr>
              <a:t>AND</a:t>
            </a:r>
            <a:r>
              <a:rPr lang="en-US" sz="2800" dirty="0"/>
              <a:t> why and listen to their use of passages?  Yes, this is what is occurring in Acts 15. </a:t>
            </a:r>
          </a:p>
          <a:p>
            <a:r>
              <a:rPr lang="en-US" sz="2800" dirty="0"/>
              <a:t>Others may use passages to form their personal conclusions that we have not thought of.</a:t>
            </a:r>
          </a:p>
          <a:p>
            <a:r>
              <a:rPr lang="en-US" sz="2800" dirty="0"/>
              <a:t>Or we may even listen to those who may have a different view from us on subjects with the idea of hearing what Scriptures they use to form their conclusions.</a:t>
            </a:r>
          </a:p>
        </p:txBody>
      </p:sp>
      <p:sp>
        <p:nvSpPr>
          <p:cNvPr id="4" name="Date Placeholder 3">
            <a:extLst>
              <a:ext uri="{FF2B5EF4-FFF2-40B4-BE49-F238E27FC236}">
                <a16:creationId xmlns:a16="http://schemas.microsoft.com/office/drawing/2014/main" id="{254CF387-0953-4668-AAE4-2FC8D21F180E}"/>
              </a:ext>
            </a:extLst>
          </p:cNvPr>
          <p:cNvSpPr>
            <a:spLocks noGrp="1"/>
          </p:cNvSpPr>
          <p:nvPr>
            <p:ph type="dt" sz="half" idx="10"/>
          </p:nvPr>
        </p:nvSpPr>
        <p:spPr/>
        <p:txBody>
          <a:bodyPr/>
          <a:lstStyle/>
          <a:p>
            <a:fld id="{EA029D48-BAF3-4440-94C1-3E0B408F7F9B}" type="datetime1">
              <a:rPr lang="en-US" smtClean="0"/>
              <a:t>8/8/2021</a:t>
            </a:fld>
            <a:endParaRPr lang="en-US"/>
          </a:p>
        </p:txBody>
      </p:sp>
      <p:sp>
        <p:nvSpPr>
          <p:cNvPr id="5" name="Footer Placeholder 4">
            <a:extLst>
              <a:ext uri="{FF2B5EF4-FFF2-40B4-BE49-F238E27FC236}">
                <a16:creationId xmlns:a16="http://schemas.microsoft.com/office/drawing/2014/main" id="{5087DF6D-AC24-4995-BA3B-E1220F4AB4B7}"/>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315D638A-38D7-4E53-86CE-3AEFD14C7AFD}"/>
              </a:ext>
            </a:extLst>
          </p:cNvPr>
          <p:cNvSpPr>
            <a:spLocks noGrp="1"/>
          </p:cNvSpPr>
          <p:nvPr>
            <p:ph type="sldNum" sz="quarter" idx="12"/>
          </p:nvPr>
        </p:nvSpPr>
        <p:spPr/>
        <p:txBody>
          <a:bodyPr/>
          <a:lstStyle/>
          <a:p>
            <a:fld id="{F1FDF2F7-5BB0-4658-AE2F-D36D0C44FDA8}" type="slidenum">
              <a:rPr lang="en-US" smtClean="0"/>
              <a:t>12</a:t>
            </a:fld>
            <a:endParaRPr lang="en-US"/>
          </a:p>
        </p:txBody>
      </p:sp>
    </p:spTree>
    <p:extLst>
      <p:ext uri="{BB962C8B-B14F-4D97-AF65-F5344CB8AC3E}">
        <p14:creationId xmlns:p14="http://schemas.microsoft.com/office/powerpoint/2010/main" val="246083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1AA5-CECB-4E9E-8C32-20DB0D338D2F}"/>
              </a:ext>
            </a:extLst>
          </p:cNvPr>
          <p:cNvSpPr>
            <a:spLocks noGrp="1"/>
          </p:cNvSpPr>
          <p:nvPr>
            <p:ph type="title"/>
          </p:nvPr>
        </p:nvSpPr>
        <p:spPr>
          <a:xfrm>
            <a:off x="0" y="0"/>
            <a:ext cx="3136392" cy="609600"/>
          </a:xfrm>
        </p:spPr>
        <p:txBody>
          <a:bodyPr>
            <a:normAutofit fontScale="90000"/>
          </a:bodyPr>
          <a:lstStyle/>
          <a:p>
            <a:r>
              <a:rPr lang="en-US" sz="4000" dirty="0"/>
              <a:t>Principles:</a:t>
            </a:r>
          </a:p>
        </p:txBody>
      </p:sp>
      <p:sp>
        <p:nvSpPr>
          <p:cNvPr id="3" name="Content Placeholder 2">
            <a:extLst>
              <a:ext uri="{FF2B5EF4-FFF2-40B4-BE49-F238E27FC236}">
                <a16:creationId xmlns:a16="http://schemas.microsoft.com/office/drawing/2014/main" id="{EEFE2F96-21DA-4801-998A-33762434282D}"/>
              </a:ext>
            </a:extLst>
          </p:cNvPr>
          <p:cNvSpPr>
            <a:spLocks noGrp="1"/>
          </p:cNvSpPr>
          <p:nvPr>
            <p:ph idx="1"/>
          </p:nvPr>
        </p:nvSpPr>
        <p:spPr>
          <a:xfrm>
            <a:off x="188536" y="697584"/>
            <a:ext cx="11625773" cy="5785512"/>
          </a:xfrm>
        </p:spPr>
        <p:txBody>
          <a:bodyPr>
            <a:normAutofit fontScale="92500" lnSpcReduction="10000"/>
          </a:bodyPr>
          <a:lstStyle/>
          <a:p>
            <a:r>
              <a:rPr lang="en-US" sz="2800" b="1" u="sng" dirty="0">
                <a:solidFill>
                  <a:srgbClr val="7030A0"/>
                </a:solidFill>
              </a:rPr>
              <a:t>Principle 1 </a:t>
            </a:r>
            <a:r>
              <a:rPr lang="en-US" sz="2800" dirty="0"/>
              <a:t>= </a:t>
            </a:r>
            <a:r>
              <a:rPr lang="en-US" sz="2800" b="1" dirty="0">
                <a:solidFill>
                  <a:schemeClr val="accent3"/>
                </a:solidFill>
              </a:rPr>
              <a:t>Keep it all in context</a:t>
            </a:r>
          </a:p>
          <a:p>
            <a:r>
              <a:rPr lang="en-US" sz="2800" b="1" u="sng" dirty="0">
                <a:solidFill>
                  <a:srgbClr val="7030A0"/>
                </a:solidFill>
              </a:rPr>
              <a:t>Principle 2 </a:t>
            </a:r>
            <a:r>
              <a:rPr lang="en-US" sz="2800" dirty="0"/>
              <a:t>– </a:t>
            </a:r>
            <a:r>
              <a:rPr lang="en-US" sz="2800" b="1" dirty="0">
                <a:solidFill>
                  <a:schemeClr val="accent3"/>
                </a:solidFill>
              </a:rPr>
              <a:t>Put the whole word together</a:t>
            </a:r>
          </a:p>
          <a:p>
            <a:r>
              <a:rPr lang="en-US" sz="2800" b="1" u="sng" dirty="0">
                <a:solidFill>
                  <a:srgbClr val="7030A0"/>
                </a:solidFill>
              </a:rPr>
              <a:t>Principle 3 </a:t>
            </a:r>
            <a:r>
              <a:rPr lang="en-US" sz="2800" dirty="0"/>
              <a:t>– </a:t>
            </a:r>
            <a:r>
              <a:rPr lang="en-US" sz="2800" b="1" dirty="0">
                <a:solidFill>
                  <a:schemeClr val="accent3"/>
                </a:solidFill>
              </a:rPr>
              <a:t>Words are important and we </a:t>
            </a:r>
            <a:r>
              <a:rPr lang="en-US" sz="2800" b="1" i="1" u="sng" dirty="0">
                <a:solidFill>
                  <a:srgbClr val="FF0000"/>
                </a:solidFill>
              </a:rPr>
              <a:t>MUST</a:t>
            </a:r>
            <a:r>
              <a:rPr lang="en-US" sz="2800" dirty="0"/>
              <a:t> </a:t>
            </a:r>
            <a:r>
              <a:rPr lang="en-US" sz="2800" b="1" dirty="0">
                <a:solidFill>
                  <a:schemeClr val="accent3"/>
                </a:solidFill>
              </a:rPr>
              <a:t>become students of words.</a:t>
            </a:r>
          </a:p>
          <a:p>
            <a:r>
              <a:rPr lang="en-US" sz="2800" b="1" u="sng" dirty="0">
                <a:solidFill>
                  <a:srgbClr val="7030A0"/>
                </a:solidFill>
              </a:rPr>
              <a:t>Principle 4</a:t>
            </a:r>
            <a:r>
              <a:rPr lang="en-US" sz="2800" dirty="0"/>
              <a:t> – </a:t>
            </a:r>
            <a:r>
              <a:rPr lang="en-US" sz="2800" b="1" dirty="0">
                <a:solidFill>
                  <a:schemeClr val="accent3"/>
                </a:solidFill>
              </a:rPr>
              <a:t>Consistency of application of principles is of the utmost importance in our lives.</a:t>
            </a:r>
          </a:p>
          <a:p>
            <a:r>
              <a:rPr lang="en-US" sz="2800" b="1" u="sng" dirty="0">
                <a:solidFill>
                  <a:srgbClr val="7030A0"/>
                </a:solidFill>
              </a:rPr>
              <a:t>Principle 5</a:t>
            </a:r>
            <a:r>
              <a:rPr lang="en-US" sz="2800" dirty="0"/>
              <a:t> – </a:t>
            </a:r>
            <a:r>
              <a:rPr lang="en-US" sz="2800" b="1" dirty="0">
                <a:solidFill>
                  <a:schemeClr val="accent3"/>
                </a:solidFill>
              </a:rPr>
              <a:t>Are limits placed on specific teachings we are studying?</a:t>
            </a:r>
          </a:p>
          <a:p>
            <a:r>
              <a:rPr lang="en-US" sz="2800" b="1" u="sng" dirty="0">
                <a:solidFill>
                  <a:srgbClr val="7030A0"/>
                </a:solidFill>
              </a:rPr>
              <a:t>Principle 6 </a:t>
            </a:r>
            <a:r>
              <a:rPr lang="en-US" sz="2800" dirty="0"/>
              <a:t>– </a:t>
            </a:r>
            <a:r>
              <a:rPr lang="en-US" sz="2800" b="1" dirty="0">
                <a:solidFill>
                  <a:schemeClr val="accent3"/>
                </a:solidFill>
              </a:rPr>
              <a:t>We must discern between our PERSONAL CONVICTION and DOCTRINE</a:t>
            </a:r>
          </a:p>
          <a:p>
            <a:r>
              <a:rPr lang="en-US" sz="2800" b="1" u="sng" dirty="0">
                <a:solidFill>
                  <a:srgbClr val="7030A0"/>
                </a:solidFill>
              </a:rPr>
              <a:t>Principle 7 </a:t>
            </a:r>
            <a:r>
              <a:rPr lang="en-US" sz="2800" dirty="0"/>
              <a:t>– </a:t>
            </a:r>
            <a:r>
              <a:rPr lang="en-US" sz="2800" b="1" dirty="0">
                <a:solidFill>
                  <a:schemeClr val="accent3"/>
                </a:solidFill>
              </a:rPr>
              <a:t>No “outside influences” when we determine what God wants us to do.</a:t>
            </a:r>
          </a:p>
          <a:p>
            <a:r>
              <a:rPr lang="en-US" sz="2800" b="1" u="sng" dirty="0">
                <a:solidFill>
                  <a:srgbClr val="7030A0"/>
                </a:solidFill>
              </a:rPr>
              <a:t>Principle 8 </a:t>
            </a:r>
            <a:r>
              <a:rPr lang="en-US" sz="2800" dirty="0"/>
              <a:t>– </a:t>
            </a:r>
            <a:r>
              <a:rPr lang="en-US" sz="2800" b="1" dirty="0">
                <a:solidFill>
                  <a:schemeClr val="accent3"/>
                </a:solidFill>
              </a:rPr>
              <a:t>There is nothing wrong with studying and asking other’s their thinking on topics. </a:t>
            </a:r>
          </a:p>
          <a:p>
            <a:endParaRPr lang="en-US" sz="2800" b="1" dirty="0">
              <a:solidFill>
                <a:schemeClr val="accent3"/>
              </a:solidFill>
            </a:endParaRPr>
          </a:p>
          <a:p>
            <a:endParaRPr lang="en-US" sz="2800" b="1" dirty="0">
              <a:solidFill>
                <a:schemeClr val="accent3"/>
              </a:solidFill>
            </a:endParaRPr>
          </a:p>
          <a:p>
            <a:endParaRPr lang="en-US" sz="2800" b="1" dirty="0">
              <a:solidFill>
                <a:schemeClr val="accent3"/>
              </a:solidFill>
            </a:endParaRPr>
          </a:p>
          <a:p>
            <a:endParaRPr lang="en-US" b="1" dirty="0">
              <a:solidFill>
                <a:schemeClr val="accent3"/>
              </a:solidFill>
            </a:endParaRPr>
          </a:p>
          <a:p>
            <a:endParaRPr lang="en-US" dirty="0"/>
          </a:p>
        </p:txBody>
      </p:sp>
      <p:sp>
        <p:nvSpPr>
          <p:cNvPr id="4" name="Date Placeholder 3">
            <a:extLst>
              <a:ext uri="{FF2B5EF4-FFF2-40B4-BE49-F238E27FC236}">
                <a16:creationId xmlns:a16="http://schemas.microsoft.com/office/drawing/2014/main" id="{FE54416C-F012-4C8E-8AC8-35B4419C90CB}"/>
              </a:ext>
            </a:extLst>
          </p:cNvPr>
          <p:cNvSpPr>
            <a:spLocks noGrp="1"/>
          </p:cNvSpPr>
          <p:nvPr>
            <p:ph type="dt" sz="half" idx="10"/>
          </p:nvPr>
        </p:nvSpPr>
        <p:spPr/>
        <p:txBody>
          <a:bodyPr/>
          <a:lstStyle/>
          <a:p>
            <a:fld id="{EA029D48-BAF3-4440-94C1-3E0B408F7F9B}" type="datetime1">
              <a:rPr lang="en-US" smtClean="0"/>
              <a:t>8/8/2021</a:t>
            </a:fld>
            <a:endParaRPr lang="en-US" dirty="0"/>
          </a:p>
        </p:txBody>
      </p:sp>
      <p:sp>
        <p:nvSpPr>
          <p:cNvPr id="5" name="Footer Placeholder 4">
            <a:extLst>
              <a:ext uri="{FF2B5EF4-FFF2-40B4-BE49-F238E27FC236}">
                <a16:creationId xmlns:a16="http://schemas.microsoft.com/office/drawing/2014/main" id="{5CE75A2F-6E9F-4F75-B5F3-DE29E09DFE97}"/>
              </a:ext>
            </a:extLst>
          </p:cNvPr>
          <p:cNvSpPr>
            <a:spLocks noGrp="1"/>
          </p:cNvSpPr>
          <p:nvPr>
            <p:ph type="ftr" sz="quarter" idx="11"/>
          </p:nvPr>
        </p:nvSpPr>
        <p:spPr/>
        <p:txBody>
          <a:bodyPr/>
          <a:lstStyle/>
          <a:p>
            <a:r>
              <a:rPr lang="en-US" dirty="0"/>
              <a:t>                             How to Study the Bible</a:t>
            </a:r>
          </a:p>
        </p:txBody>
      </p:sp>
      <p:sp>
        <p:nvSpPr>
          <p:cNvPr id="6" name="Slide Number Placeholder 5">
            <a:extLst>
              <a:ext uri="{FF2B5EF4-FFF2-40B4-BE49-F238E27FC236}">
                <a16:creationId xmlns:a16="http://schemas.microsoft.com/office/drawing/2014/main" id="{A435FA71-729B-49C9-B500-465FC2714C1D}"/>
              </a:ext>
            </a:extLst>
          </p:cNvPr>
          <p:cNvSpPr>
            <a:spLocks noGrp="1"/>
          </p:cNvSpPr>
          <p:nvPr>
            <p:ph type="sldNum" sz="quarter" idx="12"/>
          </p:nvPr>
        </p:nvSpPr>
        <p:spPr/>
        <p:txBody>
          <a:bodyPr/>
          <a:lstStyle/>
          <a:p>
            <a:fld id="{F1FDF2F7-5BB0-4658-AE2F-D36D0C44FDA8}" type="slidenum">
              <a:rPr lang="en-US" smtClean="0"/>
              <a:t>13</a:t>
            </a:fld>
            <a:endParaRPr lang="en-US"/>
          </a:p>
        </p:txBody>
      </p:sp>
    </p:spTree>
    <p:extLst>
      <p:ext uri="{BB962C8B-B14F-4D97-AF65-F5344CB8AC3E}">
        <p14:creationId xmlns:p14="http://schemas.microsoft.com/office/powerpoint/2010/main" val="541183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986784" cy="987552"/>
          </a:xfrm>
        </p:spPr>
        <p:txBody>
          <a:bodyPr/>
          <a:lstStyle/>
          <a:p>
            <a:r>
              <a:rPr lang="en-US" dirty="0"/>
              <a:t>Initial Thoughts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452063" y="1099335"/>
            <a:ext cx="11394040" cy="5650786"/>
          </a:xfrm>
        </p:spPr>
        <p:txBody>
          <a:bodyPr>
            <a:normAutofit lnSpcReduction="10000"/>
          </a:bodyPr>
          <a:lstStyle/>
          <a:p>
            <a:r>
              <a:rPr lang="en-US" sz="2800" b="1" dirty="0">
                <a:solidFill>
                  <a:srgbClr val="7030A0"/>
                </a:solidFill>
              </a:rPr>
              <a:t>How much authority elders have </a:t>
            </a:r>
            <a:r>
              <a:rPr lang="en-US" sz="2800" dirty="0"/>
              <a:t>and </a:t>
            </a:r>
            <a:r>
              <a:rPr lang="en-US" sz="2800" b="1" dirty="0">
                <a:solidFill>
                  <a:srgbClr val="C00000"/>
                </a:solidFill>
              </a:rPr>
              <a:t>what responsibilities they have </a:t>
            </a:r>
            <a:r>
              <a:rPr lang="en-US" sz="2800" dirty="0"/>
              <a:t>has been discussed for generations.</a:t>
            </a:r>
          </a:p>
          <a:p>
            <a:r>
              <a:rPr lang="en-US" sz="2800" dirty="0"/>
              <a:t>Every man who accepts the responsibility of being an elder has to make the decision for themselves and each eldership has to make this decision as they lead and rule a congregation.</a:t>
            </a:r>
          </a:p>
          <a:p>
            <a:r>
              <a:rPr lang="en-US" sz="2800" dirty="0"/>
              <a:t>Each man and eldership understands </a:t>
            </a:r>
            <a:r>
              <a:rPr lang="en-US" sz="2800" b="1" u="sng" dirty="0">
                <a:solidFill>
                  <a:srgbClr val="FF0000"/>
                </a:solidFill>
              </a:rPr>
              <a:t>EXACTLY</a:t>
            </a:r>
            <a:r>
              <a:rPr lang="en-US" sz="2800" dirty="0"/>
              <a:t> what this means! (Heb 13:17)</a:t>
            </a:r>
          </a:p>
          <a:p>
            <a:pPr marL="0" indent="0">
              <a:buNone/>
            </a:pPr>
            <a:endParaRPr lang="en-US" sz="2800" dirty="0"/>
          </a:p>
          <a:p>
            <a:r>
              <a:rPr lang="en-US" sz="2800" dirty="0"/>
              <a:t>An elder’s soul is at stake when answering these two questions.  </a:t>
            </a:r>
          </a:p>
          <a:p>
            <a:r>
              <a:rPr lang="en-US" sz="2800" dirty="0"/>
              <a:t>Each congregation and eldership is autonomous and I don’t answer for any other eldership and the decisions they make.</a:t>
            </a:r>
          </a:p>
          <a:p>
            <a:r>
              <a:rPr lang="en-US" sz="2800" dirty="0"/>
              <a:t>I answer for the decisions I and this eldership makes.</a:t>
            </a:r>
          </a:p>
        </p:txBody>
      </p:sp>
      <p:sp>
        <p:nvSpPr>
          <p:cNvPr id="4" name="TextBox 3">
            <a:extLst>
              <a:ext uri="{FF2B5EF4-FFF2-40B4-BE49-F238E27FC236}">
                <a16:creationId xmlns:a16="http://schemas.microsoft.com/office/drawing/2014/main" id="{4E180487-B0A6-4164-827D-F1F0218B924A}"/>
              </a:ext>
            </a:extLst>
          </p:cNvPr>
          <p:cNvSpPr txBox="1"/>
          <p:nvPr/>
        </p:nvSpPr>
        <p:spPr>
          <a:xfrm>
            <a:off x="3495952" y="3924728"/>
            <a:ext cx="5306261" cy="523220"/>
          </a:xfrm>
          <a:prstGeom prst="rect">
            <a:avLst/>
          </a:prstGeom>
          <a:solidFill>
            <a:schemeClr val="accent1"/>
          </a:solidFill>
        </p:spPr>
        <p:txBody>
          <a:bodyPr wrap="none" rtlCol="0">
            <a:spAutoFit/>
          </a:bodyPr>
          <a:lstStyle/>
          <a:p>
            <a:r>
              <a:rPr lang="en-US" sz="2800" dirty="0"/>
              <a:t>. . . as those who must give account</a:t>
            </a:r>
            <a:r>
              <a:rPr lang="en-US" dirty="0"/>
              <a:t>.</a:t>
            </a:r>
          </a:p>
        </p:txBody>
      </p:sp>
    </p:spTree>
    <p:extLst>
      <p:ext uri="{BB962C8B-B14F-4D97-AF65-F5344CB8AC3E}">
        <p14:creationId xmlns:p14="http://schemas.microsoft.com/office/powerpoint/2010/main" val="491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randombar(horizontal)">
                                      <p:cBhvr>
                                        <p:cTn id="20" dur="1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986784" cy="987552"/>
          </a:xfrm>
        </p:spPr>
        <p:txBody>
          <a:bodyPr/>
          <a:lstStyle/>
          <a:p>
            <a:r>
              <a:rPr lang="en-US" dirty="0"/>
              <a:t>Initial Thoughts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236305" y="1191802"/>
            <a:ext cx="11609797" cy="5282150"/>
          </a:xfrm>
        </p:spPr>
        <p:txBody>
          <a:bodyPr>
            <a:normAutofit/>
          </a:bodyPr>
          <a:lstStyle/>
          <a:p>
            <a:r>
              <a:rPr lang="en-US" sz="2800" dirty="0"/>
              <a:t>I will </a:t>
            </a:r>
            <a:r>
              <a:rPr lang="en-US" sz="2800" b="1" u="sng" dirty="0">
                <a:solidFill>
                  <a:srgbClr val="FF0000"/>
                </a:solidFill>
              </a:rPr>
              <a:t>NOT</a:t>
            </a:r>
            <a:r>
              <a:rPr lang="en-US" sz="2800" dirty="0"/>
              <a:t> condemn any eldership for the decisions they make. </a:t>
            </a:r>
          </a:p>
          <a:p>
            <a:r>
              <a:rPr lang="en-US" sz="2800" dirty="0"/>
              <a:t>The way I want to approach the studies we will have over the next two months is for a looking at the Scriptures in the Bible that deal with the topic.  </a:t>
            </a:r>
          </a:p>
          <a:p>
            <a:r>
              <a:rPr lang="en-US" sz="2800" dirty="0"/>
              <a:t>I have included those for our consideration, but then ask if there are any others that we may want to include.  </a:t>
            </a:r>
            <a:r>
              <a:rPr lang="en-US" sz="2800" b="1" dirty="0">
                <a:solidFill>
                  <a:srgbClr val="7030A0"/>
                </a:solidFill>
              </a:rPr>
              <a:t>I don’t have all the answers.</a:t>
            </a:r>
          </a:p>
          <a:p>
            <a:r>
              <a:rPr lang="en-US" sz="2800" dirty="0"/>
              <a:t>We will then put all the verses together and allow each of us to form our conclusions on the topics.  We will try to use the principles we have looked at as we look the conclusions on the topics.</a:t>
            </a:r>
          </a:p>
          <a:p>
            <a:r>
              <a:rPr lang="en-US" sz="2800" dirty="0"/>
              <a:t>I will then ask questions for all of us to consider and examine our own hearts. </a:t>
            </a:r>
          </a:p>
        </p:txBody>
      </p:sp>
    </p:spTree>
    <p:extLst>
      <p:ext uri="{BB962C8B-B14F-4D97-AF65-F5344CB8AC3E}">
        <p14:creationId xmlns:p14="http://schemas.microsoft.com/office/powerpoint/2010/main" val="199247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6431622" cy="708917"/>
          </a:xfrm>
        </p:spPr>
        <p:txBody>
          <a:bodyPr>
            <a:normAutofit fontScale="90000"/>
          </a:bodyPr>
          <a:lstStyle/>
          <a:p>
            <a:r>
              <a:rPr lang="en-US" dirty="0"/>
              <a:t>A word about the questions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215757" y="893852"/>
            <a:ext cx="11620072" cy="5580100"/>
          </a:xfrm>
        </p:spPr>
        <p:txBody>
          <a:bodyPr>
            <a:normAutofit/>
          </a:bodyPr>
          <a:lstStyle/>
          <a:p>
            <a:r>
              <a:rPr lang="en-US" sz="2800" dirty="0"/>
              <a:t>I will </a:t>
            </a:r>
            <a:r>
              <a:rPr lang="en-US" sz="2800" b="1" dirty="0"/>
              <a:t>ALSO</a:t>
            </a:r>
            <a:r>
              <a:rPr lang="en-US" sz="2800" dirty="0"/>
              <a:t> be asking probing and hard questions that each of us will answer for ourselves.</a:t>
            </a:r>
          </a:p>
          <a:p>
            <a:r>
              <a:rPr lang="en-US" sz="2800" dirty="0"/>
              <a:t>The topics chosen are chosen because of what we went through over the past 19 months and what we went over is </a:t>
            </a:r>
            <a:r>
              <a:rPr lang="en-US" sz="2800" b="1" u="sng" dirty="0">
                <a:solidFill>
                  <a:srgbClr val="7030A0"/>
                </a:solidFill>
              </a:rPr>
              <a:t>NOT OVER YET</a:t>
            </a:r>
            <a:r>
              <a:rPr lang="en-US" sz="2800" dirty="0"/>
              <a:t>.</a:t>
            </a:r>
          </a:p>
          <a:p>
            <a:r>
              <a:rPr lang="en-US" sz="2800" dirty="0"/>
              <a:t>I will </a:t>
            </a:r>
            <a:r>
              <a:rPr lang="en-US" sz="2800" b="1" dirty="0">
                <a:solidFill>
                  <a:srgbClr val="FF0000"/>
                </a:solidFill>
              </a:rPr>
              <a:t>NOT TAKE A POSITION </a:t>
            </a:r>
            <a:r>
              <a:rPr lang="en-US" sz="2800" dirty="0"/>
              <a:t>on any topic.  Understand, I have reached conclusions for myself, but these are mine.  </a:t>
            </a:r>
          </a:p>
          <a:p>
            <a:r>
              <a:rPr lang="en-US" sz="2800" dirty="0"/>
              <a:t>My questions will </a:t>
            </a:r>
            <a:r>
              <a:rPr lang="en-US" sz="2800" b="1" dirty="0">
                <a:solidFill>
                  <a:srgbClr val="FF0000"/>
                </a:solidFill>
              </a:rPr>
              <a:t>HIT EVERY SINGLE PERSON IN THIS AUDIENCE </a:t>
            </a:r>
            <a:r>
              <a:rPr lang="en-US" sz="2800" dirty="0"/>
              <a:t>regardless of what “side” you took and take on these issues.</a:t>
            </a:r>
          </a:p>
          <a:p>
            <a:r>
              <a:rPr lang="en-US" sz="2800" dirty="0"/>
              <a:t>These questions will probe your heart and motivation behind your conclusions.</a:t>
            </a:r>
          </a:p>
          <a:p>
            <a:r>
              <a:rPr lang="en-US" sz="2800" dirty="0"/>
              <a:t>They will also deal with </a:t>
            </a:r>
            <a:r>
              <a:rPr lang="en-US" sz="2800" b="1" dirty="0">
                <a:solidFill>
                  <a:srgbClr val="FF0000"/>
                </a:solidFill>
              </a:rPr>
              <a:t>HOW</a:t>
            </a:r>
            <a:r>
              <a:rPr lang="en-US" sz="2800" dirty="0"/>
              <a:t> you reached your personal convictions.</a:t>
            </a:r>
          </a:p>
        </p:txBody>
      </p:sp>
    </p:spTree>
    <p:extLst>
      <p:ext uri="{BB962C8B-B14F-4D97-AF65-F5344CB8AC3E}">
        <p14:creationId xmlns:p14="http://schemas.microsoft.com/office/powerpoint/2010/main" val="190684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6431622" cy="708917"/>
          </a:xfrm>
        </p:spPr>
        <p:txBody>
          <a:bodyPr>
            <a:normAutofit fontScale="90000"/>
          </a:bodyPr>
          <a:lstStyle/>
          <a:p>
            <a:r>
              <a:rPr lang="en-US" dirty="0"/>
              <a:t>A word about the questions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215757" y="893852"/>
            <a:ext cx="11620072" cy="5580100"/>
          </a:xfrm>
        </p:spPr>
        <p:txBody>
          <a:bodyPr>
            <a:normAutofit/>
          </a:bodyPr>
          <a:lstStyle/>
          <a:p>
            <a:r>
              <a:rPr lang="en-US" sz="2800" dirty="0"/>
              <a:t>For a while I read “stuff” on social media posted by brethren from around this country and world.</a:t>
            </a:r>
          </a:p>
          <a:p>
            <a:r>
              <a:rPr lang="en-US" sz="2800" dirty="0"/>
              <a:t>I was disheartened by much of it, by folks on </a:t>
            </a:r>
            <a:r>
              <a:rPr lang="en-US" sz="2800" b="1" dirty="0">
                <a:solidFill>
                  <a:srgbClr val="C00000"/>
                </a:solidFill>
              </a:rPr>
              <a:t>BOTH SIDES </a:t>
            </a:r>
            <a:r>
              <a:rPr lang="en-US" sz="2800" dirty="0"/>
              <a:t>of the issues.</a:t>
            </a:r>
          </a:p>
          <a:p>
            <a:r>
              <a:rPr lang="en-US" sz="2800" dirty="0"/>
              <a:t>I will NOT say who was right or wrong nor draw conclusions; I will ask you do that for yourself.  I cannot tell you if you are right or wrong because I don’t know your heart, but look at the following two Scriptures:</a:t>
            </a:r>
          </a:p>
          <a:p>
            <a:r>
              <a:rPr lang="en-US" sz="2800" dirty="0"/>
              <a:t>Psalms 94:11</a:t>
            </a:r>
          </a:p>
          <a:p>
            <a:endParaRPr lang="en-US" sz="2800" dirty="0"/>
          </a:p>
          <a:p>
            <a:r>
              <a:rPr lang="en-US" sz="2800" dirty="0"/>
              <a:t>1 Corinthians 2:11</a:t>
            </a:r>
          </a:p>
        </p:txBody>
      </p:sp>
      <p:sp>
        <p:nvSpPr>
          <p:cNvPr id="4" name="TextBox 3">
            <a:extLst>
              <a:ext uri="{FF2B5EF4-FFF2-40B4-BE49-F238E27FC236}">
                <a16:creationId xmlns:a16="http://schemas.microsoft.com/office/drawing/2014/main" id="{2E06EE4E-021B-40C9-8379-357379C668A1}"/>
              </a:ext>
            </a:extLst>
          </p:cNvPr>
          <p:cNvSpPr txBox="1"/>
          <p:nvPr/>
        </p:nvSpPr>
        <p:spPr>
          <a:xfrm>
            <a:off x="1606070" y="4365182"/>
            <a:ext cx="9651104" cy="461665"/>
          </a:xfrm>
          <a:prstGeom prst="rect">
            <a:avLst/>
          </a:prstGeom>
          <a:solidFill>
            <a:schemeClr val="accent1"/>
          </a:solidFill>
        </p:spPr>
        <p:txBody>
          <a:bodyPr wrap="none" rtlCol="0">
            <a:spAutoFit/>
          </a:bodyPr>
          <a:lstStyle/>
          <a:p>
            <a:r>
              <a:rPr lang="en-US" sz="2400" b="1" dirty="0"/>
              <a:t>The </a:t>
            </a:r>
            <a:r>
              <a:rPr lang="en-US" sz="2400" b="1" cap="small" dirty="0"/>
              <a:t>Lord</a:t>
            </a:r>
            <a:r>
              <a:rPr lang="en-US" sz="2400" b="1" dirty="0"/>
              <a:t>—knows the thoughts of man, that they are but a breath</a:t>
            </a:r>
          </a:p>
        </p:txBody>
      </p:sp>
      <p:sp>
        <p:nvSpPr>
          <p:cNvPr id="5" name="TextBox 4">
            <a:extLst>
              <a:ext uri="{FF2B5EF4-FFF2-40B4-BE49-F238E27FC236}">
                <a16:creationId xmlns:a16="http://schemas.microsoft.com/office/drawing/2014/main" id="{E89B1D0E-D73B-4170-B299-1C3AC5E25A2A}"/>
              </a:ext>
            </a:extLst>
          </p:cNvPr>
          <p:cNvSpPr txBox="1"/>
          <p:nvPr/>
        </p:nvSpPr>
        <p:spPr>
          <a:xfrm>
            <a:off x="286268" y="5548649"/>
            <a:ext cx="11619463" cy="830997"/>
          </a:xfrm>
          <a:prstGeom prst="rect">
            <a:avLst/>
          </a:prstGeom>
          <a:solidFill>
            <a:schemeClr val="accent1"/>
          </a:solidFill>
        </p:spPr>
        <p:txBody>
          <a:bodyPr wrap="none" rtlCol="0">
            <a:spAutoFit/>
          </a:bodyPr>
          <a:lstStyle/>
          <a:p>
            <a:pPr algn="ctr"/>
            <a:r>
              <a:rPr lang="en-US" sz="2400" dirty="0"/>
              <a:t>For what man knows the things of a man except the spirit of the man which is in him? Even </a:t>
            </a:r>
          </a:p>
          <a:p>
            <a:pPr algn="ctr"/>
            <a:r>
              <a:rPr lang="en-US" sz="2400" dirty="0"/>
              <a:t>so no one knows the things of God except the Spirit of God</a:t>
            </a:r>
            <a:r>
              <a:rPr lang="en-US" dirty="0"/>
              <a:t>.</a:t>
            </a:r>
          </a:p>
        </p:txBody>
      </p:sp>
    </p:spTree>
    <p:extLst>
      <p:ext uri="{BB962C8B-B14F-4D97-AF65-F5344CB8AC3E}">
        <p14:creationId xmlns:p14="http://schemas.microsoft.com/office/powerpoint/2010/main" val="300640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randombar(horizontal)">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randombar(horizontal)">
                                      <p:cBhvr>
                                        <p:cTn id="3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6431622" cy="708917"/>
          </a:xfrm>
        </p:spPr>
        <p:txBody>
          <a:bodyPr>
            <a:normAutofit fontScale="90000"/>
          </a:bodyPr>
          <a:lstStyle/>
          <a:p>
            <a:r>
              <a:rPr lang="en-US" dirty="0"/>
              <a:t>A word about the questions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215756" y="893852"/>
            <a:ext cx="11805007" cy="5580100"/>
          </a:xfrm>
        </p:spPr>
        <p:txBody>
          <a:bodyPr>
            <a:normAutofit/>
          </a:bodyPr>
          <a:lstStyle/>
          <a:p>
            <a:r>
              <a:rPr lang="en-US" sz="2800" dirty="0"/>
              <a:t>I can’t tell you how many times I heard people talk about others making decisions because of </a:t>
            </a:r>
            <a:r>
              <a:rPr lang="en-US" sz="2800" b="1" dirty="0">
                <a:solidFill>
                  <a:srgbClr val="7030A0"/>
                </a:solidFill>
              </a:rPr>
              <a:t>FEAR</a:t>
            </a:r>
            <a:r>
              <a:rPr lang="en-US" sz="2800" dirty="0"/>
              <a:t> or </a:t>
            </a:r>
            <a:r>
              <a:rPr lang="en-US" sz="2800" b="1" dirty="0">
                <a:solidFill>
                  <a:srgbClr val="7030A0"/>
                </a:solidFill>
              </a:rPr>
              <a:t>NOT OUT OF LOVE</a:t>
            </a:r>
            <a:r>
              <a:rPr lang="en-US" sz="2800" dirty="0"/>
              <a:t>.</a:t>
            </a:r>
          </a:p>
          <a:p>
            <a:r>
              <a:rPr lang="en-US" sz="2800" b="1" dirty="0">
                <a:solidFill>
                  <a:srgbClr val="C00000"/>
                </a:solidFill>
              </a:rPr>
              <a:t>Unless a person says out loud why they are making a decision, we cannot know why!</a:t>
            </a:r>
          </a:p>
          <a:p>
            <a:r>
              <a:rPr lang="en-US" sz="2800" dirty="0"/>
              <a:t>My questions are designed for each of </a:t>
            </a:r>
            <a:r>
              <a:rPr lang="en-US" sz="2800" b="1" dirty="0"/>
              <a:t>US</a:t>
            </a:r>
            <a:r>
              <a:rPr lang="en-US" sz="2800" dirty="0"/>
              <a:t> to examine our hearts and motivations over the past 19 months and why we decided on things as we did</a:t>
            </a:r>
          </a:p>
          <a:p>
            <a:r>
              <a:rPr lang="en-US" sz="2800" b="1" dirty="0">
                <a:solidFill>
                  <a:srgbClr val="C00000"/>
                </a:solidFill>
              </a:rPr>
              <a:t>Because this is </a:t>
            </a:r>
            <a:r>
              <a:rPr lang="en-US" sz="2800" b="1" u="sng" dirty="0">
                <a:solidFill>
                  <a:srgbClr val="C00000"/>
                </a:solidFill>
              </a:rPr>
              <a:t>NOT</a:t>
            </a:r>
            <a:r>
              <a:rPr lang="en-US" sz="2800" b="1" dirty="0">
                <a:solidFill>
                  <a:srgbClr val="C00000"/>
                </a:solidFill>
              </a:rPr>
              <a:t> over yet</a:t>
            </a:r>
            <a:r>
              <a:rPr lang="en-US" sz="2800" dirty="0"/>
              <a:t>.</a:t>
            </a:r>
          </a:p>
          <a:p>
            <a:r>
              <a:rPr lang="en-US" sz="2800" dirty="0"/>
              <a:t>But never forget, </a:t>
            </a:r>
            <a:r>
              <a:rPr lang="en-US" sz="2800" b="1" dirty="0">
                <a:solidFill>
                  <a:srgbClr val="7030A0"/>
                </a:solidFill>
              </a:rPr>
              <a:t>TWO BEINGS KNOW WHY WE DECIDE AS YOU DID and DO</a:t>
            </a:r>
          </a:p>
          <a:p>
            <a:r>
              <a:rPr lang="en-US" sz="2800" dirty="0"/>
              <a:t>You</a:t>
            </a:r>
          </a:p>
          <a:p>
            <a:r>
              <a:rPr lang="en-US" sz="2800" b="1" dirty="0">
                <a:solidFill>
                  <a:srgbClr val="FF0000"/>
                </a:solidFill>
              </a:rPr>
              <a:t>AND GOD</a:t>
            </a:r>
          </a:p>
        </p:txBody>
      </p:sp>
    </p:spTree>
    <p:extLst>
      <p:ext uri="{BB962C8B-B14F-4D97-AF65-F5344CB8AC3E}">
        <p14:creationId xmlns:p14="http://schemas.microsoft.com/office/powerpoint/2010/main" val="37413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986784" cy="842481"/>
          </a:xfrm>
        </p:spPr>
        <p:txBody>
          <a:bodyPr/>
          <a:lstStyle/>
          <a:p>
            <a:r>
              <a:rPr lang="en-US" dirty="0"/>
              <a:t>Satan’s Attacks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236305" y="1027416"/>
            <a:ext cx="11609797" cy="5446536"/>
          </a:xfrm>
        </p:spPr>
        <p:txBody>
          <a:bodyPr>
            <a:normAutofit/>
          </a:bodyPr>
          <a:lstStyle/>
          <a:p>
            <a:r>
              <a:rPr lang="en-US" sz="2800" dirty="0"/>
              <a:t>Before we look at the first issue, I want to take a look at a common form of attack Satan uses against us, it is one armies have used for centuries.</a:t>
            </a:r>
          </a:p>
          <a:p>
            <a:r>
              <a:rPr lang="en-US" sz="2800" dirty="0"/>
              <a:t>Someone define </a:t>
            </a:r>
            <a:r>
              <a:rPr lang="en-US" sz="2800" b="1" u="sng" dirty="0"/>
              <a:t>Shock and Awe</a:t>
            </a:r>
          </a:p>
          <a:p>
            <a:r>
              <a:rPr lang="en-US" sz="2800" dirty="0">
                <a:solidFill>
                  <a:srgbClr val="202122"/>
                </a:solidFill>
                <a:latin typeface="Arial" panose="020B0604020202020204" pitchFamily="34" charset="0"/>
              </a:rPr>
              <a:t>“impose this overwhelming level of Shock and Awe against an adversary on an </a:t>
            </a:r>
            <a:r>
              <a:rPr lang="en-US" sz="2800" b="1" u="sng" dirty="0">
                <a:solidFill>
                  <a:srgbClr val="FF0000"/>
                </a:solidFill>
                <a:latin typeface="Arial" panose="020B0604020202020204" pitchFamily="34" charset="0"/>
              </a:rPr>
              <a:t>immediate or sufficiently timely basis to paralyze its will to carry on</a:t>
            </a:r>
            <a:r>
              <a:rPr lang="en-US" sz="2800" dirty="0">
                <a:solidFill>
                  <a:srgbClr val="202122"/>
                </a:solidFill>
                <a:latin typeface="Arial" panose="020B0604020202020204" pitchFamily="34" charset="0"/>
              </a:rPr>
              <a:t> ... </a:t>
            </a:r>
            <a:r>
              <a:rPr lang="en-US" sz="2800" b="1" i="1" u="sng" dirty="0">
                <a:solidFill>
                  <a:srgbClr val="7030A0"/>
                </a:solidFill>
                <a:latin typeface="Arial" panose="020B0604020202020204" pitchFamily="34" charset="0"/>
              </a:rPr>
              <a:t>[to] seize control of the environment and paralyze or so overload an adversary's perceptions and understanding of events that the enemy would be incapable of resistance at the tactical and strategic levels</a:t>
            </a:r>
            <a:r>
              <a:rPr lang="en-US" sz="2800" b="1" dirty="0">
                <a:solidFill>
                  <a:srgbClr val="7030A0"/>
                </a:solidFill>
                <a:latin typeface="Arial" panose="020B0604020202020204" pitchFamily="34" charset="0"/>
              </a:rPr>
              <a:t>.”</a:t>
            </a:r>
          </a:p>
          <a:p>
            <a:r>
              <a:rPr lang="en-US" sz="2800" dirty="0">
                <a:solidFill>
                  <a:schemeClr val="tx1"/>
                </a:solidFill>
              </a:rPr>
              <a:t>We can see many examples of Satan attacking in this way through Scriptures!</a:t>
            </a:r>
          </a:p>
        </p:txBody>
      </p:sp>
    </p:spTree>
    <p:extLst>
      <p:ext uri="{BB962C8B-B14F-4D97-AF65-F5344CB8AC3E}">
        <p14:creationId xmlns:p14="http://schemas.microsoft.com/office/powerpoint/2010/main" val="157447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AD0AA-7FEE-44AF-95E2-47C23571E804}"/>
              </a:ext>
            </a:extLst>
          </p:cNvPr>
          <p:cNvSpPr>
            <a:spLocks noGrp="1"/>
          </p:cNvSpPr>
          <p:nvPr>
            <p:ph type="title"/>
          </p:nvPr>
        </p:nvSpPr>
        <p:spPr>
          <a:xfrm>
            <a:off x="16497" y="0"/>
            <a:ext cx="2450592" cy="792162"/>
          </a:xfrm>
        </p:spPr>
        <p:txBody>
          <a:bodyPr/>
          <a:lstStyle/>
          <a:p>
            <a:r>
              <a:rPr lang="en-US" dirty="0"/>
              <a:t>Review</a:t>
            </a:r>
          </a:p>
        </p:txBody>
      </p:sp>
      <p:sp>
        <p:nvSpPr>
          <p:cNvPr id="3" name="Content Placeholder 2">
            <a:extLst>
              <a:ext uri="{FF2B5EF4-FFF2-40B4-BE49-F238E27FC236}">
                <a16:creationId xmlns:a16="http://schemas.microsoft.com/office/drawing/2014/main" id="{FFCCBEF3-2846-43DD-8379-E9E206F71C6B}"/>
              </a:ext>
            </a:extLst>
          </p:cNvPr>
          <p:cNvSpPr>
            <a:spLocks noGrp="1"/>
          </p:cNvSpPr>
          <p:nvPr>
            <p:ph idx="1"/>
          </p:nvPr>
        </p:nvSpPr>
        <p:spPr>
          <a:xfrm>
            <a:off x="377071" y="792162"/>
            <a:ext cx="11104775" cy="5684838"/>
          </a:xfrm>
        </p:spPr>
        <p:txBody>
          <a:bodyPr>
            <a:normAutofit/>
          </a:bodyPr>
          <a:lstStyle/>
          <a:p>
            <a:r>
              <a:rPr lang="en-US" sz="2800" dirty="0"/>
              <a:t>We are looking at principles for bible study as taught from the Word of God.  So far we have looked at 7 and for a moment I want to review principle 7 as we didn’t really finish it all last week.</a:t>
            </a:r>
          </a:p>
          <a:p>
            <a:r>
              <a:rPr lang="en-US" sz="2800" dirty="0"/>
              <a:t>Before we do, I want to deal with two questions I was asked after last week’s class:</a:t>
            </a:r>
          </a:p>
          <a:p>
            <a:pPr lvl="1"/>
            <a:r>
              <a:rPr lang="en-US" sz="2600" b="1" dirty="0">
                <a:solidFill>
                  <a:schemeClr val="accent3"/>
                </a:solidFill>
              </a:rPr>
              <a:t>What did the church in Holguin do after I gave my thoughts?</a:t>
            </a:r>
          </a:p>
          <a:p>
            <a:pPr lvl="1"/>
            <a:r>
              <a:rPr lang="en-US" sz="2600" b="1" dirty="0">
                <a:solidFill>
                  <a:srgbClr val="7030A0"/>
                </a:solidFill>
              </a:rPr>
              <a:t>If a person requires others to follow their personal conviction, is it sin?</a:t>
            </a:r>
          </a:p>
          <a:p>
            <a:pPr lvl="1"/>
            <a:r>
              <a:rPr lang="en-US" sz="2600" dirty="0"/>
              <a:t>Who did this in the New Testament and what did Jesus think about them?</a:t>
            </a:r>
          </a:p>
          <a:p>
            <a:pPr lvl="1"/>
            <a:r>
              <a:rPr lang="en-US" sz="2600" dirty="0"/>
              <a:t>I will re-ask this question when we study the Responsibility of Elders.</a:t>
            </a:r>
          </a:p>
        </p:txBody>
      </p:sp>
      <p:sp>
        <p:nvSpPr>
          <p:cNvPr id="4" name="Date Placeholder 3">
            <a:extLst>
              <a:ext uri="{FF2B5EF4-FFF2-40B4-BE49-F238E27FC236}">
                <a16:creationId xmlns:a16="http://schemas.microsoft.com/office/drawing/2014/main" id="{31101076-8616-4208-9937-358C669AC4FB}"/>
              </a:ext>
            </a:extLst>
          </p:cNvPr>
          <p:cNvSpPr>
            <a:spLocks noGrp="1"/>
          </p:cNvSpPr>
          <p:nvPr>
            <p:ph type="dt" sz="half" idx="10"/>
          </p:nvPr>
        </p:nvSpPr>
        <p:spPr/>
        <p:txBody>
          <a:bodyPr/>
          <a:lstStyle/>
          <a:p>
            <a:fld id="{EA029D48-BAF3-4440-94C1-3E0B408F7F9B}" type="datetime1">
              <a:rPr lang="en-US" smtClean="0"/>
              <a:t>8/8/2021</a:t>
            </a:fld>
            <a:endParaRPr lang="en-US"/>
          </a:p>
        </p:txBody>
      </p:sp>
      <p:sp>
        <p:nvSpPr>
          <p:cNvPr id="5" name="Footer Placeholder 4">
            <a:extLst>
              <a:ext uri="{FF2B5EF4-FFF2-40B4-BE49-F238E27FC236}">
                <a16:creationId xmlns:a16="http://schemas.microsoft.com/office/drawing/2014/main" id="{00AB49C6-0165-45A1-A039-CEC74FE17F82}"/>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7E958242-C301-4E51-9453-EBB0BED40728}"/>
              </a:ext>
            </a:extLst>
          </p:cNvPr>
          <p:cNvSpPr>
            <a:spLocks noGrp="1"/>
          </p:cNvSpPr>
          <p:nvPr>
            <p:ph type="sldNum" sz="quarter" idx="12"/>
          </p:nvPr>
        </p:nvSpPr>
        <p:spPr/>
        <p:txBody>
          <a:bodyPr/>
          <a:lstStyle/>
          <a:p>
            <a:fld id="{F1FDF2F7-5BB0-4658-AE2F-D36D0C44FDA8}" type="slidenum">
              <a:rPr lang="en-US" smtClean="0"/>
              <a:t>2</a:t>
            </a:fld>
            <a:endParaRPr lang="en-US"/>
          </a:p>
        </p:txBody>
      </p:sp>
    </p:spTree>
    <p:extLst>
      <p:ext uri="{BB962C8B-B14F-4D97-AF65-F5344CB8AC3E}">
        <p14:creationId xmlns:p14="http://schemas.microsoft.com/office/powerpoint/2010/main" val="191022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986784" cy="832207"/>
          </a:xfrm>
        </p:spPr>
        <p:txBody>
          <a:bodyPr/>
          <a:lstStyle/>
          <a:p>
            <a:r>
              <a:rPr lang="en-US" dirty="0"/>
              <a:t>Satan’s attacks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143838" y="965771"/>
            <a:ext cx="11753636" cy="5508181"/>
          </a:xfrm>
        </p:spPr>
        <p:txBody>
          <a:bodyPr>
            <a:normAutofit/>
          </a:bodyPr>
          <a:lstStyle/>
          <a:p>
            <a:r>
              <a:rPr lang="en-US" sz="2800" dirty="0"/>
              <a:t>Job 1:14-19</a:t>
            </a:r>
          </a:p>
        </p:txBody>
      </p:sp>
      <p:sp>
        <p:nvSpPr>
          <p:cNvPr id="5" name="TextBox 4">
            <a:extLst>
              <a:ext uri="{FF2B5EF4-FFF2-40B4-BE49-F238E27FC236}">
                <a16:creationId xmlns:a16="http://schemas.microsoft.com/office/drawing/2014/main" id="{65B84861-2E23-42E0-AAFF-C2BAB6DC5ECF}"/>
              </a:ext>
            </a:extLst>
          </p:cNvPr>
          <p:cNvSpPr txBox="1"/>
          <p:nvPr/>
        </p:nvSpPr>
        <p:spPr>
          <a:xfrm>
            <a:off x="143838" y="1623317"/>
            <a:ext cx="11922623" cy="4524315"/>
          </a:xfrm>
          <a:prstGeom prst="rect">
            <a:avLst/>
          </a:prstGeom>
          <a:solidFill>
            <a:schemeClr val="accent1"/>
          </a:solidFill>
        </p:spPr>
        <p:txBody>
          <a:bodyPr wrap="none" rtlCol="0">
            <a:spAutoFit/>
          </a:bodyPr>
          <a:lstStyle/>
          <a:p>
            <a:pPr algn="ctr"/>
            <a:r>
              <a:rPr lang="en-US" sz="2400" b="1" baseline="30000" dirty="0"/>
              <a:t>14 </a:t>
            </a:r>
            <a:r>
              <a:rPr lang="en-US" sz="2400" dirty="0"/>
              <a:t>and </a:t>
            </a:r>
            <a:r>
              <a:rPr lang="en-US" sz="2400" b="1" u="sng" dirty="0"/>
              <a:t>a messenger came </a:t>
            </a:r>
            <a:r>
              <a:rPr lang="en-US" sz="2400" dirty="0"/>
              <a:t>to Job and said, “The oxen were plowing and the donkeys feeding </a:t>
            </a:r>
          </a:p>
          <a:p>
            <a:pPr algn="ctr"/>
            <a:r>
              <a:rPr lang="en-US" sz="2400" dirty="0"/>
              <a:t>beside them, </a:t>
            </a:r>
            <a:r>
              <a:rPr lang="en-US" sz="2400" b="1" baseline="30000" dirty="0"/>
              <a:t>15 </a:t>
            </a:r>
            <a:r>
              <a:rPr lang="en-US" sz="2400" dirty="0"/>
              <a:t>when the Sabeans raided </a:t>
            </a:r>
            <a:r>
              <a:rPr lang="en-US" sz="2400" i="1" dirty="0"/>
              <a:t>them</a:t>
            </a:r>
            <a:r>
              <a:rPr lang="en-US" sz="2400" dirty="0"/>
              <a:t> and took them away—indeed they have killed </a:t>
            </a:r>
          </a:p>
          <a:p>
            <a:pPr algn="ctr"/>
            <a:r>
              <a:rPr lang="en-US" sz="2400" dirty="0"/>
              <a:t>the servants with the edge of the sword; and I alone have escaped to tell you!” </a:t>
            </a:r>
            <a:r>
              <a:rPr lang="en-US" sz="2400" b="1" baseline="30000" dirty="0"/>
              <a:t>16 </a:t>
            </a:r>
            <a:r>
              <a:rPr lang="en-US" sz="2400" b="1" u="sng" dirty="0"/>
              <a:t>While he </a:t>
            </a:r>
          </a:p>
          <a:p>
            <a:pPr algn="ctr"/>
            <a:r>
              <a:rPr lang="en-US" sz="2400" b="1" i="1" u="sng" dirty="0"/>
              <a:t>was</a:t>
            </a:r>
            <a:r>
              <a:rPr lang="en-US" sz="2400" b="1" u="sng" dirty="0"/>
              <a:t> still speaking,</a:t>
            </a:r>
            <a:r>
              <a:rPr lang="en-US" sz="2400" dirty="0"/>
              <a:t> another also came and said, “The fire of God fell from heaven and burned </a:t>
            </a:r>
          </a:p>
          <a:p>
            <a:pPr algn="ctr"/>
            <a:r>
              <a:rPr lang="en-US" sz="2400" dirty="0"/>
              <a:t>up the sheep and the servants, and consumed them; and I alone have escaped to tell you!”</a:t>
            </a:r>
          </a:p>
          <a:p>
            <a:pPr algn="ctr"/>
            <a:r>
              <a:rPr lang="en-US" sz="2400" b="1" baseline="30000" dirty="0"/>
              <a:t>17 </a:t>
            </a:r>
            <a:r>
              <a:rPr lang="en-US" sz="2400" b="1" u="sng" dirty="0"/>
              <a:t>While he </a:t>
            </a:r>
            <a:r>
              <a:rPr lang="en-US" sz="2400" b="1" i="1" u="sng" dirty="0"/>
              <a:t>was</a:t>
            </a:r>
            <a:r>
              <a:rPr lang="en-US" sz="2400" b="1" u="sng" dirty="0"/>
              <a:t> still speaking</a:t>
            </a:r>
            <a:r>
              <a:rPr lang="en-US" sz="2400" dirty="0"/>
              <a:t>, another also came and said, “The Chaldeans formed three </a:t>
            </a:r>
          </a:p>
          <a:p>
            <a:pPr algn="ctr"/>
            <a:r>
              <a:rPr lang="en-US" sz="2400" dirty="0"/>
              <a:t>bands, raided the camels and took them away, yes, and killed the servants with the edge of the </a:t>
            </a:r>
          </a:p>
          <a:p>
            <a:pPr algn="ctr"/>
            <a:r>
              <a:rPr lang="en-US" sz="2400" dirty="0"/>
              <a:t>sword; and I alone have escaped to tell you!” </a:t>
            </a:r>
            <a:r>
              <a:rPr lang="en-US" sz="2400" b="1" baseline="30000" dirty="0"/>
              <a:t>18 </a:t>
            </a:r>
            <a:r>
              <a:rPr lang="en-US" sz="2400" b="1" u="sng" dirty="0"/>
              <a:t>While he </a:t>
            </a:r>
            <a:r>
              <a:rPr lang="en-US" sz="2400" b="1" i="1" u="sng" dirty="0"/>
              <a:t>was</a:t>
            </a:r>
            <a:r>
              <a:rPr lang="en-US" sz="2400" b="1" u="sng" dirty="0"/>
              <a:t> still speaking</a:t>
            </a:r>
            <a:r>
              <a:rPr lang="en-US" sz="2400" dirty="0"/>
              <a:t>, another also </a:t>
            </a:r>
          </a:p>
          <a:p>
            <a:pPr algn="ctr"/>
            <a:r>
              <a:rPr lang="en-US" sz="2400" dirty="0"/>
              <a:t>came and said, “Your sons and daughters </a:t>
            </a:r>
            <a:r>
              <a:rPr lang="en-US" sz="2400" i="1" dirty="0"/>
              <a:t>were</a:t>
            </a:r>
            <a:r>
              <a:rPr lang="en-US" sz="2400" dirty="0"/>
              <a:t> eating and drinking wine in their oldest </a:t>
            </a:r>
          </a:p>
          <a:p>
            <a:pPr algn="ctr"/>
            <a:r>
              <a:rPr lang="en-US" sz="2400" dirty="0"/>
              <a:t>brother’s house, </a:t>
            </a:r>
            <a:r>
              <a:rPr lang="en-US" sz="2400" b="1" baseline="30000" dirty="0"/>
              <a:t>19 </a:t>
            </a:r>
            <a:r>
              <a:rPr lang="en-US" sz="2400" dirty="0"/>
              <a:t>and suddenly a great wind came from across the wilderness and struck </a:t>
            </a:r>
          </a:p>
          <a:p>
            <a:pPr algn="ctr"/>
            <a:r>
              <a:rPr lang="en-US" sz="2400" dirty="0"/>
              <a:t>the four corners of the house, and it fell on the young people, and they are dead; and I alone </a:t>
            </a:r>
          </a:p>
          <a:p>
            <a:pPr algn="ctr"/>
            <a:r>
              <a:rPr lang="en-US" sz="2400" dirty="0"/>
              <a:t>have escaped to tell you!”</a:t>
            </a:r>
          </a:p>
        </p:txBody>
      </p:sp>
    </p:spTree>
    <p:extLst>
      <p:ext uri="{BB962C8B-B14F-4D97-AF65-F5344CB8AC3E}">
        <p14:creationId xmlns:p14="http://schemas.microsoft.com/office/powerpoint/2010/main" val="2071798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986784" cy="832207"/>
          </a:xfrm>
        </p:spPr>
        <p:txBody>
          <a:bodyPr/>
          <a:lstStyle/>
          <a:p>
            <a:r>
              <a:rPr lang="en-US" dirty="0"/>
              <a:t>Satan’s attacks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143838" y="965771"/>
            <a:ext cx="11753636" cy="5508181"/>
          </a:xfrm>
        </p:spPr>
        <p:txBody>
          <a:bodyPr>
            <a:normAutofit/>
          </a:bodyPr>
          <a:lstStyle/>
          <a:p>
            <a:r>
              <a:rPr lang="en-US" sz="2800" dirty="0"/>
              <a:t>Job was hit with shock and awe!  As one was speaking another comes in and adds more bad news!</a:t>
            </a:r>
          </a:p>
          <a:p>
            <a:r>
              <a:rPr lang="en-US" sz="2800" dirty="0"/>
              <a:t>Jesus’ apostles were attacked like this the night He was arrested.  What was the results to those faithful men who had walked with Jesus and been warned of this?</a:t>
            </a:r>
          </a:p>
          <a:p>
            <a:r>
              <a:rPr lang="en-US" sz="2800" dirty="0"/>
              <a:t>Thinking back to March 2019, how many of us heard over and over again, </a:t>
            </a:r>
            <a:r>
              <a:rPr lang="en-US" sz="2800" b="1" dirty="0">
                <a:solidFill>
                  <a:srgbClr val="FF0000"/>
                </a:solidFill>
              </a:rPr>
              <a:t>millions and millions are </a:t>
            </a:r>
            <a:r>
              <a:rPr lang="en-US" sz="2800" b="1" u="sng" dirty="0">
                <a:solidFill>
                  <a:srgbClr val="FF0000"/>
                </a:solidFill>
              </a:rPr>
              <a:t>GOING</a:t>
            </a:r>
            <a:r>
              <a:rPr lang="en-US" sz="2800" b="1" dirty="0">
                <a:solidFill>
                  <a:srgbClr val="FF0000"/>
                </a:solidFill>
              </a:rPr>
              <a:t> to die in this country?  </a:t>
            </a:r>
            <a:r>
              <a:rPr lang="en-US" sz="2800" dirty="0"/>
              <a:t>How many times did we see images of sport’s stadiums being turned into hospitals in preparation for the sick and dying? How many warships were brought to the ports of major cities in preparation for the sick and dying?  How many times did we see and hear that if you caught the virus and had a certain condition, it was a death sentence basically?</a:t>
            </a:r>
          </a:p>
        </p:txBody>
      </p:sp>
    </p:spTree>
    <p:extLst>
      <p:ext uri="{BB962C8B-B14F-4D97-AF65-F5344CB8AC3E}">
        <p14:creationId xmlns:p14="http://schemas.microsoft.com/office/powerpoint/2010/main" val="27958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0" y="0"/>
            <a:ext cx="3986784" cy="832207"/>
          </a:xfrm>
        </p:spPr>
        <p:txBody>
          <a:bodyPr/>
          <a:lstStyle/>
          <a:p>
            <a:r>
              <a:rPr lang="en-US" dirty="0"/>
              <a:t>Satan’s attacks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143837" y="970961"/>
            <a:ext cx="11922471" cy="5806911"/>
          </a:xfrm>
        </p:spPr>
        <p:txBody>
          <a:bodyPr>
            <a:normAutofit fontScale="92500" lnSpcReduction="20000"/>
          </a:bodyPr>
          <a:lstStyle/>
          <a:p>
            <a:r>
              <a:rPr lang="en-US" sz="2800" dirty="0"/>
              <a:t>Granted this did happen in some countries that have terrible medical establishments (India, Cuba are two that come to mind). </a:t>
            </a:r>
            <a:r>
              <a:rPr lang="en-US" sz="2800" b="1" dirty="0"/>
              <a:t>Which made/make it worse for us!</a:t>
            </a:r>
          </a:p>
          <a:p>
            <a:r>
              <a:rPr lang="en-US" sz="2800" dirty="0">
                <a:solidFill>
                  <a:srgbClr val="202122"/>
                </a:solidFill>
                <a:latin typeface="Arial" panose="020B0604020202020204" pitchFamily="34" charset="0"/>
              </a:rPr>
              <a:t>“impose this overwhelming level of Shock and Awe against an adversary on an </a:t>
            </a:r>
            <a:r>
              <a:rPr lang="en-US" sz="2800" b="1" u="sng" dirty="0">
                <a:solidFill>
                  <a:srgbClr val="FF0000"/>
                </a:solidFill>
                <a:latin typeface="Arial" panose="020B0604020202020204" pitchFamily="34" charset="0"/>
              </a:rPr>
              <a:t>immediate or sufficiently timely basis to paralyze its will to carry on</a:t>
            </a:r>
            <a:r>
              <a:rPr lang="en-US" sz="2800" dirty="0">
                <a:solidFill>
                  <a:srgbClr val="202122"/>
                </a:solidFill>
                <a:latin typeface="Arial" panose="020B0604020202020204" pitchFamily="34" charset="0"/>
              </a:rPr>
              <a:t> ... </a:t>
            </a:r>
            <a:r>
              <a:rPr lang="en-US" sz="2800" b="1" i="1" u="sng" dirty="0">
                <a:solidFill>
                  <a:srgbClr val="7030A0"/>
                </a:solidFill>
                <a:latin typeface="Arial" panose="020B0604020202020204" pitchFamily="34" charset="0"/>
              </a:rPr>
              <a:t>[to] seize control of the environment and paralyze or so overload an adversary's perceptions and understanding of events that the enemy would be incapable of resistance at the tactical and strategic levels</a:t>
            </a:r>
            <a:r>
              <a:rPr lang="en-US" sz="2800" b="1" dirty="0">
                <a:solidFill>
                  <a:srgbClr val="7030A0"/>
                </a:solidFill>
                <a:latin typeface="Arial" panose="020B0604020202020204" pitchFamily="34" charset="0"/>
              </a:rPr>
              <a:t>.”</a:t>
            </a:r>
            <a:endParaRPr lang="en-US" sz="2800" dirty="0"/>
          </a:p>
          <a:p>
            <a:r>
              <a:rPr lang="en-US" sz="2800" dirty="0"/>
              <a:t>He tried to get </a:t>
            </a:r>
            <a:r>
              <a:rPr lang="en-US" sz="2800" b="1" dirty="0">
                <a:solidFill>
                  <a:srgbClr val="FF0000"/>
                </a:solidFill>
              </a:rPr>
              <a:t>Christians all over the world to be disoriented</a:t>
            </a:r>
            <a:r>
              <a:rPr lang="en-US" sz="2800" dirty="0"/>
              <a:t>, </a:t>
            </a:r>
            <a:r>
              <a:rPr lang="en-US" sz="2800" b="1" dirty="0">
                <a:solidFill>
                  <a:srgbClr val="7030A0"/>
                </a:solidFill>
              </a:rPr>
              <a:t>put into a feeling of shock, we couldn’t reason or think</a:t>
            </a:r>
            <a:r>
              <a:rPr lang="en-US" sz="2800" dirty="0"/>
              <a:t>.  How many were paralyzed with fear and could not reason through with sound reasoning in faith and hope of our Lord and Savior?</a:t>
            </a:r>
          </a:p>
          <a:p>
            <a:r>
              <a:rPr lang="en-US" sz="2800" dirty="0"/>
              <a:t>Why say this?</a:t>
            </a:r>
          </a:p>
          <a:p>
            <a:r>
              <a:rPr lang="en-US" sz="2800" dirty="0"/>
              <a:t>Because he </a:t>
            </a:r>
            <a:r>
              <a:rPr lang="en-US" sz="2800" b="1" dirty="0">
                <a:solidFill>
                  <a:srgbClr val="FF0000"/>
                </a:solidFill>
              </a:rPr>
              <a:t>WILL</a:t>
            </a:r>
            <a:r>
              <a:rPr lang="en-US" sz="2800" dirty="0"/>
              <a:t> attack like this again and at the times of an attack like this, we need to remove ourselves from the situation and reason through what God wants us to do, through </a:t>
            </a:r>
            <a:r>
              <a:rPr lang="en-US" sz="2800" b="1" u="sng" dirty="0">
                <a:solidFill>
                  <a:srgbClr val="FF0000"/>
                </a:solidFill>
              </a:rPr>
              <a:t>SOUND STUDY OF THE SCRIPTURES</a:t>
            </a:r>
            <a:r>
              <a:rPr lang="en-US" sz="2800" dirty="0"/>
              <a:t>.</a:t>
            </a:r>
          </a:p>
        </p:txBody>
      </p:sp>
    </p:spTree>
    <p:extLst>
      <p:ext uri="{BB962C8B-B14F-4D97-AF65-F5344CB8AC3E}">
        <p14:creationId xmlns:p14="http://schemas.microsoft.com/office/powerpoint/2010/main" val="106148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1AA5-CECB-4E9E-8C32-20DB0D338D2F}"/>
              </a:ext>
            </a:extLst>
          </p:cNvPr>
          <p:cNvSpPr>
            <a:spLocks noGrp="1"/>
          </p:cNvSpPr>
          <p:nvPr>
            <p:ph type="title"/>
          </p:nvPr>
        </p:nvSpPr>
        <p:spPr>
          <a:xfrm>
            <a:off x="-1" y="0"/>
            <a:ext cx="3205113" cy="454152"/>
          </a:xfrm>
        </p:spPr>
        <p:txBody>
          <a:bodyPr>
            <a:normAutofit fontScale="90000"/>
          </a:bodyPr>
          <a:lstStyle/>
          <a:p>
            <a:r>
              <a:rPr lang="en-US" sz="4000" dirty="0"/>
              <a:t>Principles:</a:t>
            </a:r>
          </a:p>
        </p:txBody>
      </p:sp>
      <p:sp>
        <p:nvSpPr>
          <p:cNvPr id="3" name="Content Placeholder 2">
            <a:extLst>
              <a:ext uri="{FF2B5EF4-FFF2-40B4-BE49-F238E27FC236}">
                <a16:creationId xmlns:a16="http://schemas.microsoft.com/office/drawing/2014/main" id="{EEFE2F96-21DA-4801-998A-33762434282D}"/>
              </a:ext>
            </a:extLst>
          </p:cNvPr>
          <p:cNvSpPr>
            <a:spLocks noGrp="1"/>
          </p:cNvSpPr>
          <p:nvPr>
            <p:ph idx="1"/>
          </p:nvPr>
        </p:nvSpPr>
        <p:spPr>
          <a:xfrm>
            <a:off x="2438400" y="457200"/>
            <a:ext cx="8156448" cy="6096000"/>
          </a:xfrm>
        </p:spPr>
        <p:txBody>
          <a:bodyPr>
            <a:normAutofit lnSpcReduction="10000"/>
          </a:bodyPr>
          <a:lstStyle/>
          <a:p>
            <a:r>
              <a:rPr lang="en-US" sz="2800" b="1" u="sng" dirty="0">
                <a:solidFill>
                  <a:srgbClr val="7030A0"/>
                </a:solidFill>
              </a:rPr>
              <a:t>Principle 1 </a:t>
            </a:r>
            <a:r>
              <a:rPr lang="en-US" sz="2800" dirty="0"/>
              <a:t>= </a:t>
            </a:r>
            <a:r>
              <a:rPr lang="en-US" sz="2800" b="1" dirty="0">
                <a:solidFill>
                  <a:schemeClr val="accent3"/>
                </a:solidFill>
              </a:rPr>
              <a:t>Keep it all in context</a:t>
            </a:r>
          </a:p>
          <a:p>
            <a:r>
              <a:rPr lang="en-US" sz="2800" b="1" u="sng" dirty="0">
                <a:solidFill>
                  <a:srgbClr val="7030A0"/>
                </a:solidFill>
              </a:rPr>
              <a:t>Principle 2 </a:t>
            </a:r>
            <a:r>
              <a:rPr lang="en-US" sz="2800" dirty="0"/>
              <a:t>– </a:t>
            </a:r>
            <a:r>
              <a:rPr lang="en-US" sz="2800" b="1" dirty="0">
                <a:solidFill>
                  <a:schemeClr val="accent3"/>
                </a:solidFill>
              </a:rPr>
              <a:t>Put the whole word together</a:t>
            </a:r>
          </a:p>
          <a:p>
            <a:r>
              <a:rPr lang="en-US" sz="2800" b="1" u="sng" dirty="0">
                <a:solidFill>
                  <a:srgbClr val="7030A0"/>
                </a:solidFill>
              </a:rPr>
              <a:t>Principle 3 </a:t>
            </a:r>
            <a:r>
              <a:rPr lang="en-US" sz="2800" dirty="0"/>
              <a:t>– </a:t>
            </a:r>
            <a:r>
              <a:rPr lang="en-US" sz="2800" b="1" dirty="0">
                <a:solidFill>
                  <a:schemeClr val="accent3"/>
                </a:solidFill>
              </a:rPr>
              <a:t>Words are important and we </a:t>
            </a:r>
            <a:r>
              <a:rPr lang="en-US" sz="2800" b="1" i="1" u="sng" dirty="0">
                <a:solidFill>
                  <a:srgbClr val="FF0000"/>
                </a:solidFill>
              </a:rPr>
              <a:t>MUST</a:t>
            </a:r>
            <a:r>
              <a:rPr lang="en-US" sz="2800" dirty="0"/>
              <a:t> </a:t>
            </a:r>
            <a:r>
              <a:rPr lang="en-US" sz="2800" b="1" dirty="0">
                <a:solidFill>
                  <a:schemeClr val="accent3"/>
                </a:solidFill>
              </a:rPr>
              <a:t>become students of words.</a:t>
            </a:r>
          </a:p>
          <a:p>
            <a:r>
              <a:rPr lang="en-US" sz="2800" b="1" u="sng" dirty="0">
                <a:solidFill>
                  <a:srgbClr val="7030A0"/>
                </a:solidFill>
              </a:rPr>
              <a:t>Principle 4</a:t>
            </a:r>
            <a:r>
              <a:rPr lang="en-US" sz="2800" dirty="0"/>
              <a:t> – </a:t>
            </a:r>
            <a:r>
              <a:rPr lang="en-US" sz="2800" b="1" dirty="0">
                <a:solidFill>
                  <a:schemeClr val="accent3"/>
                </a:solidFill>
              </a:rPr>
              <a:t>Consistency of application of principles is of the utmost importance in our lives.</a:t>
            </a:r>
          </a:p>
          <a:p>
            <a:r>
              <a:rPr lang="en-US" sz="2800" b="1" u="sng" dirty="0">
                <a:solidFill>
                  <a:srgbClr val="7030A0"/>
                </a:solidFill>
              </a:rPr>
              <a:t>Principle 5</a:t>
            </a:r>
            <a:r>
              <a:rPr lang="en-US" sz="2800" dirty="0"/>
              <a:t> – </a:t>
            </a:r>
            <a:r>
              <a:rPr lang="en-US" sz="2800" b="1" dirty="0">
                <a:solidFill>
                  <a:schemeClr val="accent3"/>
                </a:solidFill>
              </a:rPr>
              <a:t>Are limits placed on specific teachings we are studying?</a:t>
            </a:r>
          </a:p>
          <a:p>
            <a:r>
              <a:rPr lang="en-US" sz="2800" b="1" u="sng" dirty="0">
                <a:solidFill>
                  <a:srgbClr val="7030A0"/>
                </a:solidFill>
              </a:rPr>
              <a:t>Principle 6 </a:t>
            </a:r>
            <a:r>
              <a:rPr lang="en-US" sz="2800" dirty="0"/>
              <a:t>– </a:t>
            </a:r>
            <a:r>
              <a:rPr lang="en-US" sz="2800" b="1" dirty="0">
                <a:solidFill>
                  <a:schemeClr val="accent3"/>
                </a:solidFill>
              </a:rPr>
              <a:t>We must discern between our PERSONAL CONVICTION and DOCTRINE</a:t>
            </a:r>
          </a:p>
          <a:p>
            <a:r>
              <a:rPr lang="en-US" sz="2800" b="1" u="sng" dirty="0">
                <a:solidFill>
                  <a:srgbClr val="7030A0"/>
                </a:solidFill>
              </a:rPr>
              <a:t>Principle 7 </a:t>
            </a:r>
            <a:r>
              <a:rPr lang="en-US" sz="2800" dirty="0"/>
              <a:t>– </a:t>
            </a:r>
            <a:r>
              <a:rPr lang="en-US" sz="2800" b="1" dirty="0">
                <a:solidFill>
                  <a:schemeClr val="accent3"/>
                </a:solidFill>
              </a:rPr>
              <a:t>No “outside influences” when we determine what God wants us to do.</a:t>
            </a:r>
          </a:p>
          <a:p>
            <a:endParaRPr lang="en-US" sz="2800" b="1" dirty="0">
              <a:solidFill>
                <a:schemeClr val="accent3"/>
              </a:solidFill>
            </a:endParaRPr>
          </a:p>
          <a:p>
            <a:endParaRPr lang="en-US" sz="2800" b="1" dirty="0">
              <a:solidFill>
                <a:schemeClr val="accent3"/>
              </a:solidFill>
            </a:endParaRPr>
          </a:p>
          <a:p>
            <a:endParaRPr lang="en-US" b="1" dirty="0">
              <a:solidFill>
                <a:schemeClr val="accent3"/>
              </a:solidFill>
            </a:endParaRPr>
          </a:p>
          <a:p>
            <a:endParaRPr lang="en-US" dirty="0"/>
          </a:p>
        </p:txBody>
      </p:sp>
      <p:sp>
        <p:nvSpPr>
          <p:cNvPr id="4" name="Date Placeholder 3">
            <a:extLst>
              <a:ext uri="{FF2B5EF4-FFF2-40B4-BE49-F238E27FC236}">
                <a16:creationId xmlns:a16="http://schemas.microsoft.com/office/drawing/2014/main" id="{FE54416C-F012-4C8E-8AC8-35B4419C90CB}"/>
              </a:ext>
            </a:extLst>
          </p:cNvPr>
          <p:cNvSpPr>
            <a:spLocks noGrp="1"/>
          </p:cNvSpPr>
          <p:nvPr>
            <p:ph type="dt" sz="half" idx="10"/>
          </p:nvPr>
        </p:nvSpPr>
        <p:spPr/>
        <p:txBody>
          <a:bodyPr/>
          <a:lstStyle/>
          <a:p>
            <a:fld id="{EA029D48-BAF3-4440-94C1-3E0B408F7F9B}" type="datetime1">
              <a:rPr lang="en-US" smtClean="0"/>
              <a:t>8/8/2021</a:t>
            </a:fld>
            <a:endParaRPr lang="en-US"/>
          </a:p>
        </p:txBody>
      </p:sp>
      <p:sp>
        <p:nvSpPr>
          <p:cNvPr id="5" name="Footer Placeholder 4">
            <a:extLst>
              <a:ext uri="{FF2B5EF4-FFF2-40B4-BE49-F238E27FC236}">
                <a16:creationId xmlns:a16="http://schemas.microsoft.com/office/drawing/2014/main" id="{5CE75A2F-6E9F-4F75-B5F3-DE29E09DFE97}"/>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A435FA71-729B-49C9-B500-465FC2714C1D}"/>
              </a:ext>
            </a:extLst>
          </p:cNvPr>
          <p:cNvSpPr>
            <a:spLocks noGrp="1"/>
          </p:cNvSpPr>
          <p:nvPr>
            <p:ph type="sldNum" sz="quarter" idx="12"/>
          </p:nvPr>
        </p:nvSpPr>
        <p:spPr/>
        <p:txBody>
          <a:bodyPr/>
          <a:lstStyle/>
          <a:p>
            <a:fld id="{F1FDF2F7-5BB0-4658-AE2F-D36D0C44FDA8}" type="slidenum">
              <a:rPr lang="en-US" smtClean="0"/>
              <a:t>3</a:t>
            </a:fld>
            <a:endParaRPr lang="en-US"/>
          </a:p>
        </p:txBody>
      </p:sp>
    </p:spTree>
    <p:extLst>
      <p:ext uri="{BB962C8B-B14F-4D97-AF65-F5344CB8AC3E}">
        <p14:creationId xmlns:p14="http://schemas.microsoft.com/office/powerpoint/2010/main" val="1139290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319D-DC6C-4775-AE5C-FC43A719DB80}"/>
              </a:ext>
            </a:extLst>
          </p:cNvPr>
          <p:cNvSpPr>
            <a:spLocks noGrp="1"/>
          </p:cNvSpPr>
          <p:nvPr>
            <p:ph type="title"/>
          </p:nvPr>
        </p:nvSpPr>
        <p:spPr>
          <a:xfrm>
            <a:off x="0" y="0"/>
            <a:ext cx="2526792" cy="868362"/>
          </a:xfrm>
        </p:spPr>
        <p:txBody>
          <a:bodyPr/>
          <a:lstStyle/>
          <a:p>
            <a:r>
              <a:rPr lang="en-US" dirty="0"/>
              <a:t>Principles</a:t>
            </a:r>
          </a:p>
        </p:txBody>
      </p:sp>
      <p:sp>
        <p:nvSpPr>
          <p:cNvPr id="3" name="Content Placeholder 2">
            <a:extLst>
              <a:ext uri="{FF2B5EF4-FFF2-40B4-BE49-F238E27FC236}">
                <a16:creationId xmlns:a16="http://schemas.microsoft.com/office/drawing/2014/main" id="{86F67AD9-54FF-4136-BB15-E93B573B2BD2}"/>
              </a:ext>
            </a:extLst>
          </p:cNvPr>
          <p:cNvSpPr>
            <a:spLocks noGrp="1"/>
          </p:cNvSpPr>
          <p:nvPr>
            <p:ph idx="1"/>
          </p:nvPr>
        </p:nvSpPr>
        <p:spPr>
          <a:xfrm>
            <a:off x="2554306" y="609600"/>
            <a:ext cx="7903382" cy="5638800"/>
          </a:xfrm>
        </p:spPr>
        <p:txBody>
          <a:bodyPr>
            <a:normAutofit/>
          </a:bodyPr>
          <a:lstStyle/>
          <a:p>
            <a:r>
              <a:rPr lang="en-US" sz="2800" b="1" u="sng" dirty="0">
                <a:solidFill>
                  <a:srgbClr val="7030A0"/>
                </a:solidFill>
              </a:rPr>
              <a:t>Principle 7 </a:t>
            </a:r>
            <a:r>
              <a:rPr lang="en-US" sz="2800" dirty="0"/>
              <a:t>– </a:t>
            </a:r>
            <a:r>
              <a:rPr lang="en-US" sz="2800" b="1" dirty="0">
                <a:solidFill>
                  <a:schemeClr val="accent3"/>
                </a:solidFill>
              </a:rPr>
              <a:t>No “outside influences” when we determine what God wants us to do.</a:t>
            </a:r>
          </a:p>
          <a:p>
            <a:r>
              <a:rPr lang="en-US" sz="2800" dirty="0"/>
              <a:t>Principle 6 is </a:t>
            </a:r>
            <a:r>
              <a:rPr lang="en-US" sz="2800" b="1" dirty="0">
                <a:solidFill>
                  <a:srgbClr val="7030A0"/>
                </a:solidFill>
              </a:rPr>
              <a:t>VERY</a:t>
            </a:r>
            <a:r>
              <a:rPr lang="en-US" sz="2800" dirty="0"/>
              <a:t> hard in my mind, and to me </a:t>
            </a:r>
            <a:r>
              <a:rPr lang="en-US" sz="2800" b="1" dirty="0">
                <a:solidFill>
                  <a:srgbClr val="7030A0"/>
                </a:solidFill>
              </a:rPr>
              <a:t>THIS</a:t>
            </a:r>
            <a:r>
              <a:rPr lang="en-US" sz="2800" dirty="0"/>
              <a:t> principle is just as hard to apply, maybe even harder to apply to my studies of God’s word at times.</a:t>
            </a:r>
          </a:p>
          <a:p>
            <a:r>
              <a:rPr lang="en-US" sz="2800" b="1" u="sng" dirty="0"/>
              <a:t>Luke 9:23-25</a:t>
            </a:r>
          </a:p>
        </p:txBody>
      </p:sp>
      <p:sp>
        <p:nvSpPr>
          <p:cNvPr id="4" name="Date Placeholder 3">
            <a:extLst>
              <a:ext uri="{FF2B5EF4-FFF2-40B4-BE49-F238E27FC236}">
                <a16:creationId xmlns:a16="http://schemas.microsoft.com/office/drawing/2014/main" id="{EE022A81-D3D4-4FAA-B60D-9FFD403EFAE0}"/>
              </a:ext>
            </a:extLst>
          </p:cNvPr>
          <p:cNvSpPr>
            <a:spLocks noGrp="1"/>
          </p:cNvSpPr>
          <p:nvPr>
            <p:ph type="dt" sz="half" idx="10"/>
          </p:nvPr>
        </p:nvSpPr>
        <p:spPr/>
        <p:txBody>
          <a:bodyPr/>
          <a:lstStyle/>
          <a:p>
            <a:fld id="{EA029D48-BAF3-4440-94C1-3E0B408F7F9B}" type="datetime1">
              <a:rPr lang="en-US" smtClean="0"/>
              <a:t>8/8/2021</a:t>
            </a:fld>
            <a:endParaRPr lang="en-US"/>
          </a:p>
        </p:txBody>
      </p:sp>
      <p:sp>
        <p:nvSpPr>
          <p:cNvPr id="5" name="Footer Placeholder 4">
            <a:extLst>
              <a:ext uri="{FF2B5EF4-FFF2-40B4-BE49-F238E27FC236}">
                <a16:creationId xmlns:a16="http://schemas.microsoft.com/office/drawing/2014/main" id="{9494DDB3-743B-4EB1-8490-031C28427B4C}"/>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4D55DB1B-9226-48E4-8300-C051F17A65F8}"/>
              </a:ext>
            </a:extLst>
          </p:cNvPr>
          <p:cNvSpPr>
            <a:spLocks noGrp="1"/>
          </p:cNvSpPr>
          <p:nvPr>
            <p:ph type="sldNum" sz="quarter" idx="12"/>
          </p:nvPr>
        </p:nvSpPr>
        <p:spPr/>
        <p:txBody>
          <a:bodyPr/>
          <a:lstStyle/>
          <a:p>
            <a:fld id="{F1FDF2F7-5BB0-4658-AE2F-D36D0C44FDA8}" type="slidenum">
              <a:rPr lang="en-US" smtClean="0"/>
              <a:t>4</a:t>
            </a:fld>
            <a:endParaRPr lang="en-US"/>
          </a:p>
        </p:txBody>
      </p:sp>
      <p:sp>
        <p:nvSpPr>
          <p:cNvPr id="7" name="TextBox 6">
            <a:extLst>
              <a:ext uri="{FF2B5EF4-FFF2-40B4-BE49-F238E27FC236}">
                <a16:creationId xmlns:a16="http://schemas.microsoft.com/office/drawing/2014/main" id="{B28932D9-6988-4DB3-9068-B569EFA79541}"/>
              </a:ext>
            </a:extLst>
          </p:cNvPr>
          <p:cNvSpPr txBox="1"/>
          <p:nvPr/>
        </p:nvSpPr>
        <p:spPr>
          <a:xfrm>
            <a:off x="2554306" y="4018549"/>
            <a:ext cx="7903382" cy="2308324"/>
          </a:xfrm>
          <a:prstGeom prst="rect">
            <a:avLst/>
          </a:prstGeom>
          <a:solidFill>
            <a:schemeClr val="accent1"/>
          </a:solidFill>
        </p:spPr>
        <p:txBody>
          <a:bodyPr wrap="none" rtlCol="0">
            <a:spAutoFit/>
          </a:bodyPr>
          <a:lstStyle/>
          <a:p>
            <a:pPr algn="ctr"/>
            <a:r>
              <a:rPr lang="en-US" sz="2400" b="1" baseline="30000" dirty="0">
                <a:solidFill>
                  <a:schemeClr val="bg1"/>
                </a:solidFill>
              </a:rPr>
              <a:t>23 </a:t>
            </a:r>
            <a:r>
              <a:rPr lang="en-US" sz="2400" dirty="0">
                <a:solidFill>
                  <a:schemeClr val="bg1"/>
                </a:solidFill>
              </a:rPr>
              <a:t>Then He said to </a:t>
            </a:r>
            <a:r>
              <a:rPr lang="en-US" sz="2400" i="1" dirty="0">
                <a:solidFill>
                  <a:schemeClr val="bg1"/>
                </a:solidFill>
              </a:rPr>
              <a:t>them</a:t>
            </a:r>
            <a:r>
              <a:rPr lang="en-US" sz="2400" dirty="0">
                <a:solidFill>
                  <a:schemeClr val="bg1"/>
                </a:solidFill>
              </a:rPr>
              <a:t> all, “If anyone desires to come after </a:t>
            </a:r>
          </a:p>
          <a:p>
            <a:pPr algn="ctr"/>
            <a:r>
              <a:rPr lang="en-US" sz="2400" dirty="0">
                <a:solidFill>
                  <a:schemeClr val="bg1"/>
                </a:solidFill>
              </a:rPr>
              <a:t>Me, let him deny himself, and take up his cross </a:t>
            </a:r>
            <a:r>
              <a:rPr lang="en-US" sz="2400" baseline="30000" dirty="0">
                <a:solidFill>
                  <a:schemeClr val="bg1"/>
                </a:solidFill>
              </a:rPr>
              <a:t>[</a:t>
            </a:r>
            <a:r>
              <a:rPr lang="en-US" sz="2400" baseline="30000" dirty="0">
                <a:solidFill>
                  <a:schemeClr val="bg1"/>
                </a:solidFill>
                <a:hlinkClick r:id="rId2" tooltip="See footnote b">
                  <a:extLst>
                    <a:ext uri="{A12FA001-AC4F-418D-AE19-62706E023703}">
                      <ahyp:hlinkClr xmlns:ahyp="http://schemas.microsoft.com/office/drawing/2018/hyperlinkcolor" val="tx"/>
                    </a:ext>
                  </a:extLst>
                </a:hlinkClick>
              </a:rPr>
              <a:t>b</a:t>
            </a:r>
            <a:r>
              <a:rPr lang="en-US" sz="2400" baseline="30000" dirty="0">
                <a:solidFill>
                  <a:schemeClr val="bg1"/>
                </a:solidFill>
              </a:rPr>
              <a:t>]</a:t>
            </a:r>
            <a:r>
              <a:rPr lang="en-US" sz="2400" dirty="0">
                <a:solidFill>
                  <a:schemeClr val="bg1"/>
                </a:solidFill>
              </a:rPr>
              <a:t>daily, and </a:t>
            </a:r>
          </a:p>
          <a:p>
            <a:pPr algn="ctr"/>
            <a:r>
              <a:rPr lang="en-US" sz="2400" dirty="0">
                <a:solidFill>
                  <a:schemeClr val="bg1"/>
                </a:solidFill>
              </a:rPr>
              <a:t>follow Me. </a:t>
            </a:r>
            <a:r>
              <a:rPr lang="en-US" sz="2400" b="1" baseline="30000" dirty="0">
                <a:solidFill>
                  <a:schemeClr val="bg1"/>
                </a:solidFill>
              </a:rPr>
              <a:t>24 </a:t>
            </a:r>
            <a:r>
              <a:rPr lang="en-US" sz="2400" dirty="0">
                <a:solidFill>
                  <a:schemeClr val="bg1"/>
                </a:solidFill>
              </a:rPr>
              <a:t>For whoever desires to save his life will lose it, </a:t>
            </a:r>
          </a:p>
          <a:p>
            <a:pPr algn="ctr"/>
            <a:r>
              <a:rPr lang="en-US" sz="2400" dirty="0">
                <a:solidFill>
                  <a:schemeClr val="bg1"/>
                </a:solidFill>
              </a:rPr>
              <a:t>but whoever loses his life for My sake will save it. </a:t>
            </a:r>
            <a:r>
              <a:rPr lang="en-US" sz="2400" b="1" baseline="30000" dirty="0">
                <a:solidFill>
                  <a:schemeClr val="bg1"/>
                </a:solidFill>
              </a:rPr>
              <a:t>25 </a:t>
            </a:r>
            <a:r>
              <a:rPr lang="en-US" sz="2400" dirty="0">
                <a:solidFill>
                  <a:schemeClr val="bg1"/>
                </a:solidFill>
              </a:rPr>
              <a:t>For what </a:t>
            </a:r>
          </a:p>
          <a:p>
            <a:pPr algn="ctr"/>
            <a:r>
              <a:rPr lang="en-US" sz="2400" dirty="0">
                <a:solidFill>
                  <a:schemeClr val="bg1"/>
                </a:solidFill>
              </a:rPr>
              <a:t>profit is it to a man if he gains the whole world, and is himself </a:t>
            </a:r>
          </a:p>
          <a:p>
            <a:pPr algn="ctr"/>
            <a:r>
              <a:rPr lang="en-US" sz="2400" dirty="0">
                <a:solidFill>
                  <a:schemeClr val="bg1"/>
                </a:solidFill>
              </a:rPr>
              <a:t>destroyed or lost?</a:t>
            </a:r>
          </a:p>
        </p:txBody>
      </p:sp>
    </p:spTree>
    <p:extLst>
      <p:ext uri="{BB962C8B-B14F-4D97-AF65-F5344CB8AC3E}">
        <p14:creationId xmlns:p14="http://schemas.microsoft.com/office/powerpoint/2010/main" val="308719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064B-80A8-4B89-A2C1-E7F7B9CF6491}"/>
              </a:ext>
            </a:extLst>
          </p:cNvPr>
          <p:cNvSpPr>
            <a:spLocks noGrp="1"/>
          </p:cNvSpPr>
          <p:nvPr>
            <p:ph type="title"/>
          </p:nvPr>
        </p:nvSpPr>
        <p:spPr>
          <a:xfrm>
            <a:off x="9144" y="0"/>
            <a:ext cx="2755392" cy="868362"/>
          </a:xfrm>
        </p:spPr>
        <p:txBody>
          <a:bodyPr/>
          <a:lstStyle/>
          <a:p>
            <a:r>
              <a:rPr lang="en-US" dirty="0"/>
              <a:t>Principles</a:t>
            </a:r>
          </a:p>
        </p:txBody>
      </p:sp>
      <p:sp>
        <p:nvSpPr>
          <p:cNvPr id="3" name="Content Placeholder 2">
            <a:extLst>
              <a:ext uri="{FF2B5EF4-FFF2-40B4-BE49-F238E27FC236}">
                <a16:creationId xmlns:a16="http://schemas.microsoft.com/office/drawing/2014/main" id="{6BE913C9-D648-497D-A63F-C068DB947B4F}"/>
              </a:ext>
            </a:extLst>
          </p:cNvPr>
          <p:cNvSpPr>
            <a:spLocks noGrp="1"/>
          </p:cNvSpPr>
          <p:nvPr>
            <p:ph idx="1"/>
          </p:nvPr>
        </p:nvSpPr>
        <p:spPr>
          <a:xfrm>
            <a:off x="2743200" y="201168"/>
            <a:ext cx="7714488" cy="6047232"/>
          </a:xfrm>
        </p:spPr>
        <p:txBody>
          <a:bodyPr>
            <a:normAutofit/>
          </a:bodyPr>
          <a:lstStyle/>
          <a:p>
            <a:r>
              <a:rPr lang="en-US" sz="2800" dirty="0"/>
              <a:t>Luke 14:26-33</a:t>
            </a:r>
          </a:p>
        </p:txBody>
      </p:sp>
      <p:sp>
        <p:nvSpPr>
          <p:cNvPr id="4" name="Date Placeholder 3">
            <a:extLst>
              <a:ext uri="{FF2B5EF4-FFF2-40B4-BE49-F238E27FC236}">
                <a16:creationId xmlns:a16="http://schemas.microsoft.com/office/drawing/2014/main" id="{A70DDF77-637B-4ED4-92A9-226E5A33019D}"/>
              </a:ext>
            </a:extLst>
          </p:cNvPr>
          <p:cNvSpPr>
            <a:spLocks noGrp="1"/>
          </p:cNvSpPr>
          <p:nvPr>
            <p:ph type="dt" sz="half" idx="10"/>
          </p:nvPr>
        </p:nvSpPr>
        <p:spPr/>
        <p:txBody>
          <a:bodyPr/>
          <a:lstStyle/>
          <a:p>
            <a:fld id="{EA029D48-BAF3-4440-94C1-3E0B408F7F9B}" type="datetime1">
              <a:rPr lang="en-US" smtClean="0"/>
              <a:t>8/8/2021</a:t>
            </a:fld>
            <a:endParaRPr lang="en-US"/>
          </a:p>
        </p:txBody>
      </p:sp>
      <p:sp>
        <p:nvSpPr>
          <p:cNvPr id="5" name="Footer Placeholder 4">
            <a:extLst>
              <a:ext uri="{FF2B5EF4-FFF2-40B4-BE49-F238E27FC236}">
                <a16:creationId xmlns:a16="http://schemas.microsoft.com/office/drawing/2014/main" id="{21D8BABD-5FBC-4C6E-8A07-988A49B567CC}"/>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D649CB42-FBDB-4D3C-ACDC-11384E38CAD0}"/>
              </a:ext>
            </a:extLst>
          </p:cNvPr>
          <p:cNvSpPr>
            <a:spLocks noGrp="1"/>
          </p:cNvSpPr>
          <p:nvPr>
            <p:ph type="sldNum" sz="quarter" idx="12"/>
          </p:nvPr>
        </p:nvSpPr>
        <p:spPr/>
        <p:txBody>
          <a:bodyPr/>
          <a:lstStyle/>
          <a:p>
            <a:fld id="{F1FDF2F7-5BB0-4658-AE2F-D36D0C44FDA8}" type="slidenum">
              <a:rPr lang="en-US" smtClean="0"/>
              <a:t>5</a:t>
            </a:fld>
            <a:endParaRPr lang="en-US"/>
          </a:p>
        </p:txBody>
      </p:sp>
      <p:sp>
        <p:nvSpPr>
          <p:cNvPr id="7" name="TextBox 6">
            <a:extLst>
              <a:ext uri="{FF2B5EF4-FFF2-40B4-BE49-F238E27FC236}">
                <a16:creationId xmlns:a16="http://schemas.microsoft.com/office/drawing/2014/main" id="{51EDF074-FF64-48BC-9CD8-3AF4F142C78C}"/>
              </a:ext>
            </a:extLst>
          </p:cNvPr>
          <p:cNvSpPr txBox="1"/>
          <p:nvPr/>
        </p:nvSpPr>
        <p:spPr>
          <a:xfrm>
            <a:off x="2948283" y="739200"/>
            <a:ext cx="7169656" cy="5509200"/>
          </a:xfrm>
          <a:prstGeom prst="rect">
            <a:avLst/>
          </a:prstGeom>
          <a:solidFill>
            <a:schemeClr val="accent1"/>
          </a:solidFill>
        </p:spPr>
        <p:txBody>
          <a:bodyPr wrap="square" rtlCol="0">
            <a:spAutoFit/>
          </a:bodyPr>
          <a:lstStyle/>
          <a:p>
            <a:r>
              <a:rPr lang="en-US" sz="2200" dirty="0">
                <a:solidFill>
                  <a:schemeClr val="bg1"/>
                </a:solidFill>
              </a:rPr>
              <a:t> </a:t>
            </a:r>
            <a:r>
              <a:rPr lang="en-US" sz="2200" b="1" baseline="30000" dirty="0">
                <a:solidFill>
                  <a:schemeClr val="bg1"/>
                </a:solidFill>
              </a:rPr>
              <a:t>26 </a:t>
            </a:r>
            <a:r>
              <a:rPr lang="en-US" sz="2200" dirty="0">
                <a:solidFill>
                  <a:schemeClr val="bg1"/>
                </a:solidFill>
              </a:rPr>
              <a:t>“If anyone comes to Me and does not hate his father and </a:t>
            </a:r>
          </a:p>
          <a:p>
            <a:r>
              <a:rPr lang="en-US" sz="2200" dirty="0">
                <a:solidFill>
                  <a:schemeClr val="bg1"/>
                </a:solidFill>
              </a:rPr>
              <a:t>mother, wife and children, brothers and sisters, yes, and his </a:t>
            </a:r>
          </a:p>
          <a:p>
            <a:r>
              <a:rPr lang="en-US" sz="2200" dirty="0">
                <a:solidFill>
                  <a:schemeClr val="bg1"/>
                </a:solidFill>
              </a:rPr>
              <a:t>own life also, he cannot be My disciple. </a:t>
            </a:r>
            <a:r>
              <a:rPr lang="en-US" sz="2200" b="1" baseline="30000" dirty="0">
                <a:solidFill>
                  <a:schemeClr val="bg1"/>
                </a:solidFill>
              </a:rPr>
              <a:t>27 </a:t>
            </a:r>
            <a:r>
              <a:rPr lang="en-US" sz="2200" dirty="0">
                <a:solidFill>
                  <a:schemeClr val="bg1"/>
                </a:solidFill>
              </a:rPr>
              <a:t>And whoever does </a:t>
            </a:r>
          </a:p>
          <a:p>
            <a:r>
              <a:rPr lang="en-US" sz="2200" dirty="0">
                <a:solidFill>
                  <a:schemeClr val="bg1"/>
                </a:solidFill>
              </a:rPr>
              <a:t>not bear his cross and come after Me cannot be My disciple. </a:t>
            </a:r>
          </a:p>
          <a:p>
            <a:r>
              <a:rPr lang="en-US" sz="2200" b="1" baseline="30000" dirty="0">
                <a:solidFill>
                  <a:schemeClr val="bg1"/>
                </a:solidFill>
              </a:rPr>
              <a:t>28 </a:t>
            </a:r>
            <a:r>
              <a:rPr lang="en-US" sz="2200" dirty="0">
                <a:solidFill>
                  <a:schemeClr val="bg1"/>
                </a:solidFill>
              </a:rPr>
              <a:t>For which of you, intending to build a tower, does not sit </a:t>
            </a:r>
          </a:p>
          <a:p>
            <a:r>
              <a:rPr lang="en-US" sz="2200" dirty="0">
                <a:solidFill>
                  <a:schemeClr val="bg1"/>
                </a:solidFill>
              </a:rPr>
              <a:t>down first and count the cost, whether he has </a:t>
            </a:r>
            <a:r>
              <a:rPr lang="en-US" sz="2200" i="1" dirty="0">
                <a:solidFill>
                  <a:schemeClr val="bg1"/>
                </a:solidFill>
              </a:rPr>
              <a:t>enough</a:t>
            </a:r>
            <a:r>
              <a:rPr lang="en-US" sz="2200" dirty="0">
                <a:solidFill>
                  <a:schemeClr val="bg1"/>
                </a:solidFill>
              </a:rPr>
              <a:t> to</a:t>
            </a:r>
          </a:p>
          <a:p>
            <a:r>
              <a:rPr lang="en-US" sz="2200" dirty="0">
                <a:solidFill>
                  <a:schemeClr val="bg1"/>
                </a:solidFill>
              </a:rPr>
              <a:t> finish </a:t>
            </a:r>
            <a:r>
              <a:rPr lang="en-US" sz="2200" i="1" dirty="0">
                <a:solidFill>
                  <a:schemeClr val="bg1"/>
                </a:solidFill>
              </a:rPr>
              <a:t>it</a:t>
            </a:r>
            <a:r>
              <a:rPr lang="en-US" sz="2200" dirty="0">
                <a:solidFill>
                  <a:schemeClr val="bg1"/>
                </a:solidFill>
              </a:rPr>
              <a:t>— </a:t>
            </a:r>
            <a:r>
              <a:rPr lang="en-US" sz="2200" b="1" baseline="30000" dirty="0">
                <a:solidFill>
                  <a:schemeClr val="bg1"/>
                </a:solidFill>
              </a:rPr>
              <a:t>29 </a:t>
            </a:r>
            <a:r>
              <a:rPr lang="en-US" sz="2200" dirty="0">
                <a:solidFill>
                  <a:schemeClr val="bg1"/>
                </a:solidFill>
              </a:rPr>
              <a:t>lest, after he has laid the foundation, and is not </a:t>
            </a:r>
          </a:p>
          <a:p>
            <a:r>
              <a:rPr lang="en-US" sz="2200" dirty="0">
                <a:solidFill>
                  <a:schemeClr val="bg1"/>
                </a:solidFill>
              </a:rPr>
              <a:t>able to finish, all who see </a:t>
            </a:r>
            <a:r>
              <a:rPr lang="en-US" sz="2200" i="1" dirty="0">
                <a:solidFill>
                  <a:schemeClr val="bg1"/>
                </a:solidFill>
              </a:rPr>
              <a:t>it</a:t>
            </a:r>
            <a:r>
              <a:rPr lang="en-US" sz="2200" dirty="0">
                <a:solidFill>
                  <a:schemeClr val="bg1"/>
                </a:solidFill>
              </a:rPr>
              <a:t> begin to mock him, </a:t>
            </a:r>
            <a:r>
              <a:rPr lang="en-US" sz="2200" b="1" baseline="30000" dirty="0">
                <a:solidFill>
                  <a:schemeClr val="bg1"/>
                </a:solidFill>
              </a:rPr>
              <a:t>30 </a:t>
            </a:r>
            <a:r>
              <a:rPr lang="en-US" sz="2200" dirty="0">
                <a:solidFill>
                  <a:schemeClr val="bg1"/>
                </a:solidFill>
              </a:rPr>
              <a:t>saying, </a:t>
            </a:r>
          </a:p>
          <a:p>
            <a:r>
              <a:rPr lang="en-US" sz="2200" dirty="0">
                <a:solidFill>
                  <a:schemeClr val="bg1"/>
                </a:solidFill>
              </a:rPr>
              <a:t>‘This man began to build and was not able to finish’? </a:t>
            </a:r>
            <a:r>
              <a:rPr lang="en-US" sz="2200" b="1" baseline="30000" dirty="0">
                <a:solidFill>
                  <a:schemeClr val="bg1"/>
                </a:solidFill>
              </a:rPr>
              <a:t>31 </a:t>
            </a:r>
            <a:r>
              <a:rPr lang="en-US" sz="2200" dirty="0">
                <a:solidFill>
                  <a:schemeClr val="bg1"/>
                </a:solidFill>
              </a:rPr>
              <a:t>Or </a:t>
            </a:r>
          </a:p>
          <a:p>
            <a:r>
              <a:rPr lang="en-US" sz="2200" dirty="0">
                <a:solidFill>
                  <a:schemeClr val="bg1"/>
                </a:solidFill>
              </a:rPr>
              <a:t>what king, going to make war against another king, does not </a:t>
            </a:r>
          </a:p>
          <a:p>
            <a:r>
              <a:rPr lang="en-US" sz="2200" dirty="0">
                <a:solidFill>
                  <a:schemeClr val="bg1"/>
                </a:solidFill>
              </a:rPr>
              <a:t>sit down first and consider whether he is able with ten </a:t>
            </a:r>
          </a:p>
          <a:p>
            <a:r>
              <a:rPr lang="en-US" sz="2200" dirty="0">
                <a:solidFill>
                  <a:schemeClr val="bg1"/>
                </a:solidFill>
              </a:rPr>
              <a:t>thousand to meet him who comes against him with twenty </a:t>
            </a:r>
          </a:p>
          <a:p>
            <a:r>
              <a:rPr lang="en-US" sz="2200" dirty="0">
                <a:solidFill>
                  <a:schemeClr val="bg1"/>
                </a:solidFill>
              </a:rPr>
              <a:t>thousand? </a:t>
            </a:r>
            <a:r>
              <a:rPr lang="en-US" sz="2200" b="1" baseline="30000" dirty="0">
                <a:solidFill>
                  <a:schemeClr val="bg1"/>
                </a:solidFill>
              </a:rPr>
              <a:t>32 </a:t>
            </a:r>
            <a:r>
              <a:rPr lang="en-US" sz="2200" dirty="0">
                <a:solidFill>
                  <a:schemeClr val="bg1"/>
                </a:solidFill>
              </a:rPr>
              <a:t>Or else, while the other is still a great way off, </a:t>
            </a:r>
          </a:p>
          <a:p>
            <a:r>
              <a:rPr lang="en-US" sz="2200" dirty="0">
                <a:solidFill>
                  <a:schemeClr val="bg1"/>
                </a:solidFill>
              </a:rPr>
              <a:t>he sends a delegation and asks conditions of peace. </a:t>
            </a:r>
            <a:r>
              <a:rPr lang="en-US" sz="2200" b="1" baseline="30000" dirty="0">
                <a:solidFill>
                  <a:schemeClr val="bg1"/>
                </a:solidFill>
              </a:rPr>
              <a:t>33 </a:t>
            </a:r>
            <a:r>
              <a:rPr lang="en-US" sz="2200" dirty="0">
                <a:solidFill>
                  <a:schemeClr val="bg1"/>
                </a:solidFill>
              </a:rPr>
              <a:t>So</a:t>
            </a:r>
          </a:p>
          <a:p>
            <a:r>
              <a:rPr lang="en-US" sz="2200" dirty="0">
                <a:solidFill>
                  <a:schemeClr val="bg1"/>
                </a:solidFill>
              </a:rPr>
              <a:t> likewise, whoever of you does not forsake all that he has </a:t>
            </a:r>
          </a:p>
          <a:p>
            <a:r>
              <a:rPr lang="en-US" sz="2200" dirty="0">
                <a:solidFill>
                  <a:schemeClr val="bg1"/>
                </a:solidFill>
              </a:rPr>
              <a:t>cannot be My disciple.</a:t>
            </a:r>
          </a:p>
        </p:txBody>
      </p:sp>
    </p:spTree>
    <p:extLst>
      <p:ext uri="{BB962C8B-B14F-4D97-AF65-F5344CB8AC3E}">
        <p14:creationId xmlns:p14="http://schemas.microsoft.com/office/powerpoint/2010/main" val="4148340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6B238-5C6B-4EB3-BCEC-9161E86F05CA}"/>
              </a:ext>
            </a:extLst>
          </p:cNvPr>
          <p:cNvSpPr>
            <a:spLocks noGrp="1"/>
          </p:cNvSpPr>
          <p:nvPr>
            <p:ph type="title"/>
          </p:nvPr>
        </p:nvSpPr>
        <p:spPr>
          <a:xfrm>
            <a:off x="0" y="0"/>
            <a:ext cx="2526792" cy="868362"/>
          </a:xfrm>
        </p:spPr>
        <p:txBody>
          <a:bodyPr/>
          <a:lstStyle/>
          <a:p>
            <a:r>
              <a:rPr lang="en-US" dirty="0"/>
              <a:t>Principles</a:t>
            </a:r>
          </a:p>
        </p:txBody>
      </p:sp>
      <p:sp>
        <p:nvSpPr>
          <p:cNvPr id="3" name="Content Placeholder 2">
            <a:extLst>
              <a:ext uri="{FF2B5EF4-FFF2-40B4-BE49-F238E27FC236}">
                <a16:creationId xmlns:a16="http://schemas.microsoft.com/office/drawing/2014/main" id="{03E4B8CB-3870-4EED-9DA6-A1FA2F366209}"/>
              </a:ext>
            </a:extLst>
          </p:cNvPr>
          <p:cNvSpPr>
            <a:spLocks noGrp="1"/>
          </p:cNvSpPr>
          <p:nvPr>
            <p:ph idx="1"/>
          </p:nvPr>
        </p:nvSpPr>
        <p:spPr>
          <a:xfrm>
            <a:off x="575035" y="878522"/>
            <a:ext cx="10906812" cy="5427028"/>
          </a:xfrm>
        </p:spPr>
        <p:txBody>
          <a:bodyPr>
            <a:normAutofit/>
          </a:bodyPr>
          <a:lstStyle/>
          <a:p>
            <a:r>
              <a:rPr lang="en-US" sz="2800" dirty="0"/>
              <a:t>How does these verse apply to Bible Study and we form and grow our faith?</a:t>
            </a:r>
          </a:p>
          <a:p>
            <a:r>
              <a:rPr lang="en-US" sz="2800" dirty="0"/>
              <a:t>As we read and study God’s word, we cannot have any other motivation forming our conclusions of what God wants us to do.</a:t>
            </a:r>
          </a:p>
          <a:p>
            <a:r>
              <a:rPr lang="en-US" sz="2800" dirty="0"/>
              <a:t>We don’t study and allow a fear of loss of our lives to enter in to our determining what God wants from us.</a:t>
            </a:r>
          </a:p>
          <a:p>
            <a:r>
              <a:rPr lang="en-US" sz="2800" dirty="0"/>
              <a:t>We don’t study and allow the fear of loss of our loved one’s lives to enter into our understanding of God’s word and forming our personal convictions.</a:t>
            </a:r>
          </a:p>
          <a:p>
            <a:r>
              <a:rPr lang="en-US" sz="2800" dirty="0"/>
              <a:t>How many over the years have done this on subjects on: fellowship, worship, application of passages, etc.</a:t>
            </a:r>
          </a:p>
        </p:txBody>
      </p:sp>
      <p:sp>
        <p:nvSpPr>
          <p:cNvPr id="4" name="Date Placeholder 3">
            <a:extLst>
              <a:ext uri="{FF2B5EF4-FFF2-40B4-BE49-F238E27FC236}">
                <a16:creationId xmlns:a16="http://schemas.microsoft.com/office/drawing/2014/main" id="{14A3FC0F-3957-4B2A-B9E3-6ACF86D6D3D9}"/>
              </a:ext>
            </a:extLst>
          </p:cNvPr>
          <p:cNvSpPr>
            <a:spLocks noGrp="1"/>
          </p:cNvSpPr>
          <p:nvPr>
            <p:ph type="dt" sz="half" idx="10"/>
          </p:nvPr>
        </p:nvSpPr>
        <p:spPr/>
        <p:txBody>
          <a:bodyPr/>
          <a:lstStyle/>
          <a:p>
            <a:fld id="{EA029D48-BAF3-4440-94C1-3E0B408F7F9B}" type="datetime1">
              <a:rPr lang="en-US" smtClean="0"/>
              <a:t>8/8/2021</a:t>
            </a:fld>
            <a:endParaRPr lang="en-US"/>
          </a:p>
        </p:txBody>
      </p:sp>
      <p:sp>
        <p:nvSpPr>
          <p:cNvPr id="5" name="Footer Placeholder 4">
            <a:extLst>
              <a:ext uri="{FF2B5EF4-FFF2-40B4-BE49-F238E27FC236}">
                <a16:creationId xmlns:a16="http://schemas.microsoft.com/office/drawing/2014/main" id="{5F811EF7-D200-4D0D-A406-51E170CB5F6E}"/>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08AE85D3-E4D5-494E-9504-D66B311ED4C5}"/>
              </a:ext>
            </a:extLst>
          </p:cNvPr>
          <p:cNvSpPr>
            <a:spLocks noGrp="1"/>
          </p:cNvSpPr>
          <p:nvPr>
            <p:ph type="sldNum" sz="quarter" idx="12"/>
          </p:nvPr>
        </p:nvSpPr>
        <p:spPr/>
        <p:txBody>
          <a:bodyPr/>
          <a:lstStyle/>
          <a:p>
            <a:fld id="{F1FDF2F7-5BB0-4658-AE2F-D36D0C44FDA8}" type="slidenum">
              <a:rPr lang="en-US" smtClean="0"/>
              <a:t>6</a:t>
            </a:fld>
            <a:endParaRPr lang="en-US"/>
          </a:p>
        </p:txBody>
      </p:sp>
    </p:spTree>
    <p:extLst>
      <p:ext uri="{BB962C8B-B14F-4D97-AF65-F5344CB8AC3E}">
        <p14:creationId xmlns:p14="http://schemas.microsoft.com/office/powerpoint/2010/main" val="226732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E488B-F8BE-4149-8F88-A2C958A753DB}"/>
              </a:ext>
            </a:extLst>
          </p:cNvPr>
          <p:cNvSpPr>
            <a:spLocks noGrp="1"/>
          </p:cNvSpPr>
          <p:nvPr>
            <p:ph type="title"/>
          </p:nvPr>
        </p:nvSpPr>
        <p:spPr>
          <a:xfrm>
            <a:off x="0" y="-318"/>
            <a:ext cx="2831592" cy="868362"/>
          </a:xfrm>
        </p:spPr>
        <p:txBody>
          <a:bodyPr/>
          <a:lstStyle/>
          <a:p>
            <a:r>
              <a:rPr lang="en-US" dirty="0"/>
              <a:t>Principles</a:t>
            </a:r>
          </a:p>
        </p:txBody>
      </p:sp>
      <p:sp>
        <p:nvSpPr>
          <p:cNvPr id="3" name="Content Placeholder 2">
            <a:extLst>
              <a:ext uri="{FF2B5EF4-FFF2-40B4-BE49-F238E27FC236}">
                <a16:creationId xmlns:a16="http://schemas.microsoft.com/office/drawing/2014/main" id="{29C35CED-0E6D-4E0D-BE92-88BBA6E4DF51}"/>
              </a:ext>
            </a:extLst>
          </p:cNvPr>
          <p:cNvSpPr>
            <a:spLocks noGrp="1"/>
          </p:cNvSpPr>
          <p:nvPr>
            <p:ph idx="1"/>
          </p:nvPr>
        </p:nvSpPr>
        <p:spPr>
          <a:xfrm>
            <a:off x="1780031" y="868362"/>
            <a:ext cx="9579267" cy="5380038"/>
          </a:xfrm>
        </p:spPr>
        <p:txBody>
          <a:bodyPr>
            <a:normAutofit/>
          </a:bodyPr>
          <a:lstStyle/>
          <a:p>
            <a:r>
              <a:rPr lang="en-US" sz="2800" dirty="0"/>
              <a:t>This is extremely hard but our souls eternal destiny could very easily be determined by this.</a:t>
            </a:r>
          </a:p>
          <a:p>
            <a:r>
              <a:rPr lang="en-US" sz="2800" dirty="0"/>
              <a:t>This is a hard saying!  Jesus has many times emphasized that there are hard sayings (hard to follow) in the New Testament.</a:t>
            </a:r>
          </a:p>
          <a:p>
            <a:r>
              <a:rPr lang="en-US" sz="2800" dirty="0"/>
              <a:t>Forgiveness – Luke 17:1-5</a:t>
            </a:r>
          </a:p>
        </p:txBody>
      </p:sp>
      <p:sp>
        <p:nvSpPr>
          <p:cNvPr id="4" name="Date Placeholder 3">
            <a:extLst>
              <a:ext uri="{FF2B5EF4-FFF2-40B4-BE49-F238E27FC236}">
                <a16:creationId xmlns:a16="http://schemas.microsoft.com/office/drawing/2014/main" id="{43674E64-DA60-47D8-96A1-927EEE5B1843}"/>
              </a:ext>
            </a:extLst>
          </p:cNvPr>
          <p:cNvSpPr>
            <a:spLocks noGrp="1"/>
          </p:cNvSpPr>
          <p:nvPr>
            <p:ph type="dt" sz="half" idx="10"/>
          </p:nvPr>
        </p:nvSpPr>
        <p:spPr/>
        <p:txBody>
          <a:bodyPr/>
          <a:lstStyle/>
          <a:p>
            <a:fld id="{EA029D48-BAF3-4440-94C1-3E0B408F7F9B}" type="datetime1">
              <a:rPr lang="en-US" smtClean="0"/>
              <a:t>8/8/2021</a:t>
            </a:fld>
            <a:endParaRPr lang="en-US"/>
          </a:p>
        </p:txBody>
      </p:sp>
      <p:sp>
        <p:nvSpPr>
          <p:cNvPr id="5" name="Footer Placeholder 4">
            <a:extLst>
              <a:ext uri="{FF2B5EF4-FFF2-40B4-BE49-F238E27FC236}">
                <a16:creationId xmlns:a16="http://schemas.microsoft.com/office/drawing/2014/main" id="{7977AE72-9D05-4864-A9BE-232E054FE242}"/>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A3B9D1F2-99D0-4135-92ED-FB4D58A7CA1A}"/>
              </a:ext>
            </a:extLst>
          </p:cNvPr>
          <p:cNvSpPr>
            <a:spLocks noGrp="1"/>
          </p:cNvSpPr>
          <p:nvPr>
            <p:ph type="sldNum" sz="quarter" idx="12"/>
          </p:nvPr>
        </p:nvSpPr>
        <p:spPr/>
        <p:txBody>
          <a:bodyPr/>
          <a:lstStyle/>
          <a:p>
            <a:fld id="{F1FDF2F7-5BB0-4658-AE2F-D36D0C44FDA8}" type="slidenum">
              <a:rPr lang="en-US" smtClean="0"/>
              <a:t>7</a:t>
            </a:fld>
            <a:endParaRPr lang="en-US"/>
          </a:p>
        </p:txBody>
      </p:sp>
      <p:sp>
        <p:nvSpPr>
          <p:cNvPr id="7" name="TextBox 6">
            <a:extLst>
              <a:ext uri="{FF2B5EF4-FFF2-40B4-BE49-F238E27FC236}">
                <a16:creationId xmlns:a16="http://schemas.microsoft.com/office/drawing/2014/main" id="{1971D5E4-F78C-4ABE-A69D-2681CC37E4D2}"/>
              </a:ext>
            </a:extLst>
          </p:cNvPr>
          <p:cNvSpPr txBox="1"/>
          <p:nvPr/>
        </p:nvSpPr>
        <p:spPr>
          <a:xfrm>
            <a:off x="2681940" y="3558381"/>
            <a:ext cx="7775448" cy="954107"/>
          </a:xfrm>
          <a:prstGeom prst="rect">
            <a:avLst/>
          </a:prstGeom>
          <a:solidFill>
            <a:schemeClr val="accent1"/>
          </a:solidFill>
        </p:spPr>
        <p:txBody>
          <a:bodyPr wrap="square" rtlCol="0">
            <a:spAutoFit/>
          </a:bodyPr>
          <a:lstStyle/>
          <a:p>
            <a:pPr algn="ctr"/>
            <a:r>
              <a:rPr lang="en-US" sz="2800" b="1" baseline="30000" dirty="0">
                <a:solidFill>
                  <a:schemeClr val="bg1"/>
                </a:solidFill>
              </a:rPr>
              <a:t>5 </a:t>
            </a:r>
            <a:r>
              <a:rPr lang="en-US" sz="2800" b="1" dirty="0">
                <a:solidFill>
                  <a:schemeClr val="bg1"/>
                </a:solidFill>
              </a:rPr>
              <a:t>And the apostles said to the Lord, “Increase our faith.”</a:t>
            </a:r>
          </a:p>
        </p:txBody>
      </p:sp>
    </p:spTree>
    <p:extLst>
      <p:ext uri="{BB962C8B-B14F-4D97-AF65-F5344CB8AC3E}">
        <p14:creationId xmlns:p14="http://schemas.microsoft.com/office/powerpoint/2010/main" val="18369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E488B-F8BE-4149-8F88-A2C958A753DB}"/>
              </a:ext>
            </a:extLst>
          </p:cNvPr>
          <p:cNvSpPr>
            <a:spLocks noGrp="1"/>
          </p:cNvSpPr>
          <p:nvPr>
            <p:ph type="title"/>
          </p:nvPr>
        </p:nvSpPr>
        <p:spPr>
          <a:xfrm>
            <a:off x="0" y="0"/>
            <a:ext cx="2831592" cy="868362"/>
          </a:xfrm>
        </p:spPr>
        <p:txBody>
          <a:bodyPr/>
          <a:lstStyle/>
          <a:p>
            <a:r>
              <a:rPr lang="en-US" dirty="0"/>
              <a:t>Principles</a:t>
            </a:r>
          </a:p>
        </p:txBody>
      </p:sp>
      <p:sp>
        <p:nvSpPr>
          <p:cNvPr id="3" name="Content Placeholder 2">
            <a:extLst>
              <a:ext uri="{FF2B5EF4-FFF2-40B4-BE49-F238E27FC236}">
                <a16:creationId xmlns:a16="http://schemas.microsoft.com/office/drawing/2014/main" id="{29C35CED-0E6D-4E0D-BE92-88BBA6E4DF51}"/>
              </a:ext>
            </a:extLst>
          </p:cNvPr>
          <p:cNvSpPr>
            <a:spLocks noGrp="1"/>
          </p:cNvSpPr>
          <p:nvPr>
            <p:ph idx="1"/>
          </p:nvPr>
        </p:nvSpPr>
        <p:spPr>
          <a:xfrm>
            <a:off x="2483253" y="997584"/>
            <a:ext cx="7866888" cy="5380038"/>
          </a:xfrm>
        </p:spPr>
        <p:txBody>
          <a:bodyPr>
            <a:normAutofit/>
          </a:bodyPr>
          <a:lstStyle/>
          <a:p>
            <a:r>
              <a:rPr lang="en-US" sz="2800" dirty="0"/>
              <a:t>Marriage/Divorce/Remarriage – Matthew 19:11,12</a:t>
            </a:r>
          </a:p>
        </p:txBody>
      </p:sp>
      <p:sp>
        <p:nvSpPr>
          <p:cNvPr id="4" name="Date Placeholder 3">
            <a:extLst>
              <a:ext uri="{FF2B5EF4-FFF2-40B4-BE49-F238E27FC236}">
                <a16:creationId xmlns:a16="http://schemas.microsoft.com/office/drawing/2014/main" id="{43674E64-DA60-47D8-96A1-927EEE5B1843}"/>
              </a:ext>
            </a:extLst>
          </p:cNvPr>
          <p:cNvSpPr>
            <a:spLocks noGrp="1"/>
          </p:cNvSpPr>
          <p:nvPr>
            <p:ph type="dt" sz="half" idx="10"/>
          </p:nvPr>
        </p:nvSpPr>
        <p:spPr/>
        <p:txBody>
          <a:bodyPr/>
          <a:lstStyle/>
          <a:p>
            <a:fld id="{EA029D48-BAF3-4440-94C1-3E0B408F7F9B}" type="datetime1">
              <a:rPr lang="en-US" smtClean="0"/>
              <a:t>8/8/2021</a:t>
            </a:fld>
            <a:endParaRPr lang="en-US"/>
          </a:p>
        </p:txBody>
      </p:sp>
      <p:sp>
        <p:nvSpPr>
          <p:cNvPr id="5" name="Footer Placeholder 4">
            <a:extLst>
              <a:ext uri="{FF2B5EF4-FFF2-40B4-BE49-F238E27FC236}">
                <a16:creationId xmlns:a16="http://schemas.microsoft.com/office/drawing/2014/main" id="{7977AE72-9D05-4864-A9BE-232E054FE242}"/>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A3B9D1F2-99D0-4135-92ED-FB4D58A7CA1A}"/>
              </a:ext>
            </a:extLst>
          </p:cNvPr>
          <p:cNvSpPr>
            <a:spLocks noGrp="1"/>
          </p:cNvSpPr>
          <p:nvPr>
            <p:ph type="sldNum" sz="quarter" idx="12"/>
          </p:nvPr>
        </p:nvSpPr>
        <p:spPr/>
        <p:txBody>
          <a:bodyPr/>
          <a:lstStyle/>
          <a:p>
            <a:fld id="{F1FDF2F7-5BB0-4658-AE2F-D36D0C44FDA8}" type="slidenum">
              <a:rPr lang="en-US" smtClean="0"/>
              <a:t>8</a:t>
            </a:fld>
            <a:endParaRPr lang="en-US"/>
          </a:p>
        </p:txBody>
      </p:sp>
      <p:sp>
        <p:nvSpPr>
          <p:cNvPr id="7" name="TextBox 6">
            <a:extLst>
              <a:ext uri="{FF2B5EF4-FFF2-40B4-BE49-F238E27FC236}">
                <a16:creationId xmlns:a16="http://schemas.microsoft.com/office/drawing/2014/main" id="{B0B3833A-0C7E-4CD8-9342-84863A5715F9}"/>
              </a:ext>
            </a:extLst>
          </p:cNvPr>
          <p:cNvSpPr txBox="1"/>
          <p:nvPr/>
        </p:nvSpPr>
        <p:spPr>
          <a:xfrm>
            <a:off x="2667000" y="1600200"/>
            <a:ext cx="7886198" cy="3046988"/>
          </a:xfrm>
          <a:prstGeom prst="rect">
            <a:avLst/>
          </a:prstGeom>
          <a:solidFill>
            <a:schemeClr val="accent1"/>
          </a:solidFill>
        </p:spPr>
        <p:txBody>
          <a:bodyPr wrap="none" rtlCol="0">
            <a:spAutoFit/>
          </a:bodyPr>
          <a:lstStyle/>
          <a:p>
            <a:pPr algn="ctr"/>
            <a:r>
              <a:rPr lang="en-US" sz="2400" b="1" baseline="30000" dirty="0">
                <a:solidFill>
                  <a:schemeClr val="bg1"/>
                </a:solidFill>
              </a:rPr>
              <a:t>11 </a:t>
            </a:r>
            <a:r>
              <a:rPr lang="en-US" sz="2400" b="1" dirty="0">
                <a:solidFill>
                  <a:schemeClr val="bg1"/>
                </a:solidFill>
              </a:rPr>
              <a:t>But He said to them, “All cannot accept this saying, </a:t>
            </a:r>
          </a:p>
          <a:p>
            <a:pPr algn="ctr"/>
            <a:r>
              <a:rPr lang="en-US" sz="2400" b="1" dirty="0">
                <a:solidFill>
                  <a:schemeClr val="bg1"/>
                </a:solidFill>
              </a:rPr>
              <a:t>but only </a:t>
            </a:r>
            <a:r>
              <a:rPr lang="en-US" sz="2400" b="1" i="1" dirty="0">
                <a:solidFill>
                  <a:schemeClr val="bg1"/>
                </a:solidFill>
              </a:rPr>
              <a:t>those</a:t>
            </a:r>
            <a:r>
              <a:rPr lang="en-US" sz="2400" b="1" dirty="0">
                <a:solidFill>
                  <a:schemeClr val="bg1"/>
                </a:solidFill>
              </a:rPr>
              <a:t> to whom it has been given: </a:t>
            </a:r>
            <a:r>
              <a:rPr lang="en-US" sz="2400" b="1" baseline="30000" dirty="0">
                <a:solidFill>
                  <a:schemeClr val="bg1"/>
                </a:solidFill>
              </a:rPr>
              <a:t>12 </a:t>
            </a:r>
            <a:r>
              <a:rPr lang="en-US" sz="2400" b="1" dirty="0">
                <a:solidFill>
                  <a:schemeClr val="bg1"/>
                </a:solidFill>
              </a:rPr>
              <a:t>For there</a:t>
            </a:r>
          </a:p>
          <a:p>
            <a:pPr algn="ctr"/>
            <a:r>
              <a:rPr lang="en-US" sz="2400" b="1" dirty="0">
                <a:solidFill>
                  <a:schemeClr val="bg1"/>
                </a:solidFill>
              </a:rPr>
              <a:t> are eunuchs who were born thus from </a:t>
            </a:r>
            <a:r>
              <a:rPr lang="en-US" sz="2400" b="1" i="1" dirty="0">
                <a:solidFill>
                  <a:schemeClr val="bg1"/>
                </a:solidFill>
              </a:rPr>
              <a:t>their</a:t>
            </a:r>
            <a:r>
              <a:rPr lang="en-US" sz="2400" b="1" dirty="0">
                <a:solidFill>
                  <a:schemeClr val="bg1"/>
                </a:solidFill>
              </a:rPr>
              <a:t> mother’s </a:t>
            </a:r>
          </a:p>
          <a:p>
            <a:pPr algn="ctr"/>
            <a:r>
              <a:rPr lang="en-US" sz="2400" b="1" dirty="0">
                <a:solidFill>
                  <a:schemeClr val="bg1"/>
                </a:solidFill>
              </a:rPr>
              <a:t>womb, and there are eunuchs who were made </a:t>
            </a:r>
          </a:p>
          <a:p>
            <a:pPr algn="ctr"/>
            <a:r>
              <a:rPr lang="en-US" sz="2400" b="1" dirty="0">
                <a:solidFill>
                  <a:schemeClr val="bg1"/>
                </a:solidFill>
              </a:rPr>
              <a:t>eunuchs by men, and there are eunuchs who have </a:t>
            </a:r>
          </a:p>
          <a:p>
            <a:pPr algn="ctr"/>
            <a:r>
              <a:rPr lang="en-US" sz="2400" b="1" dirty="0">
                <a:solidFill>
                  <a:schemeClr val="bg1"/>
                </a:solidFill>
              </a:rPr>
              <a:t>made themselves eunuchs for the kingdom of </a:t>
            </a:r>
          </a:p>
          <a:p>
            <a:pPr algn="ctr"/>
            <a:r>
              <a:rPr lang="en-US" sz="2400" b="1" dirty="0">
                <a:solidFill>
                  <a:schemeClr val="bg1"/>
                </a:solidFill>
              </a:rPr>
              <a:t>heaven’s sake. He who is able to accept </a:t>
            </a:r>
            <a:r>
              <a:rPr lang="en-US" sz="2400" b="1" i="1" dirty="0">
                <a:solidFill>
                  <a:schemeClr val="bg1"/>
                </a:solidFill>
              </a:rPr>
              <a:t>it,</a:t>
            </a:r>
            <a:r>
              <a:rPr lang="en-US" sz="2400" b="1" dirty="0">
                <a:solidFill>
                  <a:schemeClr val="bg1"/>
                </a:solidFill>
              </a:rPr>
              <a:t> let him</a:t>
            </a:r>
          </a:p>
          <a:p>
            <a:pPr algn="ctr"/>
            <a:r>
              <a:rPr lang="en-US" sz="2400" b="1" dirty="0">
                <a:solidFill>
                  <a:schemeClr val="bg1"/>
                </a:solidFill>
              </a:rPr>
              <a:t> accept </a:t>
            </a:r>
            <a:r>
              <a:rPr lang="en-US" sz="2400" b="1" i="1" dirty="0">
                <a:solidFill>
                  <a:schemeClr val="bg1"/>
                </a:solidFill>
              </a:rPr>
              <a:t>it.”</a:t>
            </a:r>
            <a:endParaRPr lang="en-US" sz="2400" b="1" dirty="0">
              <a:solidFill>
                <a:schemeClr val="bg1"/>
              </a:solidFill>
            </a:endParaRPr>
          </a:p>
        </p:txBody>
      </p:sp>
    </p:spTree>
    <p:extLst>
      <p:ext uri="{BB962C8B-B14F-4D97-AF65-F5344CB8AC3E}">
        <p14:creationId xmlns:p14="http://schemas.microsoft.com/office/powerpoint/2010/main" val="144548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1AA5-CECB-4E9E-8C32-20DB0D338D2F}"/>
              </a:ext>
            </a:extLst>
          </p:cNvPr>
          <p:cNvSpPr>
            <a:spLocks noGrp="1"/>
          </p:cNvSpPr>
          <p:nvPr>
            <p:ph type="title"/>
          </p:nvPr>
        </p:nvSpPr>
        <p:spPr>
          <a:xfrm>
            <a:off x="0" y="0"/>
            <a:ext cx="3264408" cy="609600"/>
          </a:xfrm>
        </p:spPr>
        <p:txBody>
          <a:bodyPr>
            <a:normAutofit fontScale="90000"/>
          </a:bodyPr>
          <a:lstStyle/>
          <a:p>
            <a:r>
              <a:rPr lang="en-US" sz="4000" dirty="0"/>
              <a:t>Principles:</a:t>
            </a:r>
          </a:p>
        </p:txBody>
      </p:sp>
      <p:sp>
        <p:nvSpPr>
          <p:cNvPr id="3" name="Content Placeholder 2">
            <a:extLst>
              <a:ext uri="{FF2B5EF4-FFF2-40B4-BE49-F238E27FC236}">
                <a16:creationId xmlns:a16="http://schemas.microsoft.com/office/drawing/2014/main" id="{EEFE2F96-21DA-4801-998A-33762434282D}"/>
              </a:ext>
            </a:extLst>
          </p:cNvPr>
          <p:cNvSpPr>
            <a:spLocks noGrp="1"/>
          </p:cNvSpPr>
          <p:nvPr>
            <p:ph idx="1"/>
          </p:nvPr>
        </p:nvSpPr>
        <p:spPr>
          <a:xfrm>
            <a:off x="3423165" y="140208"/>
            <a:ext cx="8156448" cy="6096000"/>
          </a:xfrm>
        </p:spPr>
        <p:txBody>
          <a:bodyPr>
            <a:normAutofit lnSpcReduction="10000"/>
          </a:bodyPr>
          <a:lstStyle/>
          <a:p>
            <a:r>
              <a:rPr lang="en-US" sz="2800" b="1" u="sng" dirty="0">
                <a:solidFill>
                  <a:srgbClr val="7030A0"/>
                </a:solidFill>
              </a:rPr>
              <a:t>Principle 1 </a:t>
            </a:r>
            <a:r>
              <a:rPr lang="en-US" sz="2800" dirty="0"/>
              <a:t>= </a:t>
            </a:r>
            <a:r>
              <a:rPr lang="en-US" sz="2800" b="1" dirty="0">
                <a:solidFill>
                  <a:schemeClr val="accent3"/>
                </a:solidFill>
              </a:rPr>
              <a:t>Keep it all in context</a:t>
            </a:r>
          </a:p>
          <a:p>
            <a:r>
              <a:rPr lang="en-US" sz="2800" b="1" u="sng" dirty="0">
                <a:solidFill>
                  <a:srgbClr val="7030A0"/>
                </a:solidFill>
              </a:rPr>
              <a:t>Principle 2 </a:t>
            </a:r>
            <a:r>
              <a:rPr lang="en-US" sz="2800" dirty="0"/>
              <a:t>– </a:t>
            </a:r>
            <a:r>
              <a:rPr lang="en-US" sz="2800" b="1" dirty="0">
                <a:solidFill>
                  <a:schemeClr val="accent3"/>
                </a:solidFill>
              </a:rPr>
              <a:t>Put the whole word together</a:t>
            </a:r>
          </a:p>
          <a:p>
            <a:r>
              <a:rPr lang="en-US" sz="2800" b="1" u="sng" dirty="0">
                <a:solidFill>
                  <a:srgbClr val="7030A0"/>
                </a:solidFill>
              </a:rPr>
              <a:t>Principle 3 </a:t>
            </a:r>
            <a:r>
              <a:rPr lang="en-US" sz="2800" dirty="0"/>
              <a:t>– </a:t>
            </a:r>
            <a:r>
              <a:rPr lang="en-US" sz="2800" b="1" dirty="0">
                <a:solidFill>
                  <a:schemeClr val="accent3"/>
                </a:solidFill>
              </a:rPr>
              <a:t>Words are important and we </a:t>
            </a:r>
            <a:r>
              <a:rPr lang="en-US" sz="2800" b="1" i="1" u="sng" dirty="0">
                <a:solidFill>
                  <a:srgbClr val="FF0000"/>
                </a:solidFill>
              </a:rPr>
              <a:t>MUST</a:t>
            </a:r>
            <a:r>
              <a:rPr lang="en-US" sz="2800" dirty="0"/>
              <a:t> </a:t>
            </a:r>
            <a:r>
              <a:rPr lang="en-US" sz="2800" b="1" dirty="0">
                <a:solidFill>
                  <a:schemeClr val="accent3"/>
                </a:solidFill>
              </a:rPr>
              <a:t>become students of words.</a:t>
            </a:r>
          </a:p>
          <a:p>
            <a:r>
              <a:rPr lang="en-US" sz="2800" b="1" u="sng" dirty="0">
                <a:solidFill>
                  <a:srgbClr val="7030A0"/>
                </a:solidFill>
              </a:rPr>
              <a:t>Principle 4</a:t>
            </a:r>
            <a:r>
              <a:rPr lang="en-US" sz="2800" dirty="0"/>
              <a:t> – </a:t>
            </a:r>
            <a:r>
              <a:rPr lang="en-US" sz="2800" b="1" dirty="0">
                <a:solidFill>
                  <a:schemeClr val="accent3"/>
                </a:solidFill>
              </a:rPr>
              <a:t>Consistency of application of principles is of the utmost importance in our lives.</a:t>
            </a:r>
          </a:p>
          <a:p>
            <a:r>
              <a:rPr lang="en-US" sz="2800" b="1" u="sng" dirty="0">
                <a:solidFill>
                  <a:srgbClr val="7030A0"/>
                </a:solidFill>
              </a:rPr>
              <a:t>Principle 5</a:t>
            </a:r>
            <a:r>
              <a:rPr lang="en-US" sz="2800" dirty="0"/>
              <a:t> – </a:t>
            </a:r>
            <a:r>
              <a:rPr lang="en-US" sz="2800" b="1" dirty="0">
                <a:solidFill>
                  <a:schemeClr val="accent3"/>
                </a:solidFill>
              </a:rPr>
              <a:t>Are limits placed on specific teachings we are studying?</a:t>
            </a:r>
          </a:p>
          <a:p>
            <a:r>
              <a:rPr lang="en-US" sz="2800" b="1" u="sng" dirty="0">
                <a:solidFill>
                  <a:srgbClr val="7030A0"/>
                </a:solidFill>
              </a:rPr>
              <a:t>Principle 6 </a:t>
            </a:r>
            <a:r>
              <a:rPr lang="en-US" sz="2800" dirty="0"/>
              <a:t>– </a:t>
            </a:r>
            <a:r>
              <a:rPr lang="en-US" sz="2800" b="1" dirty="0">
                <a:solidFill>
                  <a:schemeClr val="accent3"/>
                </a:solidFill>
              </a:rPr>
              <a:t>We must discern between our PERSONAL CONVICTION and DOCTRINE</a:t>
            </a:r>
          </a:p>
          <a:p>
            <a:r>
              <a:rPr lang="en-US" sz="2800" b="1" u="sng" dirty="0">
                <a:solidFill>
                  <a:srgbClr val="7030A0"/>
                </a:solidFill>
              </a:rPr>
              <a:t>Principle 7 </a:t>
            </a:r>
            <a:r>
              <a:rPr lang="en-US" sz="2800" dirty="0"/>
              <a:t>– </a:t>
            </a:r>
            <a:r>
              <a:rPr lang="en-US" sz="2800" b="1" dirty="0">
                <a:solidFill>
                  <a:schemeClr val="accent3"/>
                </a:solidFill>
              </a:rPr>
              <a:t>No “outside influences” when we determine what God wants us to do.</a:t>
            </a:r>
          </a:p>
          <a:p>
            <a:endParaRPr lang="en-US" sz="2800" b="1" dirty="0">
              <a:solidFill>
                <a:schemeClr val="accent3"/>
              </a:solidFill>
            </a:endParaRPr>
          </a:p>
          <a:p>
            <a:endParaRPr lang="en-US" sz="2800" b="1" dirty="0">
              <a:solidFill>
                <a:schemeClr val="accent3"/>
              </a:solidFill>
            </a:endParaRPr>
          </a:p>
          <a:p>
            <a:endParaRPr lang="en-US" b="1" dirty="0">
              <a:solidFill>
                <a:schemeClr val="accent3"/>
              </a:solidFill>
            </a:endParaRPr>
          </a:p>
          <a:p>
            <a:endParaRPr lang="en-US" dirty="0"/>
          </a:p>
        </p:txBody>
      </p:sp>
      <p:sp>
        <p:nvSpPr>
          <p:cNvPr id="4" name="Date Placeholder 3">
            <a:extLst>
              <a:ext uri="{FF2B5EF4-FFF2-40B4-BE49-F238E27FC236}">
                <a16:creationId xmlns:a16="http://schemas.microsoft.com/office/drawing/2014/main" id="{FE54416C-F012-4C8E-8AC8-35B4419C90CB}"/>
              </a:ext>
            </a:extLst>
          </p:cNvPr>
          <p:cNvSpPr>
            <a:spLocks noGrp="1"/>
          </p:cNvSpPr>
          <p:nvPr>
            <p:ph type="dt" sz="half" idx="10"/>
          </p:nvPr>
        </p:nvSpPr>
        <p:spPr/>
        <p:txBody>
          <a:bodyPr/>
          <a:lstStyle/>
          <a:p>
            <a:fld id="{EA029D48-BAF3-4440-94C1-3E0B408F7F9B}" type="datetime1">
              <a:rPr lang="en-US" smtClean="0"/>
              <a:t>8/8/2021</a:t>
            </a:fld>
            <a:endParaRPr lang="en-US"/>
          </a:p>
        </p:txBody>
      </p:sp>
      <p:sp>
        <p:nvSpPr>
          <p:cNvPr id="5" name="Footer Placeholder 4">
            <a:extLst>
              <a:ext uri="{FF2B5EF4-FFF2-40B4-BE49-F238E27FC236}">
                <a16:creationId xmlns:a16="http://schemas.microsoft.com/office/drawing/2014/main" id="{5CE75A2F-6E9F-4F75-B5F3-DE29E09DFE97}"/>
              </a:ext>
            </a:extLst>
          </p:cNvPr>
          <p:cNvSpPr>
            <a:spLocks noGrp="1"/>
          </p:cNvSpPr>
          <p:nvPr>
            <p:ph type="ftr" sz="quarter" idx="11"/>
          </p:nvPr>
        </p:nvSpPr>
        <p:spPr/>
        <p:txBody>
          <a:bodyPr/>
          <a:lstStyle/>
          <a:p>
            <a:r>
              <a:rPr lang="en-US"/>
              <a:t>                             How to Study the Bible</a:t>
            </a:r>
          </a:p>
        </p:txBody>
      </p:sp>
      <p:sp>
        <p:nvSpPr>
          <p:cNvPr id="6" name="Slide Number Placeholder 5">
            <a:extLst>
              <a:ext uri="{FF2B5EF4-FFF2-40B4-BE49-F238E27FC236}">
                <a16:creationId xmlns:a16="http://schemas.microsoft.com/office/drawing/2014/main" id="{A435FA71-729B-49C9-B500-465FC2714C1D}"/>
              </a:ext>
            </a:extLst>
          </p:cNvPr>
          <p:cNvSpPr>
            <a:spLocks noGrp="1"/>
          </p:cNvSpPr>
          <p:nvPr>
            <p:ph type="sldNum" sz="quarter" idx="12"/>
          </p:nvPr>
        </p:nvSpPr>
        <p:spPr/>
        <p:txBody>
          <a:bodyPr/>
          <a:lstStyle/>
          <a:p>
            <a:fld id="{F1FDF2F7-5BB0-4658-AE2F-D36D0C44FDA8}" type="slidenum">
              <a:rPr lang="en-US" smtClean="0"/>
              <a:t>9</a:t>
            </a:fld>
            <a:endParaRPr lang="en-US"/>
          </a:p>
        </p:txBody>
      </p:sp>
    </p:spTree>
    <p:extLst>
      <p:ext uri="{BB962C8B-B14F-4D97-AF65-F5344CB8AC3E}">
        <p14:creationId xmlns:p14="http://schemas.microsoft.com/office/powerpoint/2010/main" val="225420727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TM10001115[[fn=Parcel]]</Template>
  <TotalTime>906</TotalTime>
  <Words>2788</Words>
  <Application>Microsoft Office PowerPoint</Application>
  <PresentationFormat>Widescreen</PresentationFormat>
  <Paragraphs>227</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Gill Sans MT</vt:lpstr>
      <vt:lpstr>Parcel</vt:lpstr>
      <vt:lpstr>Responsibility of Elders</vt:lpstr>
      <vt:lpstr>Review</vt:lpstr>
      <vt:lpstr>Principles:</vt:lpstr>
      <vt:lpstr>Principles</vt:lpstr>
      <vt:lpstr>Principles</vt:lpstr>
      <vt:lpstr>Principles</vt:lpstr>
      <vt:lpstr>Principles</vt:lpstr>
      <vt:lpstr>Principles</vt:lpstr>
      <vt:lpstr>Principles:</vt:lpstr>
      <vt:lpstr>Principles</vt:lpstr>
      <vt:lpstr>Principles</vt:lpstr>
      <vt:lpstr>Principles</vt:lpstr>
      <vt:lpstr>Principles:</vt:lpstr>
      <vt:lpstr>Initial Thoughts</vt:lpstr>
      <vt:lpstr>Initial Thoughts</vt:lpstr>
      <vt:lpstr>A word about the questions</vt:lpstr>
      <vt:lpstr>A word about the questions</vt:lpstr>
      <vt:lpstr>A word about the questions</vt:lpstr>
      <vt:lpstr>Satan’s Attacks</vt:lpstr>
      <vt:lpstr>Satan’s attacks</vt:lpstr>
      <vt:lpstr>Satan’s attacks</vt:lpstr>
      <vt:lpstr>Satan’s attacks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Paden, Eddie - LCMS Lang. Arts</dc:creator>
  <cp:lastModifiedBy>Kevin Stilts</cp:lastModifiedBy>
  <cp:revision>76</cp:revision>
  <cp:lastPrinted>2021-07-31T23:07:11Z</cp:lastPrinted>
  <dcterms:created xsi:type="dcterms:W3CDTF">2021-07-29T12:46:49Z</dcterms:created>
  <dcterms:modified xsi:type="dcterms:W3CDTF">2021-08-08T16:28:31Z</dcterms:modified>
</cp:coreProperties>
</file>