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98" r:id="rId3"/>
    <p:sldId id="403" r:id="rId4"/>
    <p:sldId id="412" r:id="rId5"/>
    <p:sldId id="257" r:id="rId6"/>
    <p:sldId id="265" r:id="rId7"/>
    <p:sldId id="281" r:id="rId8"/>
    <p:sldId id="258" r:id="rId9"/>
    <p:sldId id="267" r:id="rId10"/>
    <p:sldId id="266" r:id="rId11"/>
    <p:sldId id="282" r:id="rId12"/>
    <p:sldId id="259" r:id="rId13"/>
    <p:sldId id="269" r:id="rId14"/>
    <p:sldId id="285" r:id="rId15"/>
    <p:sldId id="286" r:id="rId16"/>
    <p:sldId id="408" r:id="rId17"/>
    <p:sldId id="268" r:id="rId18"/>
    <p:sldId id="287" r:id="rId19"/>
    <p:sldId id="283" r:id="rId20"/>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9" d="100"/>
          <a:sy n="89" d="100"/>
        </p:scale>
        <p:origin x="36"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2D25E95E-4156-4BE5-A1F6-F3364D938F4C}"/>
    <pc:docChg chg="delSld">
      <pc:chgData name="Kevin Stilts" userId="99c6032548666723" providerId="LiveId" clId="{2D25E95E-4156-4BE5-A1F6-F3364D938F4C}" dt="2021-08-29T17:38:40.656" v="0" actId="47"/>
      <pc:docMkLst>
        <pc:docMk/>
      </pc:docMkLst>
      <pc:sldChg chg="del">
        <pc:chgData name="Kevin Stilts" userId="99c6032548666723" providerId="LiveId" clId="{2D25E95E-4156-4BE5-A1F6-F3364D938F4C}" dt="2021-08-29T17:38:40.656" v="0" actId="47"/>
        <pc:sldMkLst>
          <pc:docMk/>
          <pc:sldMk cId="450580472" sldId="260"/>
        </pc:sldMkLst>
      </pc:sldChg>
      <pc:sldChg chg="del">
        <pc:chgData name="Kevin Stilts" userId="99c6032548666723" providerId="LiveId" clId="{2D25E95E-4156-4BE5-A1F6-F3364D938F4C}" dt="2021-08-29T17:38:40.656" v="0" actId="47"/>
        <pc:sldMkLst>
          <pc:docMk/>
          <pc:sldMk cId="1729840966" sldId="261"/>
        </pc:sldMkLst>
      </pc:sldChg>
      <pc:sldChg chg="del">
        <pc:chgData name="Kevin Stilts" userId="99c6032548666723" providerId="LiveId" clId="{2D25E95E-4156-4BE5-A1F6-F3364D938F4C}" dt="2021-08-29T17:38:40.656" v="0" actId="47"/>
        <pc:sldMkLst>
          <pc:docMk/>
          <pc:sldMk cId="2650107989" sldId="262"/>
        </pc:sldMkLst>
      </pc:sldChg>
      <pc:sldChg chg="del">
        <pc:chgData name="Kevin Stilts" userId="99c6032548666723" providerId="LiveId" clId="{2D25E95E-4156-4BE5-A1F6-F3364D938F4C}" dt="2021-08-29T17:38:40.656" v="0" actId="47"/>
        <pc:sldMkLst>
          <pc:docMk/>
          <pc:sldMk cId="500480012" sldId="263"/>
        </pc:sldMkLst>
      </pc:sldChg>
      <pc:sldChg chg="del">
        <pc:chgData name="Kevin Stilts" userId="99c6032548666723" providerId="LiveId" clId="{2D25E95E-4156-4BE5-A1F6-F3364D938F4C}" dt="2021-08-29T17:38:40.656" v="0" actId="47"/>
        <pc:sldMkLst>
          <pc:docMk/>
          <pc:sldMk cId="2855463054" sldId="264"/>
        </pc:sldMkLst>
      </pc:sldChg>
      <pc:sldChg chg="del">
        <pc:chgData name="Kevin Stilts" userId="99c6032548666723" providerId="LiveId" clId="{2D25E95E-4156-4BE5-A1F6-F3364D938F4C}" dt="2021-08-29T17:38:40.656" v="0" actId="47"/>
        <pc:sldMkLst>
          <pc:docMk/>
          <pc:sldMk cId="2524575151" sldId="271"/>
        </pc:sldMkLst>
      </pc:sldChg>
      <pc:sldChg chg="del">
        <pc:chgData name="Kevin Stilts" userId="99c6032548666723" providerId="LiveId" clId="{2D25E95E-4156-4BE5-A1F6-F3364D938F4C}" dt="2021-08-29T17:38:40.656" v="0" actId="47"/>
        <pc:sldMkLst>
          <pc:docMk/>
          <pc:sldMk cId="2874999799" sldId="272"/>
        </pc:sldMkLst>
      </pc:sldChg>
      <pc:sldChg chg="del">
        <pc:chgData name="Kevin Stilts" userId="99c6032548666723" providerId="LiveId" clId="{2D25E95E-4156-4BE5-A1F6-F3364D938F4C}" dt="2021-08-29T17:38:40.656" v="0" actId="47"/>
        <pc:sldMkLst>
          <pc:docMk/>
          <pc:sldMk cId="3791863375" sldId="273"/>
        </pc:sldMkLst>
      </pc:sldChg>
      <pc:sldChg chg="del">
        <pc:chgData name="Kevin Stilts" userId="99c6032548666723" providerId="LiveId" clId="{2D25E95E-4156-4BE5-A1F6-F3364D938F4C}" dt="2021-08-29T17:38:40.656" v="0" actId="47"/>
        <pc:sldMkLst>
          <pc:docMk/>
          <pc:sldMk cId="996540125" sldId="274"/>
        </pc:sldMkLst>
      </pc:sldChg>
      <pc:sldChg chg="del">
        <pc:chgData name="Kevin Stilts" userId="99c6032548666723" providerId="LiveId" clId="{2D25E95E-4156-4BE5-A1F6-F3364D938F4C}" dt="2021-08-29T17:38:40.656" v="0" actId="47"/>
        <pc:sldMkLst>
          <pc:docMk/>
          <pc:sldMk cId="2125754111" sldId="275"/>
        </pc:sldMkLst>
      </pc:sldChg>
      <pc:sldChg chg="del">
        <pc:chgData name="Kevin Stilts" userId="99c6032548666723" providerId="LiveId" clId="{2D25E95E-4156-4BE5-A1F6-F3364D938F4C}" dt="2021-08-29T17:38:40.656" v="0" actId="47"/>
        <pc:sldMkLst>
          <pc:docMk/>
          <pc:sldMk cId="3938698583" sldId="276"/>
        </pc:sldMkLst>
      </pc:sldChg>
      <pc:sldChg chg="del">
        <pc:chgData name="Kevin Stilts" userId="99c6032548666723" providerId="LiveId" clId="{2D25E95E-4156-4BE5-A1F6-F3364D938F4C}" dt="2021-08-29T17:38:40.656" v="0" actId="47"/>
        <pc:sldMkLst>
          <pc:docMk/>
          <pc:sldMk cId="1049203561" sldId="277"/>
        </pc:sldMkLst>
      </pc:sldChg>
      <pc:sldChg chg="del">
        <pc:chgData name="Kevin Stilts" userId="99c6032548666723" providerId="LiveId" clId="{2D25E95E-4156-4BE5-A1F6-F3364D938F4C}" dt="2021-08-29T17:38:40.656" v="0" actId="47"/>
        <pc:sldMkLst>
          <pc:docMk/>
          <pc:sldMk cId="3510102787" sldId="278"/>
        </pc:sldMkLst>
      </pc:sldChg>
      <pc:sldChg chg="del">
        <pc:chgData name="Kevin Stilts" userId="99c6032548666723" providerId="LiveId" clId="{2D25E95E-4156-4BE5-A1F6-F3364D938F4C}" dt="2021-08-29T17:38:40.656" v="0" actId="47"/>
        <pc:sldMkLst>
          <pc:docMk/>
          <pc:sldMk cId="1177292279" sldId="279"/>
        </pc:sldMkLst>
      </pc:sldChg>
      <pc:sldChg chg="del">
        <pc:chgData name="Kevin Stilts" userId="99c6032548666723" providerId="LiveId" clId="{2D25E95E-4156-4BE5-A1F6-F3364D938F4C}" dt="2021-08-29T17:38:40.656" v="0" actId="47"/>
        <pc:sldMkLst>
          <pc:docMk/>
          <pc:sldMk cId="2788618038" sldId="280"/>
        </pc:sldMkLst>
      </pc:sldChg>
      <pc:sldChg chg="del">
        <pc:chgData name="Kevin Stilts" userId="99c6032548666723" providerId="LiveId" clId="{2D25E95E-4156-4BE5-A1F6-F3364D938F4C}" dt="2021-08-29T17:38:40.656" v="0" actId="47"/>
        <pc:sldMkLst>
          <pc:docMk/>
          <pc:sldMk cId="553832543" sldId="284"/>
        </pc:sldMkLst>
      </pc:sldChg>
      <pc:sldChg chg="del">
        <pc:chgData name="Kevin Stilts" userId="99c6032548666723" providerId="LiveId" clId="{2D25E95E-4156-4BE5-A1F6-F3364D938F4C}" dt="2021-08-29T17:38:40.656" v="0" actId="47"/>
        <pc:sldMkLst>
          <pc:docMk/>
          <pc:sldMk cId="915226441" sldId="404"/>
        </pc:sldMkLst>
      </pc:sldChg>
      <pc:sldChg chg="del">
        <pc:chgData name="Kevin Stilts" userId="99c6032548666723" providerId="LiveId" clId="{2D25E95E-4156-4BE5-A1F6-F3364D938F4C}" dt="2021-08-29T17:38:40.656" v="0" actId="47"/>
        <pc:sldMkLst>
          <pc:docMk/>
          <pc:sldMk cId="3812600010" sldId="405"/>
        </pc:sldMkLst>
      </pc:sldChg>
      <pc:sldChg chg="del">
        <pc:chgData name="Kevin Stilts" userId="99c6032548666723" providerId="LiveId" clId="{2D25E95E-4156-4BE5-A1F6-F3364D938F4C}" dt="2021-08-29T17:38:40.656" v="0" actId="47"/>
        <pc:sldMkLst>
          <pc:docMk/>
          <pc:sldMk cId="21051892" sldId="406"/>
        </pc:sldMkLst>
      </pc:sldChg>
      <pc:sldChg chg="del">
        <pc:chgData name="Kevin Stilts" userId="99c6032548666723" providerId="LiveId" clId="{2D25E95E-4156-4BE5-A1F6-F3364D938F4C}" dt="2021-08-29T17:38:40.656" v="0" actId="47"/>
        <pc:sldMkLst>
          <pc:docMk/>
          <pc:sldMk cId="4223413471" sldId="407"/>
        </pc:sldMkLst>
      </pc:sldChg>
      <pc:sldChg chg="del">
        <pc:chgData name="Kevin Stilts" userId="99c6032548666723" providerId="LiveId" clId="{2D25E95E-4156-4BE5-A1F6-F3364D938F4C}" dt="2021-08-29T17:38:40.656" v="0" actId="47"/>
        <pc:sldMkLst>
          <pc:docMk/>
          <pc:sldMk cId="3121206696" sldId="409"/>
        </pc:sldMkLst>
      </pc:sldChg>
      <pc:sldChg chg="del">
        <pc:chgData name="Kevin Stilts" userId="99c6032548666723" providerId="LiveId" clId="{2D25E95E-4156-4BE5-A1F6-F3364D938F4C}" dt="2021-08-29T17:38:40.656" v="0" actId="47"/>
        <pc:sldMkLst>
          <pc:docMk/>
          <pc:sldMk cId="754308049" sldId="410"/>
        </pc:sldMkLst>
      </pc:sldChg>
      <pc:sldChg chg="del">
        <pc:chgData name="Kevin Stilts" userId="99c6032548666723" providerId="LiveId" clId="{2D25E95E-4156-4BE5-A1F6-F3364D938F4C}" dt="2021-08-29T17:38:40.656" v="0" actId="47"/>
        <pc:sldMkLst>
          <pc:docMk/>
          <pc:sldMk cId="3910928461" sldId="411"/>
        </pc:sldMkLst>
      </pc:sldChg>
      <pc:sldChg chg="del">
        <pc:chgData name="Kevin Stilts" userId="99c6032548666723" providerId="LiveId" clId="{2D25E95E-4156-4BE5-A1F6-F3364D938F4C}" dt="2021-08-29T17:38:40.656" v="0" actId="47"/>
        <pc:sldMkLst>
          <pc:docMk/>
          <pc:sldMk cId="2172306574" sldId="413"/>
        </pc:sldMkLst>
      </pc:sldChg>
      <pc:sldChg chg="del">
        <pc:chgData name="Kevin Stilts" userId="99c6032548666723" providerId="LiveId" clId="{2D25E95E-4156-4BE5-A1F6-F3364D938F4C}" dt="2021-08-29T17:38:40.656" v="0" actId="47"/>
        <pc:sldMkLst>
          <pc:docMk/>
          <pc:sldMk cId="804789877" sldId="414"/>
        </pc:sldMkLst>
      </pc:sldChg>
      <pc:sldChg chg="del">
        <pc:chgData name="Kevin Stilts" userId="99c6032548666723" providerId="LiveId" clId="{2D25E95E-4156-4BE5-A1F6-F3364D938F4C}" dt="2021-08-29T17:38:40.656" v="0" actId="47"/>
        <pc:sldMkLst>
          <pc:docMk/>
          <pc:sldMk cId="2476187626" sldId="415"/>
        </pc:sldMkLst>
      </pc:sldChg>
      <pc:sldChg chg="del">
        <pc:chgData name="Kevin Stilts" userId="99c6032548666723" providerId="LiveId" clId="{2D25E95E-4156-4BE5-A1F6-F3364D938F4C}" dt="2021-08-29T17:38:40.656" v="0" actId="47"/>
        <pc:sldMkLst>
          <pc:docMk/>
          <pc:sldMk cId="1058196688" sldId="416"/>
        </pc:sldMkLst>
      </pc:sldChg>
      <pc:sldChg chg="del">
        <pc:chgData name="Kevin Stilts" userId="99c6032548666723" providerId="LiveId" clId="{2D25E95E-4156-4BE5-A1F6-F3364D938F4C}" dt="2021-08-29T17:38:40.656" v="0" actId="47"/>
        <pc:sldMkLst>
          <pc:docMk/>
          <pc:sldMk cId="2161850886" sldId="417"/>
        </pc:sldMkLst>
      </pc:sldChg>
      <pc:sldChg chg="del">
        <pc:chgData name="Kevin Stilts" userId="99c6032548666723" providerId="LiveId" clId="{2D25E95E-4156-4BE5-A1F6-F3364D938F4C}" dt="2021-08-29T17:38:40.656" v="0" actId="47"/>
        <pc:sldMkLst>
          <pc:docMk/>
          <pc:sldMk cId="2205184082" sldId="418"/>
        </pc:sldMkLst>
      </pc:sldChg>
      <pc:sldChg chg="del">
        <pc:chgData name="Kevin Stilts" userId="99c6032548666723" providerId="LiveId" clId="{2D25E95E-4156-4BE5-A1F6-F3364D938F4C}" dt="2021-08-29T17:38:40.656" v="0" actId="47"/>
        <pc:sldMkLst>
          <pc:docMk/>
          <pc:sldMk cId="198877586" sldId="419"/>
        </pc:sldMkLst>
      </pc:sldChg>
      <pc:sldChg chg="del">
        <pc:chgData name="Kevin Stilts" userId="99c6032548666723" providerId="LiveId" clId="{2D25E95E-4156-4BE5-A1F6-F3364D938F4C}" dt="2021-08-29T17:38:40.656" v="0" actId="47"/>
        <pc:sldMkLst>
          <pc:docMk/>
          <pc:sldMk cId="3333808829" sldId="42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biblia.com/bible/esv/Isa%2055.8-9" TargetMode="External"/><Relationship Id="rId2" Type="http://schemas.openxmlformats.org/officeDocument/2006/relationships/hyperlink" Target="https://biblia.com/bible/esv/Col%203.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244A6-D12B-4D9C-A250-E74145D642B6}"/>
              </a:ext>
            </a:extLst>
          </p:cNvPr>
          <p:cNvSpPr>
            <a:spLocks noGrp="1"/>
          </p:cNvSpPr>
          <p:nvPr>
            <p:ph type="ctrTitle"/>
          </p:nvPr>
        </p:nvSpPr>
        <p:spPr/>
        <p:txBody>
          <a:bodyPr/>
          <a:lstStyle/>
          <a:p>
            <a:r>
              <a:rPr lang="en-US" dirty="0"/>
              <a:t>Christians Responsibility to the Government</a:t>
            </a:r>
          </a:p>
        </p:txBody>
      </p:sp>
      <p:sp>
        <p:nvSpPr>
          <p:cNvPr id="3" name="Subtitle 2">
            <a:extLst>
              <a:ext uri="{FF2B5EF4-FFF2-40B4-BE49-F238E27FC236}">
                <a16:creationId xmlns:a16="http://schemas.microsoft.com/office/drawing/2014/main" id="{6CDB34CD-6E82-4148-B8DD-BB1F7AC76BB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6918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7972645" y="0"/>
            <a:ext cx="4219355" cy="674338"/>
          </a:xfrm>
        </p:spPr>
        <p:txBody>
          <a:bodyPr/>
          <a:lstStyle/>
          <a:p>
            <a:r>
              <a:rPr lang="en-US" dirty="0"/>
              <a:t>Matthew 22:15-22</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627632" y="674338"/>
            <a:ext cx="10369737" cy="6000782"/>
          </a:xfrm>
        </p:spPr>
        <p:txBody>
          <a:bodyPr>
            <a:normAutofit lnSpcReduction="10000"/>
          </a:bodyPr>
          <a:lstStyle/>
          <a:p>
            <a:r>
              <a:rPr lang="en-US" sz="2800" dirty="0">
                <a:latin typeface="Calibri" panose="020F0502020204030204" pitchFamily="34" charset="0"/>
                <a:cs typeface="Calibri" panose="020F0502020204030204" pitchFamily="34" charset="0"/>
              </a:rPr>
              <a:t>We give to earthly powers what is due. Paying taxes is one of the bedrock obligations we as citizens or residents undertake for the services we enjoy in any civilized society. (To be talked about further in Romans 13).</a:t>
            </a:r>
          </a:p>
          <a:p>
            <a:r>
              <a:rPr lang="en-US" sz="2800" b="1" dirty="0">
                <a:solidFill>
                  <a:srgbClr val="7030A0"/>
                </a:solidFill>
                <a:latin typeface="Calibri" panose="020F0502020204030204" pitchFamily="34" charset="0"/>
                <a:cs typeface="Calibri" panose="020F0502020204030204" pitchFamily="34" charset="0"/>
              </a:rPr>
              <a:t>How do we determine when something is due to our God and when it is due to the government?  </a:t>
            </a:r>
          </a:p>
          <a:p>
            <a:r>
              <a:rPr lang="en-US" sz="2800" b="1" u="sng" dirty="0">
                <a:solidFill>
                  <a:srgbClr val="C00000"/>
                </a:solidFill>
                <a:latin typeface="Calibri" panose="020F0502020204030204" pitchFamily="34" charset="0"/>
                <a:cs typeface="Calibri" panose="020F0502020204030204" pitchFamily="34" charset="0"/>
              </a:rPr>
              <a:t>And who determines that? </a:t>
            </a:r>
            <a:r>
              <a:rPr lang="en-US" sz="2800" dirty="0">
                <a:latin typeface="Calibri" panose="020F0502020204030204" pitchFamily="34" charset="0"/>
                <a:cs typeface="Calibri" panose="020F0502020204030204" pitchFamily="34" charset="0"/>
              </a:rPr>
              <a:t>Elders for the flock? Preachers as they give lessons? Or individuals as they make application for themselves?</a:t>
            </a:r>
          </a:p>
          <a:p>
            <a:r>
              <a:rPr lang="en-US" sz="2800" dirty="0">
                <a:latin typeface="Calibri" panose="020F0502020204030204" pitchFamily="34" charset="0"/>
                <a:cs typeface="Calibri" panose="020F0502020204030204" pitchFamily="34" charset="0"/>
              </a:rPr>
              <a:t>What does this passage </a:t>
            </a:r>
            <a:r>
              <a:rPr lang="en-US" sz="2800" b="1" u="sng" dirty="0">
                <a:solidFill>
                  <a:srgbClr val="C00000"/>
                </a:solidFill>
                <a:latin typeface="Calibri" panose="020F0502020204030204" pitchFamily="34" charset="0"/>
                <a:cs typeface="Calibri" panose="020F0502020204030204" pitchFamily="34" charset="0"/>
              </a:rPr>
              <a:t>NOT</a:t>
            </a:r>
            <a:r>
              <a:rPr lang="en-US" sz="2800" dirty="0">
                <a:latin typeface="Calibri" panose="020F0502020204030204" pitchFamily="34" charset="0"/>
                <a:cs typeface="Calibri" panose="020F0502020204030204" pitchFamily="34" charset="0"/>
              </a:rPr>
              <a:t> talk about?</a:t>
            </a:r>
          </a:p>
          <a:p>
            <a:r>
              <a:rPr lang="en-US" sz="2800" dirty="0">
                <a:latin typeface="Calibri" panose="020F0502020204030204" pitchFamily="34" charset="0"/>
                <a:cs typeface="Calibri" panose="020F0502020204030204" pitchFamily="34" charset="0"/>
              </a:rPr>
              <a:t>What happens when the directives from the government do not agree with what God’s commands are?</a:t>
            </a:r>
          </a:p>
          <a:p>
            <a:r>
              <a:rPr lang="en-US" sz="2800" dirty="0">
                <a:latin typeface="Calibri" panose="020F0502020204030204" pitchFamily="34" charset="0"/>
                <a:cs typeface="Calibri" panose="020F0502020204030204" pitchFamily="34" charset="0"/>
              </a:rPr>
              <a:t>We will find out the answer to this question elsewhere I believe.</a:t>
            </a:r>
          </a:p>
        </p:txBody>
      </p:sp>
    </p:spTree>
    <p:extLst>
      <p:ext uri="{BB962C8B-B14F-4D97-AF65-F5344CB8AC3E}">
        <p14:creationId xmlns:p14="http://schemas.microsoft.com/office/powerpoint/2010/main" val="146640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a:t>
            </a: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4583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5A0F-F5D6-414D-8AC8-1A11A124A46E}"/>
              </a:ext>
            </a:extLst>
          </p:cNvPr>
          <p:cNvSpPr>
            <a:spLocks noGrp="1"/>
          </p:cNvSpPr>
          <p:nvPr>
            <p:ph type="title"/>
          </p:nvPr>
        </p:nvSpPr>
        <p:spPr>
          <a:xfrm>
            <a:off x="9188356" y="0"/>
            <a:ext cx="3003644" cy="752998"/>
          </a:xfrm>
        </p:spPr>
        <p:txBody>
          <a:bodyPr/>
          <a:lstStyle/>
          <a:p>
            <a:r>
              <a:rPr lang="en-US" dirty="0"/>
              <a:t>Acts 5:27-32</a:t>
            </a:r>
          </a:p>
        </p:txBody>
      </p:sp>
      <p:sp>
        <p:nvSpPr>
          <p:cNvPr id="3" name="Content Placeholder 2">
            <a:extLst>
              <a:ext uri="{FF2B5EF4-FFF2-40B4-BE49-F238E27FC236}">
                <a16:creationId xmlns:a16="http://schemas.microsoft.com/office/drawing/2014/main" id="{02631482-E621-49BF-B434-30BC295F85DE}"/>
              </a:ext>
            </a:extLst>
          </p:cNvPr>
          <p:cNvSpPr>
            <a:spLocks noGrp="1"/>
          </p:cNvSpPr>
          <p:nvPr>
            <p:ph idx="1"/>
          </p:nvPr>
        </p:nvSpPr>
        <p:spPr>
          <a:xfrm>
            <a:off x="363556" y="4175393"/>
            <a:ext cx="11545677" cy="2488827"/>
          </a:xfrm>
        </p:spPr>
        <p:txBody>
          <a:bodyPr>
            <a:normAutofit/>
          </a:bodyPr>
          <a:lstStyle/>
          <a:p>
            <a:r>
              <a:rPr lang="en-US" sz="2800" dirty="0">
                <a:latin typeface="Calibri" panose="020F0502020204030204" pitchFamily="34" charset="0"/>
                <a:cs typeface="Calibri" panose="020F0502020204030204" pitchFamily="34" charset="0"/>
              </a:rPr>
              <a:t>A direct command, by the government, was given to the apostles in verse 28</a:t>
            </a:r>
          </a:p>
        </p:txBody>
      </p:sp>
      <p:sp>
        <p:nvSpPr>
          <p:cNvPr id="4" name="TextBox 3">
            <a:extLst>
              <a:ext uri="{FF2B5EF4-FFF2-40B4-BE49-F238E27FC236}">
                <a16:creationId xmlns:a16="http://schemas.microsoft.com/office/drawing/2014/main" id="{B3D5AFEA-FCC3-4F82-9E6F-7720876567C1}"/>
              </a:ext>
            </a:extLst>
          </p:cNvPr>
          <p:cNvSpPr txBox="1"/>
          <p:nvPr/>
        </p:nvSpPr>
        <p:spPr>
          <a:xfrm>
            <a:off x="108623" y="598762"/>
            <a:ext cx="11974753" cy="3416320"/>
          </a:xfrm>
          <a:prstGeom prst="rect">
            <a:avLst/>
          </a:prstGeom>
          <a:solidFill>
            <a:schemeClr val="accent2">
              <a:lumMod val="60000"/>
              <a:lumOff val="40000"/>
            </a:schemeClr>
          </a:solidFill>
        </p:spPr>
        <p:txBody>
          <a:bodyPr wrap="none" rtlCol="0">
            <a:spAutoFit/>
          </a:bodyPr>
          <a:lstStyle/>
          <a:p>
            <a:pPr algn="ctr"/>
            <a:r>
              <a:rPr lang="en-US" sz="2400" b="1" baseline="30000" dirty="0"/>
              <a:t>27 </a:t>
            </a:r>
            <a:r>
              <a:rPr lang="en-US" sz="2400" dirty="0"/>
              <a:t>And when they had brought them, they set </a:t>
            </a:r>
            <a:r>
              <a:rPr lang="en-US" sz="2400" i="1" dirty="0"/>
              <a:t>them</a:t>
            </a:r>
            <a:r>
              <a:rPr lang="en-US" sz="2400" dirty="0"/>
              <a:t> before the council. And </a:t>
            </a:r>
          </a:p>
          <a:p>
            <a:pPr algn="ctr"/>
            <a:r>
              <a:rPr lang="en-US" sz="2400" dirty="0"/>
              <a:t>the high priest asked them, </a:t>
            </a:r>
            <a:r>
              <a:rPr lang="en-US" sz="2400" b="1" baseline="30000" dirty="0"/>
              <a:t>28 </a:t>
            </a:r>
            <a:r>
              <a:rPr lang="en-US" sz="2400" dirty="0"/>
              <a:t>saying, “Did we not strictly command you not </a:t>
            </a:r>
          </a:p>
          <a:p>
            <a:pPr algn="ctr"/>
            <a:r>
              <a:rPr lang="en-US" sz="2400" dirty="0"/>
              <a:t>to teach in this name? And look, you have filled Jerusalem with your doctrine, </a:t>
            </a:r>
          </a:p>
          <a:p>
            <a:pPr algn="ctr"/>
            <a:r>
              <a:rPr lang="en-US" sz="2400" dirty="0"/>
              <a:t>and intend to bring this Man’s blood on us!” </a:t>
            </a:r>
            <a:r>
              <a:rPr lang="en-US" sz="2400" b="1" baseline="30000" dirty="0"/>
              <a:t>29 </a:t>
            </a:r>
            <a:r>
              <a:rPr lang="en-US" sz="2400" dirty="0"/>
              <a:t>But Peter and the </a:t>
            </a:r>
            <a:r>
              <a:rPr lang="en-US" sz="2400" i="1" dirty="0"/>
              <a:t>other</a:t>
            </a:r>
            <a:r>
              <a:rPr lang="en-US" sz="2400" dirty="0"/>
              <a:t> apostles </a:t>
            </a:r>
          </a:p>
          <a:p>
            <a:pPr algn="ctr"/>
            <a:r>
              <a:rPr lang="en-US" sz="2400" dirty="0"/>
              <a:t>answered and said: “We ought to obey God rather than men. </a:t>
            </a:r>
            <a:r>
              <a:rPr lang="en-US" sz="2400" b="1" baseline="30000" dirty="0"/>
              <a:t>30 </a:t>
            </a:r>
            <a:r>
              <a:rPr lang="en-US" sz="2400" dirty="0"/>
              <a:t>The God of </a:t>
            </a:r>
          </a:p>
          <a:p>
            <a:pPr algn="ctr"/>
            <a:r>
              <a:rPr lang="en-US" sz="2400" dirty="0"/>
              <a:t>our fathers raised up Jesus whom you murdered by hanging on a tree. </a:t>
            </a:r>
            <a:r>
              <a:rPr lang="en-US" sz="2400" b="1" baseline="30000" dirty="0"/>
              <a:t>31 </a:t>
            </a:r>
            <a:r>
              <a:rPr lang="en-US" sz="2400" dirty="0"/>
              <a:t>Him </a:t>
            </a:r>
          </a:p>
          <a:p>
            <a:pPr algn="ctr"/>
            <a:r>
              <a:rPr lang="en-US" sz="2400" dirty="0"/>
              <a:t>God has exalted to His right hand </a:t>
            </a:r>
            <a:r>
              <a:rPr lang="en-US" sz="2400" i="1" dirty="0"/>
              <a:t>to be</a:t>
            </a:r>
            <a:r>
              <a:rPr lang="en-US" sz="2400" dirty="0"/>
              <a:t> Prince and Savior, to give repentance </a:t>
            </a:r>
          </a:p>
          <a:p>
            <a:pPr algn="ctr"/>
            <a:r>
              <a:rPr lang="en-US" sz="2400" dirty="0"/>
              <a:t>to Israel and forgiveness of sins. </a:t>
            </a:r>
            <a:r>
              <a:rPr lang="en-US" sz="2400" b="1" baseline="30000" dirty="0"/>
              <a:t>32 </a:t>
            </a:r>
            <a:r>
              <a:rPr lang="en-US" sz="2400" dirty="0"/>
              <a:t>And we are His witnesses to these things, and </a:t>
            </a:r>
          </a:p>
          <a:p>
            <a:pPr algn="ctr"/>
            <a:r>
              <a:rPr lang="en-US" sz="2400" i="1" dirty="0"/>
              <a:t>so</a:t>
            </a:r>
            <a:r>
              <a:rPr lang="en-US" sz="2400" dirty="0"/>
              <a:t> also </a:t>
            </a:r>
            <a:r>
              <a:rPr lang="en-US" sz="2400" i="1" dirty="0"/>
              <a:t>is</a:t>
            </a:r>
            <a:r>
              <a:rPr lang="en-US" sz="2400" dirty="0"/>
              <a:t> the Holy Spirit whom God has given to those who obey Him.”</a:t>
            </a:r>
          </a:p>
        </p:txBody>
      </p:sp>
      <p:sp>
        <p:nvSpPr>
          <p:cNvPr id="5" name="TextBox 4">
            <a:extLst>
              <a:ext uri="{FF2B5EF4-FFF2-40B4-BE49-F238E27FC236}">
                <a16:creationId xmlns:a16="http://schemas.microsoft.com/office/drawing/2014/main" id="{3972B92B-7023-40FF-9EC7-0A7E040010CE}"/>
              </a:ext>
            </a:extLst>
          </p:cNvPr>
          <p:cNvSpPr txBox="1"/>
          <p:nvPr/>
        </p:nvSpPr>
        <p:spPr>
          <a:xfrm>
            <a:off x="1660140" y="5004307"/>
            <a:ext cx="8952508" cy="830997"/>
          </a:xfrm>
          <a:prstGeom prst="rect">
            <a:avLst/>
          </a:prstGeom>
          <a:solidFill>
            <a:schemeClr val="accent2">
              <a:lumMod val="60000"/>
              <a:lumOff val="40000"/>
            </a:schemeClr>
          </a:solidFill>
        </p:spPr>
        <p:txBody>
          <a:bodyPr wrap="square" rtlCol="0">
            <a:spAutoFit/>
          </a:bodyPr>
          <a:lstStyle/>
          <a:p>
            <a:pPr algn="ctr"/>
            <a:r>
              <a:rPr lang="en-US" sz="2400" dirty="0"/>
              <a:t>“Did we not strictly command you not to teach in this name?</a:t>
            </a:r>
          </a:p>
        </p:txBody>
      </p:sp>
    </p:spTree>
    <p:extLst>
      <p:ext uri="{BB962C8B-B14F-4D97-AF65-F5344CB8AC3E}">
        <p14:creationId xmlns:p14="http://schemas.microsoft.com/office/powerpoint/2010/main" val="327455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320270" y="0"/>
            <a:ext cx="2871730" cy="674338"/>
          </a:xfrm>
        </p:spPr>
        <p:txBody>
          <a:bodyPr/>
          <a:lstStyle/>
          <a:p>
            <a:r>
              <a:rPr lang="en-US" dirty="0"/>
              <a:t>Acts 5:27-32</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2038120" y="674338"/>
            <a:ext cx="9794216" cy="5790470"/>
          </a:xfrm>
        </p:spPr>
        <p:txBody>
          <a:bodyPr>
            <a:normAutofit/>
          </a:bodyPr>
          <a:lstStyle/>
          <a:p>
            <a:r>
              <a:rPr lang="en-US" sz="2800" dirty="0">
                <a:latin typeface="Calibri" panose="020F0502020204030204" pitchFamily="34" charset="0"/>
                <a:cs typeface="Calibri" panose="020F0502020204030204" pitchFamily="34" charset="0"/>
              </a:rPr>
              <a:t>The apostles answer this statement with something we have not seen thus far in our study of government, God’s commands override any of man’s commands (</a:t>
            </a:r>
            <a:r>
              <a:rPr lang="en-US" sz="2800" b="1" dirty="0">
                <a:latin typeface="Calibri" panose="020F0502020204030204" pitchFamily="34" charset="0"/>
                <a:cs typeface="Calibri" panose="020F0502020204030204" pitchFamily="34" charset="0"/>
              </a:rPr>
              <a:t>V 29</a:t>
            </a:r>
            <a:r>
              <a:rPr lang="en-US" sz="2800" dirty="0">
                <a:latin typeface="Calibri" panose="020F0502020204030204" pitchFamily="34" charset="0"/>
                <a:cs typeface="Calibri" panose="020F0502020204030204" pitchFamily="34" charset="0"/>
              </a:rPr>
              <a:t>):</a:t>
            </a: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During the past couple years, I have heard many Christians </a:t>
            </a:r>
            <a:r>
              <a:rPr lang="en-US" sz="2800" b="1" u="sng" dirty="0">
                <a:solidFill>
                  <a:srgbClr val="FF0000"/>
                </a:solidFill>
                <a:latin typeface="Calibri" panose="020F0502020204030204" pitchFamily="34" charset="0"/>
                <a:cs typeface="Calibri" panose="020F0502020204030204" pitchFamily="34" charset="0"/>
              </a:rPr>
              <a:t>defend our government’s commands </a:t>
            </a:r>
            <a:r>
              <a:rPr lang="en-US" sz="2800" dirty="0">
                <a:latin typeface="Calibri" panose="020F0502020204030204" pitchFamily="34" charset="0"/>
                <a:cs typeface="Calibri" panose="020F0502020204030204" pitchFamily="34" charset="0"/>
              </a:rPr>
              <a:t>to </a:t>
            </a:r>
            <a:r>
              <a:rPr lang="en-US" sz="2800" b="1" u="sng" dirty="0">
                <a:solidFill>
                  <a:srgbClr val="FF0000"/>
                </a:solidFill>
                <a:latin typeface="Calibri" panose="020F0502020204030204" pitchFamily="34" charset="0"/>
                <a:cs typeface="Calibri" panose="020F0502020204030204" pitchFamily="34" charset="0"/>
              </a:rPr>
              <a:t>NOT</a:t>
            </a:r>
            <a:r>
              <a:rPr lang="en-US" sz="2800" dirty="0">
                <a:latin typeface="Calibri" panose="020F0502020204030204" pitchFamily="34" charset="0"/>
                <a:cs typeface="Calibri" panose="020F0502020204030204" pitchFamily="34" charset="0"/>
              </a:rPr>
              <a:t> worship because they had our best interests in mind (from not just in this country but all around the world).</a:t>
            </a:r>
          </a:p>
          <a:p>
            <a:r>
              <a:rPr lang="en-US" sz="2800" b="1" dirty="0">
                <a:solidFill>
                  <a:srgbClr val="7030A0"/>
                </a:solidFill>
                <a:latin typeface="Calibri" panose="020F0502020204030204" pitchFamily="34" charset="0"/>
                <a:cs typeface="Calibri" panose="020F0502020204030204" pitchFamily="34" charset="0"/>
              </a:rPr>
              <a:t>Should Christians obey the government, over God’s commands, if the government has good motivations behind what they ask of us?</a:t>
            </a:r>
          </a:p>
        </p:txBody>
      </p:sp>
      <p:sp>
        <p:nvSpPr>
          <p:cNvPr id="4" name="TextBox 3">
            <a:extLst>
              <a:ext uri="{FF2B5EF4-FFF2-40B4-BE49-F238E27FC236}">
                <a16:creationId xmlns:a16="http://schemas.microsoft.com/office/drawing/2014/main" id="{02D14DA2-FB9F-4E93-B4DD-A4A3737B3A93}"/>
              </a:ext>
            </a:extLst>
          </p:cNvPr>
          <p:cNvSpPr txBox="1"/>
          <p:nvPr/>
        </p:nvSpPr>
        <p:spPr>
          <a:xfrm>
            <a:off x="3735473" y="2113990"/>
            <a:ext cx="6399509" cy="461665"/>
          </a:xfrm>
          <a:prstGeom prst="rect">
            <a:avLst/>
          </a:prstGeom>
          <a:solidFill>
            <a:schemeClr val="accent2">
              <a:lumMod val="60000"/>
              <a:lumOff val="40000"/>
            </a:schemeClr>
          </a:solidFill>
        </p:spPr>
        <p:txBody>
          <a:bodyPr wrap="none" rtlCol="0">
            <a:spAutoFit/>
          </a:bodyPr>
          <a:lstStyle/>
          <a:p>
            <a:r>
              <a:rPr lang="en-US" sz="2400" b="1" dirty="0"/>
              <a:t>“We ought to obey God rather than men</a:t>
            </a:r>
            <a:r>
              <a:rPr lang="en-US" b="1" dirty="0"/>
              <a:t>.”</a:t>
            </a:r>
          </a:p>
        </p:txBody>
      </p:sp>
    </p:spTree>
    <p:extLst>
      <p:ext uri="{BB962C8B-B14F-4D97-AF65-F5344CB8AC3E}">
        <p14:creationId xmlns:p14="http://schemas.microsoft.com/office/powerpoint/2010/main" val="189418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364337" y="0"/>
            <a:ext cx="2827663" cy="674338"/>
          </a:xfrm>
        </p:spPr>
        <p:txBody>
          <a:bodyPr/>
          <a:lstStyle/>
          <a:p>
            <a:r>
              <a:rPr lang="en-US" dirty="0"/>
              <a:t>Acts 5:27-32</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772239" y="674337"/>
            <a:ext cx="10060097" cy="6037547"/>
          </a:xfrm>
        </p:spPr>
        <p:txBody>
          <a:bodyPr>
            <a:normAutofit lnSpcReduction="10000"/>
          </a:bodyPr>
          <a:lstStyle/>
          <a:p>
            <a:r>
              <a:rPr lang="en-US" sz="2800" dirty="0">
                <a:latin typeface="Calibri" panose="020F0502020204030204" pitchFamily="34" charset="0"/>
                <a:cs typeface="Calibri" panose="020F0502020204030204" pitchFamily="34" charset="0"/>
              </a:rPr>
              <a:t>Uzzah in </a:t>
            </a:r>
            <a:r>
              <a:rPr lang="en-US" sz="2800" b="1" dirty="0">
                <a:latin typeface="Calibri" panose="020F0502020204030204" pitchFamily="34" charset="0"/>
                <a:cs typeface="Calibri" panose="020F0502020204030204" pitchFamily="34" charset="0"/>
              </a:rPr>
              <a:t>2 Samuel 6:6,7 </a:t>
            </a:r>
            <a:r>
              <a:rPr lang="en-US" sz="2800" dirty="0">
                <a:latin typeface="Calibri" panose="020F0502020204030204" pitchFamily="34" charset="0"/>
                <a:cs typeface="Calibri" panose="020F0502020204030204" pitchFamily="34" charset="0"/>
              </a:rPr>
              <a:t>was transporting the ark and the oxen stumbled and Uzzah stopped the ark from falling by touching it.  </a:t>
            </a:r>
          </a:p>
          <a:p>
            <a:r>
              <a:rPr lang="en-US" sz="2800" b="1" dirty="0">
                <a:solidFill>
                  <a:srgbClr val="FF0000"/>
                </a:solidFill>
                <a:latin typeface="Calibri" panose="020F0502020204030204" pitchFamily="34" charset="0"/>
                <a:cs typeface="Calibri" panose="020F0502020204030204" pitchFamily="34" charset="0"/>
              </a:rPr>
              <a:t>GREAT MOTIVATION FOR DOING SO!! Was this NOT out of love for God and His people?</a:t>
            </a:r>
          </a:p>
          <a:p>
            <a:r>
              <a:rPr lang="en-US" sz="2800" dirty="0">
                <a:latin typeface="Calibri" panose="020F0502020204030204" pitchFamily="34" charset="0"/>
                <a:cs typeface="Calibri" panose="020F0502020204030204" pitchFamily="34" charset="0"/>
              </a:rPr>
              <a:t>What was God’s response?</a:t>
            </a: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Why did God strike Uzzah dead?</a:t>
            </a:r>
          </a:p>
          <a:p>
            <a:r>
              <a:rPr lang="en-US" sz="2800" dirty="0">
                <a:latin typeface="Calibri" panose="020F0502020204030204" pitchFamily="34" charset="0"/>
                <a:cs typeface="Calibri" panose="020F0502020204030204" pitchFamily="34" charset="0"/>
              </a:rPr>
              <a:t>What does this tell us about “good” motivations </a:t>
            </a:r>
            <a:r>
              <a:rPr lang="en-US" sz="2800" b="1" dirty="0">
                <a:solidFill>
                  <a:srgbClr val="FF0000"/>
                </a:solidFill>
                <a:latin typeface="Calibri" panose="020F0502020204030204" pitchFamily="34" charset="0"/>
                <a:cs typeface="Calibri" panose="020F0502020204030204" pitchFamily="34" charset="0"/>
              </a:rPr>
              <a:t>(earthly centered view of love)</a:t>
            </a:r>
            <a:r>
              <a:rPr lang="en-US" sz="2800" dirty="0">
                <a:latin typeface="Calibri" panose="020F0502020204030204" pitchFamily="34" charset="0"/>
                <a:cs typeface="Calibri" panose="020F0502020204030204" pitchFamily="34" charset="0"/>
              </a:rPr>
              <a:t> for what we do if not in accordance to God’s word?</a:t>
            </a:r>
          </a:p>
        </p:txBody>
      </p:sp>
      <p:sp>
        <p:nvSpPr>
          <p:cNvPr id="4" name="TextBox 3">
            <a:extLst>
              <a:ext uri="{FF2B5EF4-FFF2-40B4-BE49-F238E27FC236}">
                <a16:creationId xmlns:a16="http://schemas.microsoft.com/office/drawing/2014/main" id="{20455C63-E8C5-49D1-B5BF-9CD84B8C4382}"/>
              </a:ext>
            </a:extLst>
          </p:cNvPr>
          <p:cNvSpPr txBox="1"/>
          <p:nvPr/>
        </p:nvSpPr>
        <p:spPr>
          <a:xfrm>
            <a:off x="498784" y="2908280"/>
            <a:ext cx="11333552" cy="1569660"/>
          </a:xfrm>
          <a:prstGeom prst="rect">
            <a:avLst/>
          </a:prstGeom>
          <a:solidFill>
            <a:schemeClr val="accent2">
              <a:lumMod val="60000"/>
              <a:lumOff val="40000"/>
            </a:schemeClr>
          </a:solidFill>
        </p:spPr>
        <p:txBody>
          <a:bodyPr wrap="none" rtlCol="0">
            <a:spAutoFit/>
          </a:bodyPr>
          <a:lstStyle/>
          <a:p>
            <a:pPr algn="ctr"/>
            <a:r>
              <a:rPr lang="en-US" sz="2400" b="1" baseline="30000" dirty="0"/>
              <a:t>6 </a:t>
            </a:r>
            <a:r>
              <a:rPr lang="en-US" sz="2400" dirty="0"/>
              <a:t>And when they came to </a:t>
            </a:r>
            <a:r>
              <a:rPr lang="en-US" sz="2400" dirty="0" err="1"/>
              <a:t>Nachon’s</a:t>
            </a:r>
            <a:r>
              <a:rPr lang="en-US" sz="2400" dirty="0"/>
              <a:t> threshing floor, Uzzah put out </a:t>
            </a:r>
            <a:r>
              <a:rPr lang="en-US" sz="2400" i="1" dirty="0"/>
              <a:t>his</a:t>
            </a:r>
            <a:r>
              <a:rPr lang="en-US" sz="2400" dirty="0"/>
              <a:t> </a:t>
            </a:r>
            <a:r>
              <a:rPr lang="en-US" sz="2400" i="1" dirty="0"/>
              <a:t>hand</a:t>
            </a:r>
            <a:r>
              <a:rPr lang="en-US" sz="2400" dirty="0"/>
              <a:t> </a:t>
            </a:r>
          </a:p>
          <a:p>
            <a:pPr algn="ctr"/>
            <a:r>
              <a:rPr lang="en-US" sz="2400" dirty="0"/>
              <a:t>to the ark of God and took hold of it, for the oxen stumbled. </a:t>
            </a:r>
            <a:r>
              <a:rPr lang="en-US" sz="2400" b="1" baseline="30000" dirty="0"/>
              <a:t>7 </a:t>
            </a:r>
            <a:r>
              <a:rPr lang="en-US" sz="2400" dirty="0"/>
              <a:t>Then the </a:t>
            </a:r>
          </a:p>
          <a:p>
            <a:pPr algn="ctr"/>
            <a:r>
              <a:rPr lang="en-US" sz="2400" dirty="0"/>
              <a:t>anger of the </a:t>
            </a:r>
            <a:r>
              <a:rPr lang="en-US" sz="2400" cap="small" dirty="0"/>
              <a:t>Lord</a:t>
            </a:r>
            <a:r>
              <a:rPr lang="en-US" sz="2400" dirty="0"/>
              <a:t> was aroused against Uzzah, and God struck him there </a:t>
            </a:r>
          </a:p>
          <a:p>
            <a:pPr algn="ctr"/>
            <a:r>
              <a:rPr lang="en-US" sz="2400" dirty="0"/>
              <a:t>for </a:t>
            </a:r>
            <a:r>
              <a:rPr lang="en-US" sz="2400" i="1" dirty="0"/>
              <a:t>his</a:t>
            </a:r>
            <a:r>
              <a:rPr lang="en-US" sz="2400" dirty="0"/>
              <a:t> error; and he died there by the ark of God.</a:t>
            </a:r>
          </a:p>
        </p:txBody>
      </p:sp>
    </p:spTree>
    <p:extLst>
      <p:ext uri="{BB962C8B-B14F-4D97-AF65-F5344CB8AC3E}">
        <p14:creationId xmlns:p14="http://schemas.microsoft.com/office/powerpoint/2010/main" val="95415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randombar(horizont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364337" y="0"/>
            <a:ext cx="2827663" cy="674338"/>
          </a:xfrm>
        </p:spPr>
        <p:txBody>
          <a:bodyPr/>
          <a:lstStyle/>
          <a:p>
            <a:r>
              <a:rPr lang="en-US" dirty="0"/>
              <a:t>Acts 5:27-32</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630837" y="518475"/>
            <a:ext cx="10201499" cy="6268824"/>
          </a:xfrm>
        </p:spPr>
        <p:txBody>
          <a:bodyPr>
            <a:normAutofit/>
          </a:bodyPr>
          <a:lstStyle/>
          <a:p>
            <a:r>
              <a:rPr lang="en-US" sz="2800" b="1" dirty="0">
                <a:latin typeface="Calibri" panose="020F0502020204030204" pitchFamily="34" charset="0"/>
                <a:cs typeface="Calibri" panose="020F0502020204030204" pitchFamily="34" charset="0"/>
              </a:rPr>
              <a:t>Matthew 16:21-23</a:t>
            </a:r>
            <a:r>
              <a:rPr lang="en-US" sz="2800" dirty="0">
                <a:latin typeface="Calibri" panose="020F0502020204030204" pitchFamily="34" charset="0"/>
                <a:cs typeface="Calibri" panose="020F0502020204030204" pitchFamily="34" charset="0"/>
              </a:rPr>
              <a:t>.  Why does Jesus call Peter, a faithful follower of His, Satan in this text?</a:t>
            </a: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What was Peter’s motivation here?  </a:t>
            </a:r>
          </a:p>
          <a:p>
            <a:r>
              <a:rPr lang="en-US" sz="2800" dirty="0">
                <a:latin typeface="Calibri" panose="020F0502020204030204" pitchFamily="34" charset="0"/>
                <a:cs typeface="Calibri" panose="020F0502020204030204" pitchFamily="34" charset="0"/>
              </a:rPr>
              <a:t>Was Peter not completely concerned for Jesus’ well-being in this passage?</a:t>
            </a:r>
          </a:p>
          <a:p>
            <a:r>
              <a:rPr lang="en-US" sz="2800" dirty="0">
                <a:latin typeface="Calibri" panose="020F0502020204030204" pitchFamily="34" charset="0"/>
                <a:cs typeface="Calibri" panose="020F0502020204030204" pitchFamily="34" charset="0"/>
              </a:rPr>
              <a:t>Peter was </a:t>
            </a:r>
            <a:r>
              <a:rPr lang="en-US" sz="2800" b="1" u="sng" dirty="0">
                <a:solidFill>
                  <a:srgbClr val="FF0000"/>
                </a:solidFill>
                <a:latin typeface="Calibri" panose="020F0502020204030204" pitchFamily="34" charset="0"/>
                <a:cs typeface="Calibri" panose="020F0502020204030204" pitchFamily="34" charset="0"/>
              </a:rPr>
              <a:t>MOTIVATED BY LOVE</a:t>
            </a:r>
            <a:r>
              <a:rPr lang="en-US" sz="2800" dirty="0">
                <a:latin typeface="Calibri" panose="020F0502020204030204" pitchFamily="34" charset="0"/>
                <a:cs typeface="Calibri" panose="020F0502020204030204" pitchFamily="34" charset="0"/>
              </a:rPr>
              <a:t>, was he not??? </a:t>
            </a:r>
            <a:r>
              <a:rPr lang="en-US" sz="2800" b="1" dirty="0">
                <a:solidFill>
                  <a:srgbClr val="FF0000"/>
                </a:solidFill>
                <a:latin typeface="Calibri" panose="020F0502020204030204" pitchFamily="34" charset="0"/>
                <a:cs typeface="Calibri" panose="020F0502020204030204" pitchFamily="34" charset="0"/>
              </a:rPr>
              <a:t>(A love for Christ’s earthly life over a love for God’s commands to be done).</a:t>
            </a:r>
          </a:p>
        </p:txBody>
      </p:sp>
      <p:sp>
        <p:nvSpPr>
          <p:cNvPr id="4" name="TextBox 3">
            <a:extLst>
              <a:ext uri="{FF2B5EF4-FFF2-40B4-BE49-F238E27FC236}">
                <a16:creationId xmlns:a16="http://schemas.microsoft.com/office/drawing/2014/main" id="{0ADCE6A8-2C25-412C-92DA-AC3E505DF670}"/>
              </a:ext>
            </a:extLst>
          </p:cNvPr>
          <p:cNvSpPr txBox="1"/>
          <p:nvPr/>
        </p:nvSpPr>
        <p:spPr>
          <a:xfrm>
            <a:off x="767175" y="1493751"/>
            <a:ext cx="11282256" cy="2677656"/>
          </a:xfrm>
          <a:prstGeom prst="rect">
            <a:avLst/>
          </a:prstGeom>
          <a:solidFill>
            <a:schemeClr val="accent2">
              <a:lumMod val="60000"/>
              <a:lumOff val="40000"/>
            </a:schemeClr>
          </a:solidFill>
        </p:spPr>
        <p:txBody>
          <a:bodyPr wrap="none" rtlCol="0">
            <a:spAutoFit/>
          </a:bodyPr>
          <a:lstStyle/>
          <a:p>
            <a:pPr algn="ctr"/>
            <a:r>
              <a:rPr lang="en-US" sz="2400" b="1" baseline="30000" dirty="0"/>
              <a:t>21 </a:t>
            </a:r>
            <a:r>
              <a:rPr lang="en-US" sz="2400" dirty="0"/>
              <a:t>From that time Jesus began to show to His disciples that He must go to </a:t>
            </a:r>
          </a:p>
          <a:p>
            <a:pPr algn="ctr"/>
            <a:r>
              <a:rPr lang="en-US" sz="2400" dirty="0"/>
              <a:t>Jerusalem, and suffer many things from the elders and chief priests and </a:t>
            </a:r>
          </a:p>
          <a:p>
            <a:pPr algn="ctr"/>
            <a:r>
              <a:rPr lang="en-US" sz="2400" dirty="0"/>
              <a:t>scribes, and be killed, and be raised the third day. </a:t>
            </a:r>
            <a:r>
              <a:rPr lang="en-US" sz="2400" b="1" baseline="30000" dirty="0"/>
              <a:t>22 </a:t>
            </a:r>
            <a:r>
              <a:rPr lang="en-US" sz="2400" dirty="0"/>
              <a:t>Then Peter took Him </a:t>
            </a:r>
          </a:p>
          <a:p>
            <a:pPr algn="ctr"/>
            <a:r>
              <a:rPr lang="en-US" sz="2400" dirty="0"/>
              <a:t>aside and began to rebuke Him, saying, “Far be it from You, Lord; this shall </a:t>
            </a:r>
          </a:p>
          <a:p>
            <a:pPr algn="ctr"/>
            <a:r>
              <a:rPr lang="en-US" sz="2400" dirty="0"/>
              <a:t>not happen to You!” </a:t>
            </a:r>
            <a:r>
              <a:rPr lang="en-US" sz="2400" b="1" baseline="30000" dirty="0"/>
              <a:t>23 </a:t>
            </a:r>
            <a:r>
              <a:rPr lang="en-US" sz="2400" dirty="0"/>
              <a:t>But He turned and said to Peter, “Get behind Me, </a:t>
            </a:r>
          </a:p>
          <a:p>
            <a:pPr algn="ctr"/>
            <a:r>
              <a:rPr lang="en-US" sz="2400" dirty="0"/>
              <a:t>Satan! You are an offense to Me, for you are not mindful of the things of </a:t>
            </a:r>
          </a:p>
          <a:p>
            <a:pPr algn="ctr"/>
            <a:r>
              <a:rPr lang="en-US" sz="2400" dirty="0"/>
              <a:t>God, but the things of men.”</a:t>
            </a:r>
          </a:p>
        </p:txBody>
      </p:sp>
    </p:spTree>
    <p:extLst>
      <p:ext uri="{BB962C8B-B14F-4D97-AF65-F5344CB8AC3E}">
        <p14:creationId xmlns:p14="http://schemas.microsoft.com/office/powerpoint/2010/main" val="278719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arn(inVertical)">
                                      <p:cBhvr>
                                        <p:cTn id="15" dur="500"/>
                                        <p:tgtEl>
                                          <p:spTgt spid="3">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barn(inVertical)">
                                      <p:cBhvr>
                                        <p:cTn id="20" dur="500"/>
                                        <p:tgtEl>
                                          <p:spTgt spid="3">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arn(inVertical)">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309252" y="0"/>
            <a:ext cx="2882747" cy="674338"/>
          </a:xfrm>
        </p:spPr>
        <p:txBody>
          <a:bodyPr/>
          <a:lstStyle/>
          <a:p>
            <a:r>
              <a:rPr lang="en-US" dirty="0"/>
              <a:t>Acts 5:27-32</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866507" y="674338"/>
            <a:ext cx="9965829" cy="5790470"/>
          </a:xfrm>
        </p:spPr>
        <p:txBody>
          <a:bodyPr>
            <a:normAutofit/>
          </a:bodyPr>
          <a:lstStyle/>
          <a:p>
            <a:r>
              <a:rPr lang="en-US" sz="2800" dirty="0">
                <a:latin typeface="Calibri" panose="020F0502020204030204" pitchFamily="34" charset="0"/>
                <a:cs typeface="Calibri" panose="020F0502020204030204" pitchFamily="34" charset="0"/>
              </a:rPr>
              <a:t>Unwittingly, </a:t>
            </a:r>
            <a:r>
              <a:rPr lang="en-US" sz="2800" b="1" dirty="0">
                <a:solidFill>
                  <a:srgbClr val="FF0000"/>
                </a:solidFill>
                <a:latin typeface="Calibri" panose="020F0502020204030204" pitchFamily="34" charset="0"/>
                <a:cs typeface="Calibri" panose="020F0502020204030204" pitchFamily="34" charset="0"/>
              </a:rPr>
              <a:t>by speaking from a greater love for Christ’s earthly life than God’s will,</a:t>
            </a:r>
            <a:r>
              <a:rPr lang="en-US" sz="2800" dirty="0">
                <a:latin typeface="Calibri" panose="020F0502020204030204" pitchFamily="34" charset="0"/>
                <a:cs typeface="Calibri" panose="020F0502020204030204" pitchFamily="34" charset="0"/>
              </a:rPr>
              <a:t> </a:t>
            </a:r>
            <a:r>
              <a:rPr lang="en-US" sz="2800" b="1" u="sng" dirty="0">
                <a:solidFill>
                  <a:srgbClr val="7030A0"/>
                </a:solidFill>
                <a:latin typeface="Calibri" panose="020F0502020204030204" pitchFamily="34" charset="0"/>
                <a:cs typeface="Calibri" panose="020F0502020204030204" pitchFamily="34" charset="0"/>
              </a:rPr>
              <a:t>Peter was speaking for Satan</a:t>
            </a:r>
            <a:r>
              <a:rPr lang="en-US" sz="2800" dirty="0">
                <a:latin typeface="Calibri" panose="020F0502020204030204" pitchFamily="34" charset="0"/>
                <a:cs typeface="Calibri" panose="020F0502020204030204" pitchFamily="34" charset="0"/>
              </a:rPr>
              <a:t>. </a:t>
            </a:r>
          </a:p>
          <a:p>
            <a:r>
              <a:rPr lang="en-US" sz="2800" dirty="0">
                <a:latin typeface="Calibri" panose="020F0502020204030204" pitchFamily="34" charset="0"/>
                <a:cs typeface="Calibri" panose="020F0502020204030204" pitchFamily="34" charset="0"/>
              </a:rPr>
              <a:t>Like Jesus’ adversary, Peter was not setting his mind on the things of God—His ways, His plans, and His purposes (</a:t>
            </a:r>
            <a:r>
              <a:rPr lang="en-US" sz="2800" dirty="0">
                <a:latin typeface="Calibri" panose="020F0502020204030204" pitchFamily="34" charset="0"/>
                <a:cs typeface="Calibri" panose="020F0502020204030204" pitchFamily="34" charset="0"/>
                <a:hlinkClick r:id="rId2"/>
              </a:rPr>
              <a:t>Colossians 3:2</a:t>
            </a:r>
            <a:r>
              <a:rPr lang="en-US"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hlinkClick r:id="rId3"/>
              </a:rPr>
              <a:t>Isaiah 55:8-9</a:t>
            </a:r>
            <a:r>
              <a:rPr lang="en-US" sz="2800" dirty="0">
                <a:latin typeface="Calibri" panose="020F0502020204030204" pitchFamily="34" charset="0"/>
                <a:cs typeface="Calibri" panose="020F0502020204030204" pitchFamily="34" charset="0"/>
              </a:rPr>
              <a:t>).</a:t>
            </a:r>
          </a:p>
          <a:p>
            <a:r>
              <a:rPr lang="en-US" sz="2800" dirty="0">
                <a:latin typeface="Calibri" panose="020F0502020204030204" pitchFamily="34" charset="0"/>
                <a:cs typeface="Calibri" panose="020F0502020204030204" pitchFamily="34" charset="0"/>
              </a:rPr>
              <a:t> Instead, Peter’s mind was set on the things of man </a:t>
            </a:r>
            <a:r>
              <a:rPr lang="en-US" sz="2800" b="1" u="sng" dirty="0">
                <a:solidFill>
                  <a:srgbClr val="FF0000"/>
                </a:solidFill>
                <a:latin typeface="Calibri" panose="020F0502020204030204" pitchFamily="34" charset="0"/>
                <a:cs typeface="Calibri" panose="020F0502020204030204" pitchFamily="34" charset="0"/>
              </a:rPr>
              <a:t>(love for earthly life over God’s will)</a:t>
            </a:r>
            <a:r>
              <a:rPr lang="en-US" sz="2800" dirty="0">
                <a:latin typeface="Calibri" panose="020F0502020204030204" pitchFamily="34" charset="0"/>
                <a:cs typeface="Calibri" panose="020F0502020204030204" pitchFamily="34" charset="0"/>
              </a:rPr>
              <a:t>, the things of the world and its earthly values. </a:t>
            </a:r>
          </a:p>
          <a:p>
            <a:r>
              <a:rPr lang="en-US" sz="2800" dirty="0">
                <a:latin typeface="Calibri" panose="020F0502020204030204" pitchFamily="34" charset="0"/>
                <a:cs typeface="Calibri" panose="020F0502020204030204" pitchFamily="34" charset="0"/>
              </a:rPr>
              <a:t>Jesus was saying that the way of the cross was God’s will, the plan of redemption for all mankind.</a:t>
            </a:r>
          </a:p>
          <a:p>
            <a:r>
              <a:rPr lang="en-US" sz="2800" dirty="0">
                <a:latin typeface="Calibri" panose="020F0502020204030204" pitchFamily="34" charset="0"/>
                <a:cs typeface="Calibri" panose="020F0502020204030204" pitchFamily="34" charset="0"/>
              </a:rPr>
              <a:t>Look again at verse 23: </a:t>
            </a:r>
          </a:p>
        </p:txBody>
      </p:sp>
      <p:sp>
        <p:nvSpPr>
          <p:cNvPr id="4" name="TextBox 3">
            <a:extLst>
              <a:ext uri="{FF2B5EF4-FFF2-40B4-BE49-F238E27FC236}">
                <a16:creationId xmlns:a16="http://schemas.microsoft.com/office/drawing/2014/main" id="{1613F385-DC1C-4D3D-A2AE-E885F4671351}"/>
              </a:ext>
            </a:extLst>
          </p:cNvPr>
          <p:cNvSpPr txBox="1"/>
          <p:nvPr/>
        </p:nvSpPr>
        <p:spPr>
          <a:xfrm>
            <a:off x="1711993" y="5486627"/>
            <a:ext cx="10054355" cy="830997"/>
          </a:xfrm>
          <a:prstGeom prst="rect">
            <a:avLst/>
          </a:prstGeom>
          <a:solidFill>
            <a:schemeClr val="accent2">
              <a:lumMod val="60000"/>
              <a:lumOff val="40000"/>
            </a:schemeClr>
          </a:solidFill>
        </p:spPr>
        <p:txBody>
          <a:bodyPr wrap="none" rtlCol="0">
            <a:spAutoFit/>
          </a:bodyPr>
          <a:lstStyle/>
          <a:p>
            <a:pPr algn="ctr"/>
            <a:r>
              <a:rPr lang="en-US" sz="2400" b="1" dirty="0"/>
              <a:t>“You are an offense to Me, for you are not mindful of the things of </a:t>
            </a:r>
          </a:p>
          <a:p>
            <a:pPr algn="ctr"/>
            <a:r>
              <a:rPr lang="en-US" sz="2400" b="1" dirty="0"/>
              <a:t>God, but the things of men.”</a:t>
            </a:r>
          </a:p>
        </p:txBody>
      </p:sp>
    </p:spTree>
    <p:extLst>
      <p:ext uri="{BB962C8B-B14F-4D97-AF65-F5344CB8AC3E}">
        <p14:creationId xmlns:p14="http://schemas.microsoft.com/office/powerpoint/2010/main" val="109174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364337" y="0"/>
            <a:ext cx="2827663" cy="674338"/>
          </a:xfrm>
        </p:spPr>
        <p:txBody>
          <a:bodyPr/>
          <a:lstStyle/>
          <a:p>
            <a:r>
              <a:rPr lang="en-US" dirty="0"/>
              <a:t>Acts 5:27-32</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847654" y="674337"/>
            <a:ext cx="9984682" cy="6023917"/>
          </a:xfrm>
        </p:spPr>
        <p:txBody>
          <a:bodyPr>
            <a:normAutofit/>
          </a:bodyPr>
          <a:lstStyle/>
          <a:p>
            <a:r>
              <a:rPr lang="en-US" sz="2800" dirty="0"/>
              <a:t>Sound familiar?</a:t>
            </a:r>
          </a:p>
          <a:p>
            <a:r>
              <a:rPr lang="en-US" sz="2800" dirty="0"/>
              <a:t>Peter (in Acts 5) – “We must obey God rather than man.” In Matthew 16, Peter was speaking from an earthly view.  </a:t>
            </a:r>
            <a:r>
              <a:rPr lang="en-US" sz="2800" b="1" dirty="0"/>
              <a:t>Motivated in an earthly, worldly way (</a:t>
            </a:r>
            <a:r>
              <a:rPr lang="en-US" sz="2800" b="1" i="1" u="sng" dirty="0">
                <a:solidFill>
                  <a:srgbClr val="FF0000"/>
                </a:solidFill>
              </a:rPr>
              <a:t>love for life over love for God no matter what</a:t>
            </a:r>
            <a:r>
              <a:rPr lang="en-US" sz="2800" b="1" dirty="0"/>
              <a:t>). In Acts 5, he now speaks from a heavenly view of things. </a:t>
            </a:r>
          </a:p>
          <a:p>
            <a:r>
              <a:rPr lang="en-US" sz="2800" b="1" u="sng" dirty="0"/>
              <a:t>Lesson</a:t>
            </a:r>
            <a:r>
              <a:rPr lang="en-US" sz="2800" dirty="0"/>
              <a:t> – </a:t>
            </a:r>
            <a:r>
              <a:rPr lang="en-US" sz="2800" b="1" dirty="0">
                <a:solidFill>
                  <a:srgbClr val="C00000"/>
                </a:solidFill>
              </a:rPr>
              <a:t>Anyone (spouse, child, parent, friend, other Christians, or an eldership), regardless of their motivation (even if for a love for you!!), who would have you do something other than obey our God, is </a:t>
            </a:r>
            <a:r>
              <a:rPr lang="en-US" sz="2800" b="1" u="sng" dirty="0">
                <a:solidFill>
                  <a:srgbClr val="C00000"/>
                </a:solidFill>
              </a:rPr>
              <a:t>NOT</a:t>
            </a:r>
            <a:r>
              <a:rPr lang="en-US" sz="2800" b="1" dirty="0">
                <a:solidFill>
                  <a:srgbClr val="C00000"/>
                </a:solidFill>
              </a:rPr>
              <a:t> our friend, but are speaking for Satan.</a:t>
            </a:r>
          </a:p>
          <a:p>
            <a:r>
              <a:rPr lang="en-US" sz="2800" dirty="0"/>
              <a:t>This includes our government.</a:t>
            </a:r>
          </a:p>
        </p:txBody>
      </p:sp>
    </p:spTree>
    <p:extLst>
      <p:ext uri="{BB962C8B-B14F-4D97-AF65-F5344CB8AC3E}">
        <p14:creationId xmlns:p14="http://schemas.microsoft.com/office/powerpoint/2010/main" val="142524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5A0F-F5D6-414D-8AC8-1A11A124A46E}"/>
              </a:ext>
            </a:extLst>
          </p:cNvPr>
          <p:cNvSpPr>
            <a:spLocks noGrp="1"/>
          </p:cNvSpPr>
          <p:nvPr>
            <p:ph type="title"/>
          </p:nvPr>
        </p:nvSpPr>
        <p:spPr>
          <a:xfrm>
            <a:off x="9188356" y="0"/>
            <a:ext cx="3003644" cy="752998"/>
          </a:xfrm>
        </p:spPr>
        <p:txBody>
          <a:bodyPr/>
          <a:lstStyle/>
          <a:p>
            <a:r>
              <a:rPr lang="en-US" dirty="0"/>
              <a:t>Acts 5:27-32</a:t>
            </a:r>
          </a:p>
        </p:txBody>
      </p:sp>
      <p:sp>
        <p:nvSpPr>
          <p:cNvPr id="3" name="Content Placeholder 2">
            <a:extLst>
              <a:ext uri="{FF2B5EF4-FFF2-40B4-BE49-F238E27FC236}">
                <a16:creationId xmlns:a16="http://schemas.microsoft.com/office/drawing/2014/main" id="{02631482-E621-49BF-B434-30BC295F85DE}"/>
              </a:ext>
            </a:extLst>
          </p:cNvPr>
          <p:cNvSpPr>
            <a:spLocks noGrp="1"/>
          </p:cNvSpPr>
          <p:nvPr>
            <p:ph idx="1"/>
          </p:nvPr>
        </p:nvSpPr>
        <p:spPr>
          <a:xfrm>
            <a:off x="1355075" y="4175393"/>
            <a:ext cx="10554158" cy="2488827"/>
          </a:xfrm>
        </p:spPr>
        <p:txBody>
          <a:bodyPr>
            <a:normAutofit/>
          </a:bodyPr>
          <a:lstStyle/>
          <a:p>
            <a:r>
              <a:rPr lang="en-US" sz="2800" dirty="0"/>
              <a:t>Back to Acts 5.</a:t>
            </a:r>
          </a:p>
          <a:p>
            <a:r>
              <a:rPr lang="en-US" sz="2800" dirty="0"/>
              <a:t>Our responsibility to our government when the government is directly opposed to God’s laws?</a:t>
            </a:r>
          </a:p>
          <a:p>
            <a:r>
              <a:rPr lang="en-US" sz="2800" b="1" dirty="0">
                <a:solidFill>
                  <a:srgbClr val="C00000"/>
                </a:solidFill>
              </a:rPr>
              <a:t>“We must obey God rather than man.”</a:t>
            </a:r>
          </a:p>
          <a:p>
            <a:endParaRPr lang="en-US" sz="2800" dirty="0"/>
          </a:p>
        </p:txBody>
      </p:sp>
      <p:sp>
        <p:nvSpPr>
          <p:cNvPr id="4" name="TextBox 3">
            <a:extLst>
              <a:ext uri="{FF2B5EF4-FFF2-40B4-BE49-F238E27FC236}">
                <a16:creationId xmlns:a16="http://schemas.microsoft.com/office/drawing/2014/main" id="{B3D5AFEA-FCC3-4F82-9E6F-7720876567C1}"/>
              </a:ext>
            </a:extLst>
          </p:cNvPr>
          <p:cNvSpPr txBox="1"/>
          <p:nvPr/>
        </p:nvSpPr>
        <p:spPr>
          <a:xfrm>
            <a:off x="108623" y="598762"/>
            <a:ext cx="11974753" cy="3416320"/>
          </a:xfrm>
          <a:prstGeom prst="rect">
            <a:avLst/>
          </a:prstGeom>
          <a:solidFill>
            <a:schemeClr val="accent2">
              <a:lumMod val="60000"/>
              <a:lumOff val="40000"/>
            </a:schemeClr>
          </a:solidFill>
        </p:spPr>
        <p:txBody>
          <a:bodyPr wrap="none" rtlCol="0">
            <a:spAutoFit/>
          </a:bodyPr>
          <a:lstStyle/>
          <a:p>
            <a:pPr algn="ctr"/>
            <a:r>
              <a:rPr lang="en-US" sz="2400" b="1" baseline="30000" dirty="0"/>
              <a:t>27 </a:t>
            </a:r>
            <a:r>
              <a:rPr lang="en-US" sz="2400" dirty="0"/>
              <a:t>And when they had brought them, they set </a:t>
            </a:r>
            <a:r>
              <a:rPr lang="en-US" sz="2400" i="1" dirty="0"/>
              <a:t>them</a:t>
            </a:r>
            <a:r>
              <a:rPr lang="en-US" sz="2400" dirty="0"/>
              <a:t> before the council. And </a:t>
            </a:r>
          </a:p>
          <a:p>
            <a:pPr algn="ctr"/>
            <a:r>
              <a:rPr lang="en-US" sz="2400" dirty="0"/>
              <a:t>the high priest asked them, </a:t>
            </a:r>
            <a:r>
              <a:rPr lang="en-US" sz="2400" b="1" baseline="30000" dirty="0"/>
              <a:t>28 </a:t>
            </a:r>
            <a:r>
              <a:rPr lang="en-US" sz="2400" dirty="0"/>
              <a:t>saying, “Did we not strictly command you not </a:t>
            </a:r>
          </a:p>
          <a:p>
            <a:pPr algn="ctr"/>
            <a:r>
              <a:rPr lang="en-US" sz="2400" dirty="0"/>
              <a:t>to teach in this name? And look, you have filled Jerusalem with your doctrine, </a:t>
            </a:r>
          </a:p>
          <a:p>
            <a:pPr algn="ctr"/>
            <a:r>
              <a:rPr lang="en-US" sz="2400" dirty="0"/>
              <a:t>and intend to bring this Man’s blood on us!” </a:t>
            </a:r>
            <a:r>
              <a:rPr lang="en-US" sz="2400" b="1" baseline="30000" dirty="0"/>
              <a:t>29 </a:t>
            </a:r>
            <a:r>
              <a:rPr lang="en-US" sz="2400" dirty="0"/>
              <a:t>But Peter and the </a:t>
            </a:r>
            <a:r>
              <a:rPr lang="en-US" sz="2400" i="1" dirty="0"/>
              <a:t>other</a:t>
            </a:r>
            <a:r>
              <a:rPr lang="en-US" sz="2400" dirty="0"/>
              <a:t> apostles </a:t>
            </a:r>
          </a:p>
          <a:p>
            <a:pPr algn="ctr"/>
            <a:r>
              <a:rPr lang="en-US" sz="2400" dirty="0"/>
              <a:t>answered and said: “We ought to obey God rather than men. </a:t>
            </a:r>
            <a:r>
              <a:rPr lang="en-US" sz="2400" b="1" baseline="30000" dirty="0"/>
              <a:t>30 </a:t>
            </a:r>
            <a:r>
              <a:rPr lang="en-US" sz="2400" dirty="0"/>
              <a:t>The God of </a:t>
            </a:r>
          </a:p>
          <a:p>
            <a:pPr algn="ctr"/>
            <a:r>
              <a:rPr lang="en-US" sz="2400" dirty="0"/>
              <a:t>our fathers raised up Jesus whom you murdered by hanging on a tree. </a:t>
            </a:r>
            <a:r>
              <a:rPr lang="en-US" sz="2400" b="1" baseline="30000" dirty="0"/>
              <a:t>31 </a:t>
            </a:r>
            <a:r>
              <a:rPr lang="en-US" sz="2400" dirty="0"/>
              <a:t>Him </a:t>
            </a:r>
          </a:p>
          <a:p>
            <a:pPr algn="ctr"/>
            <a:r>
              <a:rPr lang="en-US" sz="2400" dirty="0"/>
              <a:t>God has exalted to His right hand </a:t>
            </a:r>
            <a:r>
              <a:rPr lang="en-US" sz="2400" i="1" dirty="0"/>
              <a:t>to be</a:t>
            </a:r>
            <a:r>
              <a:rPr lang="en-US" sz="2400" dirty="0"/>
              <a:t> Prince and Savior, to give repentance </a:t>
            </a:r>
          </a:p>
          <a:p>
            <a:pPr algn="ctr"/>
            <a:r>
              <a:rPr lang="en-US" sz="2400" dirty="0"/>
              <a:t>to Israel and forgiveness of sins. </a:t>
            </a:r>
            <a:r>
              <a:rPr lang="en-US" sz="2400" b="1" baseline="30000" dirty="0"/>
              <a:t>32 </a:t>
            </a:r>
            <a:r>
              <a:rPr lang="en-US" sz="2400" dirty="0"/>
              <a:t>And we are His witnesses to these things, and </a:t>
            </a:r>
          </a:p>
          <a:p>
            <a:pPr algn="ctr"/>
            <a:r>
              <a:rPr lang="en-US" sz="2400" i="1" dirty="0"/>
              <a:t>so</a:t>
            </a:r>
            <a:r>
              <a:rPr lang="en-US" sz="2400" dirty="0"/>
              <a:t> also </a:t>
            </a:r>
            <a:r>
              <a:rPr lang="en-US" sz="2400" i="1" dirty="0"/>
              <a:t>is</a:t>
            </a:r>
            <a:r>
              <a:rPr lang="en-US" sz="2400" dirty="0"/>
              <a:t> the Holy Spirit whom God has given to those who obey Him.”</a:t>
            </a:r>
          </a:p>
        </p:txBody>
      </p:sp>
    </p:spTree>
    <p:extLst>
      <p:ext uri="{BB962C8B-B14F-4D97-AF65-F5344CB8AC3E}">
        <p14:creationId xmlns:p14="http://schemas.microsoft.com/office/powerpoint/2010/main" val="30958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lnSpcReduction="10000"/>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 Acts 5:27-32</a:t>
            </a:r>
          </a:p>
          <a:p>
            <a:r>
              <a:rPr lang="en-US" sz="2800" b="1" dirty="0">
                <a:solidFill>
                  <a:srgbClr val="C00000"/>
                </a:solidFill>
                <a:latin typeface="Calibri" panose="020F0502020204030204" pitchFamily="34" charset="0"/>
                <a:cs typeface="Calibri" panose="020F0502020204030204" pitchFamily="34" charset="0"/>
              </a:rPr>
              <a:t>Anyone (government, spouse, child, parent, friend), regardless of their motivation, who would have you do something other than obey our God, is </a:t>
            </a:r>
            <a:r>
              <a:rPr lang="en-US" sz="2800" b="1" u="sng" dirty="0">
                <a:solidFill>
                  <a:srgbClr val="C00000"/>
                </a:solidFill>
                <a:latin typeface="Calibri" panose="020F0502020204030204" pitchFamily="34" charset="0"/>
                <a:cs typeface="Calibri" panose="020F0502020204030204" pitchFamily="34" charset="0"/>
              </a:rPr>
              <a:t>NOT</a:t>
            </a:r>
            <a:r>
              <a:rPr lang="en-US" sz="2800" b="1" dirty="0">
                <a:solidFill>
                  <a:srgbClr val="C00000"/>
                </a:solidFill>
                <a:latin typeface="Calibri" panose="020F0502020204030204" pitchFamily="34" charset="0"/>
                <a:cs typeface="Calibri" panose="020F0502020204030204" pitchFamily="34" charset="0"/>
              </a:rPr>
              <a:t> our friend, but are speaking for Satan </a:t>
            </a:r>
            <a:r>
              <a:rPr lang="en-US" sz="2800" dirty="0">
                <a:solidFill>
                  <a:schemeClr val="tx1"/>
                </a:solidFill>
                <a:latin typeface="Calibri" panose="020F0502020204030204" pitchFamily="34" charset="0"/>
                <a:cs typeface="Calibri" panose="020F0502020204030204" pitchFamily="34" charset="0"/>
              </a:rPr>
              <a:t>– Matthew 16:21-23</a:t>
            </a:r>
            <a:endParaRPr lang="en-US" sz="2800" dirty="0">
              <a:latin typeface="Calibri" panose="020F0502020204030204" pitchFamily="34" charset="0"/>
              <a:cs typeface="Calibri" panose="020F0502020204030204" pitchFamily="34" charset="0"/>
            </a:endParaRPr>
          </a:p>
          <a:p>
            <a:r>
              <a:rPr lang="en-US" sz="2800" b="1" dirty="0">
                <a:solidFill>
                  <a:srgbClr val="C00000"/>
                </a:solidFill>
                <a:latin typeface="Calibri" panose="020F0502020204030204" pitchFamily="34" charset="0"/>
                <a:cs typeface="Calibri" panose="020F0502020204030204" pitchFamily="34" charset="0"/>
              </a:rPr>
              <a:t>If laws are in direct opposition to God’s laws, we must obey God</a:t>
            </a:r>
            <a:r>
              <a:rPr lang="en-US" sz="2800" dirty="0">
                <a:solidFill>
                  <a:srgbClr val="C00000"/>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 Acts 5:27-32</a:t>
            </a:r>
          </a:p>
          <a:p>
            <a:r>
              <a:rPr lang="en-US" sz="2800" dirty="0">
                <a:solidFill>
                  <a:schemeClr val="tx1"/>
                </a:solidFill>
                <a:latin typeface="Calibri" panose="020F0502020204030204" pitchFamily="34" charset="0"/>
                <a:cs typeface="Calibri" panose="020F0502020204030204" pitchFamily="34" charset="0"/>
              </a:rPr>
              <a:t>Again, start thinking about the answer to the question – </a:t>
            </a:r>
            <a:r>
              <a:rPr lang="en-US" sz="2800" b="1" dirty="0">
                <a:solidFill>
                  <a:schemeClr val="tx1"/>
                </a:solidFill>
                <a:latin typeface="Calibri" panose="020F0502020204030204" pitchFamily="34" charset="0"/>
                <a:cs typeface="Calibri" panose="020F0502020204030204" pitchFamily="34" charset="0"/>
              </a:rPr>
              <a:t>WHO DECIDES FOR US IF THE LAWS OF THE LAND ARE IN DIRECT OPPOSITION TO GOD’S LAWS??? When we come to the application part of this lesson, this becomes an important question to answer.</a:t>
            </a:r>
            <a:endParaRPr lang="en-US" sz="2800" b="1" dirty="0">
              <a:solidFill>
                <a:srgbClr val="C00000"/>
              </a:solidFill>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0527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1AA5-CECB-4E9E-8C32-20DB0D338D2F}"/>
              </a:ext>
            </a:extLst>
          </p:cNvPr>
          <p:cNvSpPr>
            <a:spLocks noGrp="1"/>
          </p:cNvSpPr>
          <p:nvPr>
            <p:ph type="title"/>
          </p:nvPr>
        </p:nvSpPr>
        <p:spPr>
          <a:xfrm>
            <a:off x="9790323" y="0"/>
            <a:ext cx="2401677" cy="609600"/>
          </a:xfrm>
        </p:spPr>
        <p:txBody>
          <a:bodyPr>
            <a:normAutofit fontScale="90000"/>
          </a:bodyPr>
          <a:lstStyle/>
          <a:p>
            <a:r>
              <a:rPr lang="en-US" sz="4000" dirty="0"/>
              <a:t>Principles:</a:t>
            </a:r>
          </a:p>
        </p:txBody>
      </p:sp>
      <p:sp>
        <p:nvSpPr>
          <p:cNvPr id="3" name="Content Placeholder 2">
            <a:extLst>
              <a:ext uri="{FF2B5EF4-FFF2-40B4-BE49-F238E27FC236}">
                <a16:creationId xmlns:a16="http://schemas.microsoft.com/office/drawing/2014/main" id="{EEFE2F96-21DA-4801-998A-33762434282D}"/>
              </a:ext>
            </a:extLst>
          </p:cNvPr>
          <p:cNvSpPr>
            <a:spLocks noGrp="1"/>
          </p:cNvSpPr>
          <p:nvPr>
            <p:ph idx="1"/>
          </p:nvPr>
        </p:nvSpPr>
        <p:spPr>
          <a:xfrm>
            <a:off x="1575412" y="609600"/>
            <a:ext cx="10238897" cy="6248400"/>
          </a:xfrm>
        </p:spPr>
        <p:txBody>
          <a:bodyPr>
            <a:normAutofit fontScale="92500" lnSpcReduction="10000"/>
          </a:bodyPr>
          <a:lstStyle/>
          <a:p>
            <a:r>
              <a:rPr lang="en-US" sz="2800" b="1" u="sng" dirty="0">
                <a:solidFill>
                  <a:srgbClr val="7030A0"/>
                </a:solidFill>
              </a:rPr>
              <a:t>Principle 1 </a:t>
            </a:r>
            <a:r>
              <a:rPr lang="en-US" sz="2800" dirty="0"/>
              <a:t>= </a:t>
            </a:r>
            <a:r>
              <a:rPr lang="en-US" sz="2800" b="1" dirty="0">
                <a:solidFill>
                  <a:schemeClr val="accent3"/>
                </a:solidFill>
              </a:rPr>
              <a:t>Keep it all in context</a:t>
            </a:r>
          </a:p>
          <a:p>
            <a:r>
              <a:rPr lang="en-US" sz="2800" b="1" u="sng" dirty="0">
                <a:solidFill>
                  <a:srgbClr val="7030A0"/>
                </a:solidFill>
              </a:rPr>
              <a:t>Principle 2 </a:t>
            </a:r>
            <a:r>
              <a:rPr lang="en-US" sz="2800" dirty="0"/>
              <a:t>– </a:t>
            </a:r>
            <a:r>
              <a:rPr lang="en-US" sz="2800" b="1" dirty="0">
                <a:solidFill>
                  <a:schemeClr val="accent3"/>
                </a:solidFill>
              </a:rPr>
              <a:t>Put the whole word together</a:t>
            </a:r>
          </a:p>
          <a:p>
            <a:r>
              <a:rPr lang="en-US" sz="2800" b="1" u="sng" dirty="0">
                <a:solidFill>
                  <a:srgbClr val="7030A0"/>
                </a:solidFill>
              </a:rPr>
              <a:t>Principle 3 </a:t>
            </a:r>
            <a:r>
              <a:rPr lang="en-US" sz="2800" dirty="0"/>
              <a:t>– </a:t>
            </a:r>
            <a:r>
              <a:rPr lang="en-US" sz="2800" b="1" dirty="0">
                <a:solidFill>
                  <a:schemeClr val="accent3"/>
                </a:solidFill>
              </a:rPr>
              <a:t>Words are important and we </a:t>
            </a:r>
            <a:r>
              <a:rPr lang="en-US" sz="2800" b="1" i="1" u="sng" dirty="0">
                <a:solidFill>
                  <a:srgbClr val="FF0000"/>
                </a:solidFill>
              </a:rPr>
              <a:t>MUST</a:t>
            </a:r>
            <a:r>
              <a:rPr lang="en-US" sz="2800" dirty="0"/>
              <a:t> </a:t>
            </a:r>
            <a:r>
              <a:rPr lang="en-US" sz="2800" b="1" dirty="0">
                <a:solidFill>
                  <a:schemeClr val="accent3"/>
                </a:solidFill>
              </a:rPr>
              <a:t>become students of words.</a:t>
            </a:r>
          </a:p>
          <a:p>
            <a:r>
              <a:rPr lang="en-US" sz="2800" b="1" u="sng" dirty="0">
                <a:solidFill>
                  <a:srgbClr val="7030A0"/>
                </a:solidFill>
              </a:rPr>
              <a:t>Principle 4</a:t>
            </a:r>
            <a:r>
              <a:rPr lang="en-US" sz="2800" dirty="0"/>
              <a:t> – </a:t>
            </a:r>
            <a:r>
              <a:rPr lang="en-US" sz="2800" b="1" dirty="0">
                <a:solidFill>
                  <a:schemeClr val="accent3"/>
                </a:solidFill>
              </a:rPr>
              <a:t>Consistency of application of principles is of the utmost importance in our lives.</a:t>
            </a:r>
          </a:p>
          <a:p>
            <a:r>
              <a:rPr lang="en-US" sz="2800" b="1" u="sng" dirty="0">
                <a:solidFill>
                  <a:srgbClr val="7030A0"/>
                </a:solidFill>
              </a:rPr>
              <a:t>Principle 5</a:t>
            </a:r>
            <a:r>
              <a:rPr lang="en-US" sz="2800" dirty="0"/>
              <a:t> – </a:t>
            </a:r>
            <a:r>
              <a:rPr lang="en-US" sz="2800" b="1" dirty="0">
                <a:solidFill>
                  <a:schemeClr val="accent3"/>
                </a:solidFill>
              </a:rPr>
              <a:t>Are limits placed on specific teachings we are studying?</a:t>
            </a:r>
          </a:p>
          <a:p>
            <a:r>
              <a:rPr lang="en-US" sz="2800" b="1" u="sng" dirty="0">
                <a:solidFill>
                  <a:srgbClr val="7030A0"/>
                </a:solidFill>
              </a:rPr>
              <a:t>Principle 6 </a:t>
            </a:r>
            <a:r>
              <a:rPr lang="en-US" sz="2800" dirty="0"/>
              <a:t>– </a:t>
            </a:r>
            <a:r>
              <a:rPr lang="en-US" sz="2800" b="1" dirty="0">
                <a:solidFill>
                  <a:schemeClr val="accent3"/>
                </a:solidFill>
              </a:rPr>
              <a:t>We must discern between our PERSONAL CONVICTION and DOCTRINE</a:t>
            </a:r>
          </a:p>
          <a:p>
            <a:r>
              <a:rPr lang="en-US" sz="2800" b="1" u="sng" dirty="0">
                <a:solidFill>
                  <a:srgbClr val="7030A0"/>
                </a:solidFill>
              </a:rPr>
              <a:t>Principle 7 </a:t>
            </a:r>
            <a:r>
              <a:rPr lang="en-US" sz="2800" dirty="0"/>
              <a:t>– </a:t>
            </a:r>
            <a:r>
              <a:rPr lang="en-US" sz="2800" b="1" dirty="0">
                <a:solidFill>
                  <a:schemeClr val="accent3"/>
                </a:solidFill>
              </a:rPr>
              <a:t>No “outside influences” when we determine what God wants us to do.</a:t>
            </a:r>
          </a:p>
          <a:p>
            <a:r>
              <a:rPr lang="en-US" sz="2800" b="1" u="sng" dirty="0">
                <a:solidFill>
                  <a:srgbClr val="7030A0"/>
                </a:solidFill>
              </a:rPr>
              <a:t>Principle 8 </a:t>
            </a:r>
            <a:r>
              <a:rPr lang="en-US" sz="2800" dirty="0"/>
              <a:t>– </a:t>
            </a:r>
            <a:r>
              <a:rPr lang="en-US" sz="2800" b="1" dirty="0">
                <a:solidFill>
                  <a:schemeClr val="accent3"/>
                </a:solidFill>
              </a:rPr>
              <a:t>There is nothing wrong with studying and asking other’s their thinking on topics. </a:t>
            </a:r>
          </a:p>
          <a:p>
            <a:endParaRPr lang="en-US" sz="2800" b="1" dirty="0">
              <a:solidFill>
                <a:schemeClr val="accent3"/>
              </a:solidFill>
            </a:endParaRPr>
          </a:p>
          <a:p>
            <a:endParaRPr lang="en-US" sz="2800" b="1" dirty="0">
              <a:solidFill>
                <a:schemeClr val="accent3"/>
              </a:solidFill>
            </a:endParaRPr>
          </a:p>
          <a:p>
            <a:endParaRPr lang="en-US" sz="2800" b="1" dirty="0">
              <a:solidFill>
                <a:schemeClr val="accent3"/>
              </a:solidFill>
            </a:endParaRPr>
          </a:p>
          <a:p>
            <a:endParaRPr lang="en-US" b="1" dirty="0">
              <a:solidFill>
                <a:schemeClr val="accent3"/>
              </a:solidFill>
            </a:endParaRPr>
          </a:p>
          <a:p>
            <a:endParaRPr lang="en-US" dirty="0"/>
          </a:p>
        </p:txBody>
      </p:sp>
      <p:sp>
        <p:nvSpPr>
          <p:cNvPr id="4" name="Date Placeholder 3">
            <a:extLst>
              <a:ext uri="{FF2B5EF4-FFF2-40B4-BE49-F238E27FC236}">
                <a16:creationId xmlns:a16="http://schemas.microsoft.com/office/drawing/2014/main" id="{FE54416C-F012-4C8E-8AC8-35B4419C90CB}"/>
              </a:ext>
            </a:extLst>
          </p:cNvPr>
          <p:cNvSpPr>
            <a:spLocks noGrp="1"/>
          </p:cNvSpPr>
          <p:nvPr>
            <p:ph type="dt" sz="half" idx="10"/>
          </p:nvPr>
        </p:nvSpPr>
        <p:spPr/>
        <p:txBody>
          <a:bodyPr/>
          <a:lstStyle/>
          <a:p>
            <a:fld id="{EA029D48-BAF3-4440-94C1-3E0B408F7F9B}" type="datetime1">
              <a:rPr lang="en-US" smtClean="0"/>
              <a:t>8/29/2021</a:t>
            </a:fld>
            <a:endParaRPr lang="en-US" dirty="0"/>
          </a:p>
        </p:txBody>
      </p:sp>
      <p:sp>
        <p:nvSpPr>
          <p:cNvPr id="5" name="Footer Placeholder 4">
            <a:extLst>
              <a:ext uri="{FF2B5EF4-FFF2-40B4-BE49-F238E27FC236}">
                <a16:creationId xmlns:a16="http://schemas.microsoft.com/office/drawing/2014/main" id="{5CE75A2F-6E9F-4F75-B5F3-DE29E09DFE97}"/>
              </a:ext>
            </a:extLst>
          </p:cNvPr>
          <p:cNvSpPr>
            <a:spLocks noGrp="1"/>
          </p:cNvSpPr>
          <p:nvPr>
            <p:ph type="ftr" sz="quarter" idx="11"/>
          </p:nvPr>
        </p:nvSpPr>
        <p:spPr/>
        <p:txBody>
          <a:bodyPr/>
          <a:lstStyle/>
          <a:p>
            <a:r>
              <a:rPr lang="en-US" dirty="0"/>
              <a:t>                             How to Study the Bible</a:t>
            </a:r>
          </a:p>
        </p:txBody>
      </p:sp>
      <p:sp>
        <p:nvSpPr>
          <p:cNvPr id="6" name="Slide Number Placeholder 5">
            <a:extLst>
              <a:ext uri="{FF2B5EF4-FFF2-40B4-BE49-F238E27FC236}">
                <a16:creationId xmlns:a16="http://schemas.microsoft.com/office/drawing/2014/main" id="{A435FA71-729B-49C9-B500-465FC2714C1D}"/>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541183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220338" y="0"/>
            <a:ext cx="3986784" cy="760164"/>
          </a:xfrm>
        </p:spPr>
        <p:txBody>
          <a:bodyPr/>
          <a:lstStyle/>
          <a:p>
            <a:r>
              <a:rPr lang="en-US" dirty="0"/>
              <a:t>Initial Thoughts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1641513" y="594912"/>
            <a:ext cx="10204590" cy="6155210"/>
          </a:xfrm>
        </p:spPr>
        <p:txBody>
          <a:bodyPr>
            <a:normAutofit/>
          </a:bodyPr>
          <a:lstStyle/>
          <a:p>
            <a:r>
              <a:rPr lang="en-US" sz="2800" dirty="0">
                <a:latin typeface="Calibri" panose="020F0502020204030204" pitchFamily="34" charset="0"/>
                <a:cs typeface="Calibri" panose="020F0502020204030204" pitchFamily="34" charset="0"/>
              </a:rPr>
              <a:t>When we think about the Christians responsibilities to the government, we almost always go right to Romans 13 and don’t normally look at all passages related to the first century Christians interaction with the government.</a:t>
            </a:r>
          </a:p>
          <a:p>
            <a:r>
              <a:rPr lang="en-US" sz="2800" dirty="0">
                <a:latin typeface="Calibri" panose="020F0502020204030204" pitchFamily="34" charset="0"/>
                <a:cs typeface="Calibri" panose="020F0502020204030204" pitchFamily="34" charset="0"/>
              </a:rPr>
              <a:t>I want to go to Romans 13, </a:t>
            </a:r>
            <a:r>
              <a:rPr lang="en-US" sz="2800" b="1" u="sng" dirty="0">
                <a:solidFill>
                  <a:srgbClr val="FF0000"/>
                </a:solidFill>
                <a:latin typeface="Calibri" panose="020F0502020204030204" pitchFamily="34" charset="0"/>
                <a:cs typeface="Calibri" panose="020F0502020204030204" pitchFamily="34" charset="0"/>
              </a:rPr>
              <a:t>after</a:t>
            </a:r>
            <a:r>
              <a:rPr lang="en-US" sz="2800" dirty="0">
                <a:latin typeface="Calibri" panose="020F0502020204030204" pitchFamily="34" charset="0"/>
                <a:cs typeface="Calibri" panose="020F0502020204030204" pitchFamily="34" charset="0"/>
              </a:rPr>
              <a:t> we look at all other passages and see if this helps us fully and better understand our relationship/responsibilities with our government.  </a:t>
            </a:r>
          </a:p>
          <a:p>
            <a:r>
              <a:rPr lang="en-US" sz="2800" dirty="0">
                <a:latin typeface="Calibri" panose="020F0502020204030204" pitchFamily="34" charset="0"/>
                <a:cs typeface="Calibri" panose="020F0502020204030204" pitchFamily="34" charset="0"/>
              </a:rPr>
              <a:t>We will be looking at not only the responsibilities we have to our government, </a:t>
            </a:r>
            <a:r>
              <a:rPr lang="en-US" sz="2800" b="1" dirty="0">
                <a:solidFill>
                  <a:srgbClr val="7030A0"/>
                </a:solidFill>
                <a:latin typeface="Calibri" panose="020F0502020204030204" pitchFamily="34" charset="0"/>
                <a:cs typeface="Calibri" panose="020F0502020204030204" pitchFamily="34" charset="0"/>
              </a:rPr>
              <a:t>but also lessons we can learn from the passages and also our relationship/attitudes  to our government as Christians we should have.</a:t>
            </a:r>
          </a:p>
        </p:txBody>
      </p:sp>
    </p:spTree>
    <p:extLst>
      <p:ext uri="{BB962C8B-B14F-4D97-AF65-F5344CB8AC3E}">
        <p14:creationId xmlns:p14="http://schemas.microsoft.com/office/powerpoint/2010/main" val="491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F84F-0F5A-4954-BEDF-5115BB4317EB}"/>
              </a:ext>
            </a:extLst>
          </p:cNvPr>
          <p:cNvSpPr>
            <a:spLocks noGrp="1"/>
          </p:cNvSpPr>
          <p:nvPr>
            <p:ph type="title"/>
          </p:nvPr>
        </p:nvSpPr>
        <p:spPr>
          <a:xfrm>
            <a:off x="220338" y="0"/>
            <a:ext cx="3986784" cy="760164"/>
          </a:xfrm>
        </p:spPr>
        <p:txBody>
          <a:bodyPr/>
          <a:lstStyle/>
          <a:p>
            <a:r>
              <a:rPr lang="en-US" dirty="0"/>
              <a:t>Initial Thoughts</a:t>
            </a:r>
          </a:p>
        </p:txBody>
      </p:sp>
      <p:sp>
        <p:nvSpPr>
          <p:cNvPr id="3" name="Content Placeholder 2">
            <a:extLst>
              <a:ext uri="{FF2B5EF4-FFF2-40B4-BE49-F238E27FC236}">
                <a16:creationId xmlns:a16="http://schemas.microsoft.com/office/drawing/2014/main" id="{000EE99D-A6AD-4D1B-8C7E-2A7087F93D5D}"/>
              </a:ext>
            </a:extLst>
          </p:cNvPr>
          <p:cNvSpPr>
            <a:spLocks noGrp="1"/>
          </p:cNvSpPr>
          <p:nvPr>
            <p:ph idx="1"/>
          </p:nvPr>
        </p:nvSpPr>
        <p:spPr>
          <a:xfrm>
            <a:off x="1641513" y="594912"/>
            <a:ext cx="10204590" cy="6155210"/>
          </a:xfrm>
        </p:spPr>
        <p:txBody>
          <a:bodyPr>
            <a:normAutofit/>
          </a:bodyPr>
          <a:lstStyle/>
          <a:p>
            <a:r>
              <a:rPr lang="en-US" sz="2800" dirty="0">
                <a:latin typeface="Calibri" panose="020F0502020204030204" pitchFamily="34" charset="0"/>
                <a:cs typeface="Calibri" panose="020F0502020204030204" pitchFamily="34" charset="0"/>
              </a:rPr>
              <a:t>So, the emphasis will be two fold:</a:t>
            </a:r>
          </a:p>
          <a:p>
            <a:pPr lvl="1"/>
            <a:r>
              <a:rPr lang="en-US" sz="2800" dirty="0">
                <a:latin typeface="Calibri" panose="020F0502020204030204" pitchFamily="34" charset="0"/>
                <a:cs typeface="Calibri" panose="020F0502020204030204" pitchFamily="34" charset="0"/>
              </a:rPr>
              <a:t>Our responsibilities to our government</a:t>
            </a:r>
          </a:p>
          <a:p>
            <a:pPr lvl="1"/>
            <a:r>
              <a:rPr lang="en-US" sz="2800" dirty="0">
                <a:latin typeface="Calibri" panose="020F0502020204030204" pitchFamily="34" charset="0"/>
                <a:cs typeface="Calibri" panose="020F0502020204030204" pitchFamily="34" charset="0"/>
              </a:rPr>
              <a:t>And our relationship and what the passages teach concerning our relationship to our government, a subtle difference to our responsibilities</a:t>
            </a:r>
          </a:p>
          <a:p>
            <a:r>
              <a:rPr lang="en-US" sz="2800" dirty="0">
                <a:latin typeface="Calibri" panose="020F0502020204030204" pitchFamily="34" charset="0"/>
                <a:cs typeface="Calibri" panose="020F0502020204030204" pitchFamily="34" charset="0"/>
              </a:rPr>
              <a:t>So, let’s begin our study as we apply the principles on how to study the bible to this topic and then see if we can gain some understanding as to what our responsibilities are to our government as Christians.</a:t>
            </a:r>
          </a:p>
        </p:txBody>
      </p:sp>
    </p:spTree>
    <p:extLst>
      <p:ext uri="{BB962C8B-B14F-4D97-AF65-F5344CB8AC3E}">
        <p14:creationId xmlns:p14="http://schemas.microsoft.com/office/powerpoint/2010/main" val="401980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976EF-B7C0-47A1-8F42-0BE6362761ED}"/>
              </a:ext>
            </a:extLst>
          </p:cNvPr>
          <p:cNvSpPr>
            <a:spLocks noGrp="1"/>
          </p:cNvSpPr>
          <p:nvPr>
            <p:ph type="title"/>
          </p:nvPr>
        </p:nvSpPr>
        <p:spPr>
          <a:xfrm>
            <a:off x="7908637" y="0"/>
            <a:ext cx="4283363" cy="710914"/>
          </a:xfrm>
        </p:spPr>
        <p:txBody>
          <a:bodyPr/>
          <a:lstStyle/>
          <a:p>
            <a:r>
              <a:rPr lang="en-US" dirty="0"/>
              <a:t>Matthew 17:24-27</a:t>
            </a:r>
          </a:p>
        </p:txBody>
      </p:sp>
      <p:sp>
        <p:nvSpPr>
          <p:cNvPr id="3" name="Content Placeholder 2">
            <a:extLst>
              <a:ext uri="{FF2B5EF4-FFF2-40B4-BE49-F238E27FC236}">
                <a16:creationId xmlns:a16="http://schemas.microsoft.com/office/drawing/2014/main" id="{17FF53FD-60DB-4B1E-B837-393FACC8640E}"/>
              </a:ext>
            </a:extLst>
          </p:cNvPr>
          <p:cNvSpPr>
            <a:spLocks noGrp="1"/>
          </p:cNvSpPr>
          <p:nvPr>
            <p:ph idx="1"/>
          </p:nvPr>
        </p:nvSpPr>
        <p:spPr>
          <a:xfrm>
            <a:off x="330506" y="3972006"/>
            <a:ext cx="11631042" cy="2684827"/>
          </a:xfrm>
        </p:spPr>
        <p:txBody>
          <a:bodyPr>
            <a:noAutofit/>
          </a:bodyPr>
          <a:lstStyle/>
          <a:p>
            <a:r>
              <a:rPr lang="en-US" sz="2500" b="1" u="sng" dirty="0">
                <a:latin typeface="Calibri" panose="020F0502020204030204" pitchFamily="34" charset="0"/>
                <a:cs typeface="Calibri" panose="020F0502020204030204" pitchFamily="34" charset="0"/>
              </a:rPr>
              <a:t>Exodus 30:13–16 </a:t>
            </a:r>
            <a:r>
              <a:rPr lang="en-US" sz="2500" dirty="0">
                <a:latin typeface="Calibri" panose="020F0502020204030204" pitchFamily="34" charset="0"/>
                <a:cs typeface="Calibri" panose="020F0502020204030204" pitchFamily="34" charset="0"/>
              </a:rPr>
              <a:t>commands that every Jewish man 20 years and older was required to give a half-shekel to the work of the tent of meeting as an offering of atonement. What began in the time of Moses was still being practiced in Jesus' day.</a:t>
            </a:r>
          </a:p>
          <a:p>
            <a:r>
              <a:rPr lang="en-US" sz="2500" dirty="0">
                <a:latin typeface="Calibri" panose="020F0502020204030204" pitchFamily="34" charset="0"/>
                <a:cs typeface="Calibri" panose="020F0502020204030204" pitchFamily="34" charset="0"/>
              </a:rPr>
              <a:t>The tax had become known as a temple tax by the time of Christ. Since the temple was the house of his Father he raised a question with Peter as to the propriety of taxing his Father’s son.</a:t>
            </a:r>
          </a:p>
        </p:txBody>
      </p:sp>
      <p:sp>
        <p:nvSpPr>
          <p:cNvPr id="4" name="TextBox 3">
            <a:extLst>
              <a:ext uri="{FF2B5EF4-FFF2-40B4-BE49-F238E27FC236}">
                <a16:creationId xmlns:a16="http://schemas.microsoft.com/office/drawing/2014/main" id="{8CBB4D56-ACD2-4220-8AB8-47FE502BA128}"/>
              </a:ext>
            </a:extLst>
          </p:cNvPr>
          <p:cNvSpPr txBox="1"/>
          <p:nvPr/>
        </p:nvSpPr>
        <p:spPr>
          <a:xfrm>
            <a:off x="230451" y="555686"/>
            <a:ext cx="11731097" cy="3416320"/>
          </a:xfrm>
          <a:prstGeom prst="rect">
            <a:avLst/>
          </a:prstGeom>
          <a:solidFill>
            <a:schemeClr val="accent2">
              <a:lumMod val="60000"/>
              <a:lumOff val="40000"/>
            </a:schemeClr>
          </a:solidFill>
        </p:spPr>
        <p:txBody>
          <a:bodyPr wrap="none" rtlCol="0">
            <a:spAutoFit/>
          </a:bodyPr>
          <a:lstStyle/>
          <a:p>
            <a:pPr algn="ctr"/>
            <a:r>
              <a:rPr lang="en-US" sz="2400" b="1" baseline="30000" dirty="0"/>
              <a:t>24 </a:t>
            </a:r>
            <a:r>
              <a:rPr lang="en-US" sz="2400" b="1" dirty="0"/>
              <a:t>When they had come to Capernaum, those who received the  </a:t>
            </a:r>
            <a:r>
              <a:rPr lang="en-US" sz="2400" b="1" i="1" dirty="0"/>
              <a:t>temple</a:t>
            </a:r>
            <a:r>
              <a:rPr lang="en-US" sz="2400" b="1" dirty="0"/>
              <a:t> tax  </a:t>
            </a:r>
          </a:p>
          <a:p>
            <a:pPr algn="ctr"/>
            <a:r>
              <a:rPr lang="en-US" sz="2400" b="1" dirty="0"/>
              <a:t>came to Peter and said, “Does your Teacher not pay the </a:t>
            </a:r>
            <a:r>
              <a:rPr lang="en-US" sz="2400" b="1" i="1" dirty="0"/>
              <a:t>temple</a:t>
            </a:r>
            <a:r>
              <a:rPr lang="en-US" sz="2400" b="1" dirty="0"/>
              <a:t> tax?” </a:t>
            </a:r>
            <a:r>
              <a:rPr lang="en-US" sz="2400" b="1" baseline="30000" dirty="0"/>
              <a:t>25 </a:t>
            </a:r>
            <a:r>
              <a:rPr lang="en-US" sz="2400" b="1" dirty="0"/>
              <a:t>He </a:t>
            </a:r>
          </a:p>
          <a:p>
            <a:pPr algn="ctr"/>
            <a:r>
              <a:rPr lang="en-US" sz="2400" b="1" dirty="0"/>
              <a:t>said, “Yes.” And when he had come into the house, Jesus anticipated him, </a:t>
            </a:r>
          </a:p>
          <a:p>
            <a:pPr algn="ctr"/>
            <a:r>
              <a:rPr lang="en-US" sz="2400" b="1" dirty="0"/>
              <a:t>saying, “What do you think, Simon? From whom do the kings of the earth </a:t>
            </a:r>
          </a:p>
          <a:p>
            <a:pPr algn="ctr"/>
            <a:r>
              <a:rPr lang="en-US" sz="2400" b="1" dirty="0"/>
              <a:t>take customs or taxes, from their sons or from strangers?” </a:t>
            </a:r>
            <a:r>
              <a:rPr lang="en-US" sz="2400" b="1" baseline="30000" dirty="0"/>
              <a:t>26 </a:t>
            </a:r>
            <a:r>
              <a:rPr lang="en-US" sz="2400" b="1" dirty="0"/>
              <a:t>Peter said to Him, </a:t>
            </a:r>
          </a:p>
          <a:p>
            <a:pPr algn="ctr"/>
            <a:r>
              <a:rPr lang="en-US" sz="2400" b="1" dirty="0"/>
              <a:t>“From strangers.” Jesus said to him, “Then the sons are free. </a:t>
            </a:r>
            <a:r>
              <a:rPr lang="en-US" sz="2400" b="1" baseline="30000" dirty="0"/>
              <a:t>27 </a:t>
            </a:r>
            <a:r>
              <a:rPr lang="en-US" sz="2400" b="1" dirty="0"/>
              <a:t>Nevertheless, </a:t>
            </a:r>
          </a:p>
          <a:p>
            <a:pPr algn="ctr"/>
            <a:r>
              <a:rPr lang="en-US" sz="2400" b="1" dirty="0"/>
              <a:t>lest we offend them, go to the sea, cast in a hook, and take the fish that </a:t>
            </a:r>
          </a:p>
          <a:p>
            <a:pPr algn="ctr"/>
            <a:r>
              <a:rPr lang="en-US" sz="2400" b="1" dirty="0"/>
              <a:t>comes up first. And when you have opened its mouth, you will find a piece </a:t>
            </a:r>
          </a:p>
          <a:p>
            <a:pPr algn="ctr"/>
            <a:r>
              <a:rPr lang="en-US" sz="2400" b="1" dirty="0"/>
              <a:t>of money; take that and give it to them for Me and you.”</a:t>
            </a:r>
          </a:p>
        </p:txBody>
      </p:sp>
    </p:spTree>
    <p:extLst>
      <p:ext uri="{BB962C8B-B14F-4D97-AF65-F5344CB8AC3E}">
        <p14:creationId xmlns:p14="http://schemas.microsoft.com/office/powerpoint/2010/main" val="240412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7972645" y="0"/>
            <a:ext cx="4219355" cy="674338"/>
          </a:xfrm>
        </p:spPr>
        <p:txBody>
          <a:bodyPr/>
          <a:lstStyle/>
          <a:p>
            <a:r>
              <a:rPr lang="en-US" dirty="0"/>
              <a:t>Matthew 17:24-27</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998482" y="749808"/>
            <a:ext cx="9998446" cy="5715000"/>
          </a:xfrm>
        </p:spPr>
        <p:txBody>
          <a:bodyPr>
            <a:normAutofit/>
          </a:bodyPr>
          <a:lstStyle/>
          <a:p>
            <a:r>
              <a:rPr lang="en-US" sz="2800" dirty="0">
                <a:latin typeface="Calibri" panose="020F0502020204030204" pitchFamily="34" charset="0"/>
                <a:cs typeface="Calibri" panose="020F0502020204030204" pitchFamily="34" charset="0"/>
              </a:rPr>
              <a:t>The Lord’s willingness to pay the tax was another demonstration of his submission to the law of God.</a:t>
            </a:r>
          </a:p>
          <a:p>
            <a:r>
              <a:rPr lang="en-US" sz="2800" b="1" dirty="0">
                <a:solidFill>
                  <a:srgbClr val="C00000"/>
                </a:solidFill>
                <a:latin typeface="Calibri" panose="020F0502020204030204" pitchFamily="34" charset="0"/>
                <a:cs typeface="Calibri" panose="020F0502020204030204" pitchFamily="34" charset="0"/>
              </a:rPr>
              <a:t>By submitting to the law of the land</a:t>
            </a:r>
            <a:r>
              <a:rPr lang="en-US" sz="2800" dirty="0">
                <a:latin typeface="Calibri" panose="020F0502020204030204" pitchFamily="34" charset="0"/>
                <a:cs typeface="Calibri" panose="020F0502020204030204" pitchFamily="34" charset="0"/>
              </a:rPr>
              <a:t>, we are submitting to God and His law. </a:t>
            </a:r>
          </a:p>
          <a:p>
            <a:r>
              <a:rPr lang="en-US" sz="2800" dirty="0">
                <a:latin typeface="Calibri" panose="020F0502020204030204" pitchFamily="34" charset="0"/>
                <a:cs typeface="Calibri" panose="020F0502020204030204" pitchFamily="34" charset="0"/>
              </a:rPr>
              <a:t>He told Peter to take the shekel and “give it unto them for me and thee.” </a:t>
            </a:r>
            <a:r>
              <a:rPr lang="en-US" sz="2800" b="1" u="sng" dirty="0">
                <a:latin typeface="Calibri" panose="020F0502020204030204" pitchFamily="34" charset="0"/>
                <a:cs typeface="Calibri" panose="020F0502020204030204" pitchFamily="34" charset="0"/>
              </a:rPr>
              <a:t>Note</a:t>
            </a:r>
            <a:r>
              <a:rPr lang="en-US" sz="2800" dirty="0">
                <a:latin typeface="Calibri" panose="020F0502020204030204" pitchFamily="34" charset="0"/>
                <a:cs typeface="Calibri" panose="020F0502020204030204" pitchFamily="34" charset="0"/>
              </a:rPr>
              <a:t> </a:t>
            </a:r>
            <a:r>
              <a:rPr lang="en-US" sz="2800" b="1" dirty="0">
                <a:solidFill>
                  <a:srgbClr val="7030A0"/>
                </a:solidFill>
                <a:latin typeface="Calibri" panose="020F0502020204030204" pitchFamily="34" charset="0"/>
                <a:cs typeface="Calibri" panose="020F0502020204030204" pitchFamily="34" charset="0"/>
              </a:rPr>
              <a:t>that he made a distinction between himself as the exempted Son and Peter as the non-exempted subject.</a:t>
            </a:r>
          </a:p>
          <a:p>
            <a:endParaRPr lang="en-US" sz="2800" dirty="0">
              <a:latin typeface="Calibri" panose="020F0502020204030204" pitchFamily="34" charset="0"/>
              <a:cs typeface="Calibri" panose="020F0502020204030204" pitchFamily="34" charset="0"/>
            </a:endParaRPr>
          </a:p>
          <a:p>
            <a:r>
              <a:rPr lang="en-US" sz="2800" b="1" u="sng" dirty="0">
                <a:solidFill>
                  <a:srgbClr val="FF0000"/>
                </a:solidFill>
                <a:latin typeface="Calibri" panose="020F0502020204030204" pitchFamily="34" charset="0"/>
                <a:cs typeface="Calibri" panose="020F0502020204030204" pitchFamily="34" charset="0"/>
              </a:rPr>
              <a:t>What happens if we ONLY look at this passage and rely on this passage for our understanding of God’s law concerning our responsibility to our government?</a:t>
            </a:r>
          </a:p>
        </p:txBody>
      </p:sp>
    </p:spTree>
    <p:extLst>
      <p:ext uri="{BB962C8B-B14F-4D97-AF65-F5344CB8AC3E}">
        <p14:creationId xmlns:p14="http://schemas.microsoft.com/office/powerpoint/2010/main" val="317449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808083"/>
            <a:ext cx="10322804" cy="5746953"/>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t>
            </a:r>
            <a:r>
              <a:rPr lang="en-US" sz="2800" dirty="0">
                <a:latin typeface="Calibri" panose="020F0502020204030204" pitchFamily="34" charset="0"/>
                <a:cs typeface="Calibri" panose="020F0502020204030204" pitchFamily="34" charset="0"/>
              </a:rPr>
              <a:t>– Matt 17:24-27</a:t>
            </a:r>
          </a:p>
        </p:txBody>
      </p:sp>
    </p:spTree>
    <p:extLst>
      <p:ext uri="{BB962C8B-B14F-4D97-AF65-F5344CB8AC3E}">
        <p14:creationId xmlns:p14="http://schemas.microsoft.com/office/powerpoint/2010/main" val="557060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BDBC-A15E-476C-AF19-CB91E6B05BA3}"/>
              </a:ext>
            </a:extLst>
          </p:cNvPr>
          <p:cNvSpPr>
            <a:spLocks noGrp="1"/>
          </p:cNvSpPr>
          <p:nvPr>
            <p:ph type="title"/>
          </p:nvPr>
        </p:nvSpPr>
        <p:spPr>
          <a:xfrm>
            <a:off x="8045797" y="0"/>
            <a:ext cx="4146203" cy="692626"/>
          </a:xfrm>
        </p:spPr>
        <p:txBody>
          <a:bodyPr/>
          <a:lstStyle/>
          <a:p>
            <a:r>
              <a:rPr lang="en-US" dirty="0"/>
              <a:t>Matthew 22:15-22</a:t>
            </a:r>
          </a:p>
        </p:txBody>
      </p:sp>
      <p:sp>
        <p:nvSpPr>
          <p:cNvPr id="3" name="Content Placeholder 2">
            <a:extLst>
              <a:ext uri="{FF2B5EF4-FFF2-40B4-BE49-F238E27FC236}">
                <a16:creationId xmlns:a16="http://schemas.microsoft.com/office/drawing/2014/main" id="{E3FDC8A8-1FD5-4E08-9EDA-D3B1AC1B3E93}"/>
              </a:ext>
            </a:extLst>
          </p:cNvPr>
          <p:cNvSpPr>
            <a:spLocks noGrp="1"/>
          </p:cNvSpPr>
          <p:nvPr>
            <p:ph idx="1"/>
          </p:nvPr>
        </p:nvSpPr>
        <p:spPr>
          <a:xfrm>
            <a:off x="193581" y="4976225"/>
            <a:ext cx="11704635" cy="1592610"/>
          </a:xfrm>
        </p:spPr>
        <p:txBody>
          <a:bodyPr>
            <a:normAutofit/>
          </a:bodyPr>
          <a:lstStyle/>
          <a:p>
            <a:r>
              <a:rPr lang="en-US" sz="2800" dirty="0">
                <a:latin typeface="Calibri" panose="020F0502020204030204" pitchFamily="34" charset="0"/>
                <a:cs typeface="Calibri" panose="020F0502020204030204" pitchFamily="34" charset="0"/>
              </a:rPr>
              <a:t>Even though not all of government activity serves God’s purposes, Jesus does not call us to flout the tax requirements of the nations where we reside </a:t>
            </a:r>
          </a:p>
        </p:txBody>
      </p:sp>
      <p:sp>
        <p:nvSpPr>
          <p:cNvPr id="4" name="TextBox 3">
            <a:extLst>
              <a:ext uri="{FF2B5EF4-FFF2-40B4-BE49-F238E27FC236}">
                <a16:creationId xmlns:a16="http://schemas.microsoft.com/office/drawing/2014/main" id="{DC98C450-ECB7-4047-8F56-B5F6DFDD5A8C}"/>
              </a:ext>
            </a:extLst>
          </p:cNvPr>
          <p:cNvSpPr txBox="1"/>
          <p:nvPr/>
        </p:nvSpPr>
        <p:spPr>
          <a:xfrm>
            <a:off x="193582" y="692626"/>
            <a:ext cx="11804835" cy="4154984"/>
          </a:xfrm>
          <a:prstGeom prst="rect">
            <a:avLst/>
          </a:prstGeom>
          <a:solidFill>
            <a:schemeClr val="accent2">
              <a:lumMod val="60000"/>
              <a:lumOff val="40000"/>
            </a:schemeClr>
          </a:solidFill>
        </p:spPr>
        <p:txBody>
          <a:bodyPr wrap="none" rtlCol="0">
            <a:spAutoFit/>
          </a:bodyPr>
          <a:lstStyle/>
          <a:p>
            <a:pPr algn="ctr"/>
            <a:r>
              <a:rPr lang="en-US" sz="2400" b="1" baseline="30000" dirty="0"/>
              <a:t>15 </a:t>
            </a:r>
            <a:r>
              <a:rPr lang="en-US" sz="2400" dirty="0"/>
              <a:t>Then the Pharisees went and plotted how they might entangle Him in </a:t>
            </a:r>
            <a:r>
              <a:rPr lang="en-US" sz="2400" i="1" dirty="0"/>
              <a:t>His</a:t>
            </a:r>
            <a:r>
              <a:rPr lang="en-US" sz="2400" dirty="0"/>
              <a:t> </a:t>
            </a:r>
          </a:p>
          <a:p>
            <a:pPr algn="ctr"/>
            <a:r>
              <a:rPr lang="en-US" sz="2400" dirty="0"/>
              <a:t>talk. </a:t>
            </a:r>
            <a:r>
              <a:rPr lang="en-US" sz="2400" b="1" baseline="30000" dirty="0"/>
              <a:t>16 </a:t>
            </a:r>
            <a:r>
              <a:rPr lang="en-US" sz="2400" dirty="0"/>
              <a:t>And they sent to Him their disciples with the Herodians, saying, </a:t>
            </a:r>
          </a:p>
          <a:p>
            <a:pPr algn="ctr"/>
            <a:r>
              <a:rPr lang="en-US" sz="2400" dirty="0"/>
              <a:t>“Teacher, we know that You are true, and teach the way of God in truth; nor </a:t>
            </a:r>
          </a:p>
          <a:p>
            <a:pPr algn="ctr"/>
            <a:r>
              <a:rPr lang="en-US" sz="2400" dirty="0"/>
              <a:t>do You care about anyone, for You do not regard the person of men. </a:t>
            </a:r>
            <a:r>
              <a:rPr lang="en-US" sz="2400" b="1" baseline="30000" dirty="0"/>
              <a:t>17 </a:t>
            </a:r>
            <a:r>
              <a:rPr lang="en-US" sz="2400" dirty="0"/>
              <a:t>Tell </a:t>
            </a:r>
          </a:p>
          <a:p>
            <a:pPr algn="ctr"/>
            <a:r>
              <a:rPr lang="en-US" sz="2400" dirty="0"/>
              <a:t>us, therefore, what do You think? Is it lawful to pay taxes to Caesar, or not?”</a:t>
            </a:r>
          </a:p>
          <a:p>
            <a:pPr algn="ctr"/>
            <a:r>
              <a:rPr lang="en-US" sz="2400" b="1" baseline="30000" dirty="0"/>
              <a:t>18 </a:t>
            </a:r>
            <a:r>
              <a:rPr lang="en-US" sz="2400" dirty="0"/>
              <a:t>But Jesus perceived their wickedness, and said, “Why do you test Me, </a:t>
            </a:r>
            <a:r>
              <a:rPr lang="en-US" sz="2400" i="1" dirty="0"/>
              <a:t>you</a:t>
            </a:r>
            <a:r>
              <a:rPr lang="en-US" sz="2400" dirty="0"/>
              <a:t> </a:t>
            </a:r>
          </a:p>
          <a:p>
            <a:pPr algn="ctr"/>
            <a:r>
              <a:rPr lang="en-US" sz="2400" dirty="0"/>
              <a:t>hypocrites? </a:t>
            </a:r>
            <a:r>
              <a:rPr lang="en-US" sz="2400" b="1" baseline="30000" dirty="0"/>
              <a:t>19 </a:t>
            </a:r>
            <a:r>
              <a:rPr lang="en-US" sz="2400" dirty="0"/>
              <a:t>Show Me the tax money.” So they brought Him a denarius.</a:t>
            </a:r>
          </a:p>
          <a:p>
            <a:pPr algn="ctr"/>
            <a:r>
              <a:rPr lang="en-US" sz="2400" b="1" baseline="30000" dirty="0"/>
              <a:t>20 </a:t>
            </a:r>
            <a:r>
              <a:rPr lang="en-US" sz="2400" dirty="0"/>
              <a:t>And He said to them, “Whose image and inscription </a:t>
            </a:r>
            <a:r>
              <a:rPr lang="en-US" sz="2400" i="1" dirty="0"/>
              <a:t>is</a:t>
            </a:r>
            <a:r>
              <a:rPr lang="en-US" sz="2400" dirty="0"/>
              <a:t> this?” </a:t>
            </a:r>
            <a:r>
              <a:rPr lang="en-US" sz="2400" b="1" baseline="30000" dirty="0"/>
              <a:t>21 </a:t>
            </a:r>
            <a:r>
              <a:rPr lang="en-US" sz="2400" dirty="0"/>
              <a:t>They said to </a:t>
            </a:r>
          </a:p>
          <a:p>
            <a:pPr algn="ctr"/>
            <a:r>
              <a:rPr lang="en-US" sz="2400" dirty="0"/>
              <a:t>Him, “Caesar’s.” And He said to them, “Render therefore to Caesar the things </a:t>
            </a:r>
          </a:p>
          <a:p>
            <a:pPr algn="ctr"/>
            <a:r>
              <a:rPr lang="en-US" sz="2400" dirty="0"/>
              <a:t>that are Caesar’s, and to God the things that are God’s.” </a:t>
            </a:r>
            <a:r>
              <a:rPr lang="en-US" sz="2400" b="1" baseline="30000" dirty="0"/>
              <a:t>22 </a:t>
            </a:r>
            <a:r>
              <a:rPr lang="en-US" sz="2400" dirty="0"/>
              <a:t>When they had </a:t>
            </a:r>
          </a:p>
          <a:p>
            <a:pPr algn="ctr"/>
            <a:r>
              <a:rPr lang="en-US" sz="2400" dirty="0"/>
              <a:t>heard </a:t>
            </a:r>
            <a:r>
              <a:rPr lang="en-US" sz="2400" i="1" dirty="0"/>
              <a:t>these words,</a:t>
            </a:r>
            <a:r>
              <a:rPr lang="en-US" sz="2400" dirty="0"/>
              <a:t> they marveled, and left Him and went their way.</a:t>
            </a:r>
          </a:p>
        </p:txBody>
      </p:sp>
    </p:spTree>
    <p:extLst>
      <p:ext uri="{BB962C8B-B14F-4D97-AF65-F5344CB8AC3E}">
        <p14:creationId xmlns:p14="http://schemas.microsoft.com/office/powerpoint/2010/main" val="129527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7972645" y="0"/>
            <a:ext cx="4219355" cy="674338"/>
          </a:xfrm>
        </p:spPr>
        <p:txBody>
          <a:bodyPr/>
          <a:lstStyle/>
          <a:p>
            <a:r>
              <a:rPr lang="en-US" dirty="0"/>
              <a:t>Matthew 22:15-22</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2324559" y="674337"/>
            <a:ext cx="9694843" cy="5990867"/>
          </a:xfrm>
        </p:spPr>
        <p:txBody>
          <a:bodyPr>
            <a:normAutofit/>
          </a:bodyPr>
          <a:lstStyle/>
          <a:p>
            <a:r>
              <a:rPr lang="en-US" sz="2800" dirty="0">
                <a:latin typeface="Calibri" panose="020F0502020204030204" pitchFamily="34" charset="0"/>
                <a:cs typeface="Calibri" panose="020F0502020204030204" pitchFamily="34" charset="0"/>
              </a:rPr>
              <a:t>Jesus is saying in essence that we do not necessarily have to resist paying taxes as a matter of principle. </a:t>
            </a:r>
          </a:p>
          <a:p>
            <a:r>
              <a:rPr lang="en-US" sz="2800" dirty="0">
                <a:latin typeface="Calibri" panose="020F0502020204030204" pitchFamily="34" charset="0"/>
                <a:cs typeface="Calibri" panose="020F0502020204030204" pitchFamily="34" charset="0"/>
              </a:rPr>
              <a:t>Jesus says we are to obey both government and God.</a:t>
            </a:r>
          </a:p>
          <a:p>
            <a:endParaRPr lang="en-US" sz="2800" dirty="0"/>
          </a:p>
          <a:p>
            <a:endParaRPr lang="en-US" sz="2800" dirty="0"/>
          </a:p>
          <a:p>
            <a:r>
              <a:rPr lang="en-US" sz="2800" dirty="0">
                <a:latin typeface="Calibri" panose="020F0502020204030204" pitchFamily="34" charset="0"/>
                <a:cs typeface="Calibri" panose="020F0502020204030204" pitchFamily="34" charset="0"/>
              </a:rPr>
              <a:t>But what happens, when man’s laws are in direct opposition to God’s laws?</a:t>
            </a:r>
          </a:p>
          <a:p>
            <a:r>
              <a:rPr lang="en-US" sz="2800" dirty="0">
                <a:latin typeface="Calibri" panose="020F0502020204030204" pitchFamily="34" charset="0"/>
                <a:cs typeface="Calibri" panose="020F0502020204030204" pitchFamily="34" charset="0"/>
              </a:rPr>
              <a:t>Whom do we obey?</a:t>
            </a:r>
          </a:p>
          <a:p>
            <a:r>
              <a:rPr lang="en-US" sz="2800" dirty="0">
                <a:latin typeface="Calibri" panose="020F0502020204030204" pitchFamily="34" charset="0"/>
                <a:cs typeface="Calibri" panose="020F0502020204030204" pitchFamily="34" charset="0"/>
              </a:rPr>
              <a:t>Not answered in this passage</a:t>
            </a:r>
          </a:p>
          <a:p>
            <a:r>
              <a:rPr lang="en-US" sz="2800" dirty="0">
                <a:solidFill>
                  <a:schemeClr val="tx1"/>
                </a:solidFill>
                <a:latin typeface="Calibri" panose="020F0502020204030204" pitchFamily="34" charset="0"/>
                <a:cs typeface="Calibri" panose="020F0502020204030204" pitchFamily="34" charset="0"/>
              </a:rPr>
              <a:t>Responsibility – </a:t>
            </a:r>
            <a:r>
              <a:rPr lang="en-US" sz="2800" b="1" dirty="0">
                <a:solidFill>
                  <a:srgbClr val="C00000"/>
                </a:solidFill>
                <a:latin typeface="Calibri" panose="020F0502020204030204" pitchFamily="34" charset="0"/>
                <a:cs typeface="Calibri" panose="020F0502020204030204" pitchFamily="34" charset="0"/>
              </a:rPr>
              <a:t>obey government and obey God.</a:t>
            </a:r>
          </a:p>
        </p:txBody>
      </p:sp>
      <p:sp>
        <p:nvSpPr>
          <p:cNvPr id="4" name="TextBox 3">
            <a:extLst>
              <a:ext uri="{FF2B5EF4-FFF2-40B4-BE49-F238E27FC236}">
                <a16:creationId xmlns:a16="http://schemas.microsoft.com/office/drawing/2014/main" id="{1EFB84F0-0730-45C9-BE13-7B48ECDF3FAF}"/>
              </a:ext>
            </a:extLst>
          </p:cNvPr>
          <p:cNvSpPr txBox="1"/>
          <p:nvPr/>
        </p:nvSpPr>
        <p:spPr>
          <a:xfrm>
            <a:off x="2798025" y="2245679"/>
            <a:ext cx="8747909" cy="830997"/>
          </a:xfrm>
          <a:prstGeom prst="rect">
            <a:avLst/>
          </a:prstGeom>
          <a:solidFill>
            <a:schemeClr val="accent2">
              <a:lumMod val="60000"/>
              <a:lumOff val="40000"/>
            </a:schemeClr>
          </a:solidFill>
        </p:spPr>
        <p:txBody>
          <a:bodyPr wrap="none" rtlCol="0">
            <a:spAutoFit/>
          </a:bodyPr>
          <a:lstStyle/>
          <a:p>
            <a:pPr algn="ctr"/>
            <a:r>
              <a:rPr lang="en-US" sz="2400" b="1" dirty="0"/>
              <a:t>“Render therefore to Caesar the things </a:t>
            </a:r>
          </a:p>
          <a:p>
            <a:pPr algn="ctr"/>
            <a:r>
              <a:rPr lang="en-US" sz="2400" b="1" dirty="0"/>
              <a:t>that are Caesar’s, and to God the things that are God’s.”</a:t>
            </a:r>
          </a:p>
        </p:txBody>
      </p:sp>
    </p:spTree>
    <p:extLst>
      <p:ext uri="{BB962C8B-B14F-4D97-AF65-F5344CB8AC3E}">
        <p14:creationId xmlns:p14="http://schemas.microsoft.com/office/powerpoint/2010/main" val="218142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885</TotalTime>
  <Words>2346</Words>
  <Application>Microsoft Office PowerPoint</Application>
  <PresentationFormat>Widescreen</PresentationFormat>
  <Paragraphs>156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Century Gothic</vt:lpstr>
      <vt:lpstr>Wingdings 3</vt:lpstr>
      <vt:lpstr>Wisp</vt:lpstr>
      <vt:lpstr>Christians Responsibility to the Government</vt:lpstr>
      <vt:lpstr>Principles:</vt:lpstr>
      <vt:lpstr>Initial Thoughts</vt:lpstr>
      <vt:lpstr>Initial Thoughts</vt:lpstr>
      <vt:lpstr>Matthew 17:24-27</vt:lpstr>
      <vt:lpstr>Matthew 17:24-27</vt:lpstr>
      <vt:lpstr>Our Responsibilities to Our Government</vt:lpstr>
      <vt:lpstr>Matthew 22:15-22</vt:lpstr>
      <vt:lpstr>Matthew 22:15-22</vt:lpstr>
      <vt:lpstr>Matthew 22:15-22</vt:lpstr>
      <vt:lpstr>Our Responsibilities to Our Government</vt:lpstr>
      <vt:lpstr>Acts 5:27-32</vt:lpstr>
      <vt:lpstr>Acts 5:27-32</vt:lpstr>
      <vt:lpstr>Acts 5:27-32</vt:lpstr>
      <vt:lpstr>Acts 5:27-32</vt:lpstr>
      <vt:lpstr>Acts 5:27-32</vt:lpstr>
      <vt:lpstr>Acts 5:27-32</vt:lpstr>
      <vt:lpstr>Acts 5:27-32</vt:lpstr>
      <vt:lpstr>Our Responsibilities to Our Government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Christians Responsibility to the Government</dc:title>
  <dc:creator>Paden, Eddie - LCMS Lang. Arts</dc:creator>
  <cp:lastModifiedBy>Kevin Stilts</cp:lastModifiedBy>
  <cp:revision>110</cp:revision>
  <cp:lastPrinted>2021-08-29T11:48:49Z</cp:lastPrinted>
  <dcterms:created xsi:type="dcterms:W3CDTF">2021-08-16T17:50:50Z</dcterms:created>
  <dcterms:modified xsi:type="dcterms:W3CDTF">2021-08-29T17:38:44Z</dcterms:modified>
</cp:coreProperties>
</file>