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398" r:id="rId3"/>
    <p:sldId id="440" r:id="rId4"/>
    <p:sldId id="406" r:id="rId5"/>
    <p:sldId id="410" r:id="rId6"/>
    <p:sldId id="411" r:id="rId7"/>
    <p:sldId id="451" r:id="rId8"/>
    <p:sldId id="427" r:id="rId9"/>
    <p:sldId id="441" r:id="rId10"/>
    <p:sldId id="407" r:id="rId11"/>
    <p:sldId id="442" r:id="rId12"/>
    <p:sldId id="409" r:id="rId13"/>
    <p:sldId id="443" r:id="rId14"/>
    <p:sldId id="408" r:id="rId15"/>
    <p:sldId id="444" r:id="rId16"/>
    <p:sldId id="415" r:id="rId17"/>
    <p:sldId id="445" r:id="rId18"/>
    <p:sldId id="446" r:id="rId19"/>
    <p:sldId id="449" r:id="rId20"/>
    <p:sldId id="450" r:id="rId21"/>
    <p:sldId id="448" r:id="rId22"/>
    <p:sldId id="447" r:id="rId23"/>
    <p:sldId id="414" r:id="rId24"/>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8/27/2021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8/27/2021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8/27/2021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blehub.com/mark/10-42.htm" TargetMode="External"/><Relationship Id="rId2" Type="http://schemas.openxmlformats.org/officeDocument/2006/relationships/hyperlink" Target="https://biblehub.com/matthew/20-25.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26D7-587A-4028-A2E4-8548AA84BCED}"/>
              </a:ext>
            </a:extLst>
          </p:cNvPr>
          <p:cNvSpPr>
            <a:spLocks noGrp="1"/>
          </p:cNvSpPr>
          <p:nvPr>
            <p:ph type="ctrTitle"/>
          </p:nvPr>
        </p:nvSpPr>
        <p:spPr/>
        <p:txBody>
          <a:bodyPr/>
          <a:lstStyle/>
          <a:p>
            <a:r>
              <a:rPr lang="en-US" dirty="0"/>
              <a:t>Responsibility of Elders</a:t>
            </a:r>
          </a:p>
        </p:txBody>
      </p:sp>
      <p:sp>
        <p:nvSpPr>
          <p:cNvPr id="3" name="Subtitle 2">
            <a:extLst>
              <a:ext uri="{FF2B5EF4-FFF2-40B4-BE49-F238E27FC236}">
                <a16:creationId xmlns:a16="http://schemas.microsoft.com/office/drawing/2014/main" id="{0D5BDFBA-AD0D-4D48-86B3-2FE1DEB32E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0875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131B5-2636-4C66-993C-EEBCD4BA98E9}"/>
              </a:ext>
            </a:extLst>
          </p:cNvPr>
          <p:cNvSpPr>
            <a:spLocks noGrp="1"/>
          </p:cNvSpPr>
          <p:nvPr>
            <p:ph type="title"/>
          </p:nvPr>
        </p:nvSpPr>
        <p:spPr>
          <a:xfrm>
            <a:off x="0" y="0"/>
            <a:ext cx="5905997" cy="936027"/>
          </a:xfrm>
        </p:spPr>
        <p:txBody>
          <a:bodyPr/>
          <a:lstStyle/>
          <a:p>
            <a:r>
              <a:rPr lang="en-US" dirty="0"/>
              <a:t>1 Timothy 3:1-7; </a:t>
            </a:r>
            <a:r>
              <a:rPr lang="en-US" dirty="0" err="1"/>
              <a:t>titus</a:t>
            </a:r>
            <a:r>
              <a:rPr lang="en-US" dirty="0"/>
              <a:t> 1:5-11</a:t>
            </a:r>
          </a:p>
        </p:txBody>
      </p:sp>
      <p:sp>
        <p:nvSpPr>
          <p:cNvPr id="3" name="Content Placeholder 2">
            <a:extLst>
              <a:ext uri="{FF2B5EF4-FFF2-40B4-BE49-F238E27FC236}">
                <a16:creationId xmlns:a16="http://schemas.microsoft.com/office/drawing/2014/main" id="{D39A9A3A-7E55-4180-8176-E4B4E7C06A3A}"/>
              </a:ext>
            </a:extLst>
          </p:cNvPr>
          <p:cNvSpPr>
            <a:spLocks noGrp="1"/>
          </p:cNvSpPr>
          <p:nvPr>
            <p:ph idx="1"/>
          </p:nvPr>
        </p:nvSpPr>
        <p:spPr>
          <a:xfrm>
            <a:off x="534255" y="1315092"/>
            <a:ext cx="11157735" cy="5236537"/>
          </a:xfrm>
        </p:spPr>
        <p:txBody>
          <a:bodyPr>
            <a:normAutofit/>
          </a:bodyPr>
          <a:lstStyle/>
          <a:p>
            <a:r>
              <a:rPr lang="en-US" sz="2800" dirty="0"/>
              <a:t>Stewards of God’s house – Titus 1:7</a:t>
            </a:r>
          </a:p>
          <a:p>
            <a:endParaRPr lang="en-US" sz="2800" dirty="0"/>
          </a:p>
          <a:p>
            <a:r>
              <a:rPr lang="en-US" sz="2800" dirty="0"/>
              <a:t>What is a steward?</a:t>
            </a:r>
          </a:p>
          <a:p>
            <a:r>
              <a:rPr lang="en-US" sz="2800" dirty="0"/>
              <a:t>What are responsibilities of stewards/managers?</a:t>
            </a:r>
          </a:p>
          <a:p>
            <a:r>
              <a:rPr lang="en-US" sz="2800" dirty="0"/>
              <a:t>Other responsibilities we can get from the qualifications of elders?</a:t>
            </a:r>
          </a:p>
          <a:p>
            <a:endParaRPr lang="en-US" sz="2800" dirty="0"/>
          </a:p>
          <a:p>
            <a:r>
              <a:rPr lang="en-US" sz="2800" dirty="0"/>
              <a:t>Can we also say that based on one of the qualifications in both passages, teaching the flock can be understood as a responsibility taught in these passage as well as being examples?</a:t>
            </a:r>
          </a:p>
        </p:txBody>
      </p:sp>
      <p:sp>
        <p:nvSpPr>
          <p:cNvPr id="4" name="TextBox 3">
            <a:extLst>
              <a:ext uri="{FF2B5EF4-FFF2-40B4-BE49-F238E27FC236}">
                <a16:creationId xmlns:a16="http://schemas.microsoft.com/office/drawing/2014/main" id="{795F32DE-6B62-406C-AFA4-67B0FBBA3FE2}"/>
              </a:ext>
            </a:extLst>
          </p:cNvPr>
          <p:cNvSpPr txBox="1"/>
          <p:nvPr/>
        </p:nvSpPr>
        <p:spPr>
          <a:xfrm>
            <a:off x="1577504" y="1842357"/>
            <a:ext cx="8656985" cy="523220"/>
          </a:xfrm>
          <a:prstGeom prst="rect">
            <a:avLst/>
          </a:prstGeom>
          <a:solidFill>
            <a:schemeClr val="accent1"/>
          </a:solidFill>
        </p:spPr>
        <p:txBody>
          <a:bodyPr wrap="none" rtlCol="0">
            <a:spAutoFit/>
          </a:bodyPr>
          <a:lstStyle/>
          <a:p>
            <a:r>
              <a:rPr lang="en-US" sz="2800" dirty="0"/>
              <a:t> </a:t>
            </a:r>
            <a:r>
              <a:rPr lang="en-US" sz="2800" b="1" baseline="30000" dirty="0"/>
              <a:t>7 </a:t>
            </a:r>
            <a:r>
              <a:rPr lang="en-US" sz="2800" dirty="0"/>
              <a:t>For a bishop must be blameless, as a steward of God . . ..</a:t>
            </a:r>
          </a:p>
        </p:txBody>
      </p:sp>
    </p:spTree>
    <p:extLst>
      <p:ext uri="{BB962C8B-B14F-4D97-AF65-F5344CB8AC3E}">
        <p14:creationId xmlns:p14="http://schemas.microsoft.com/office/powerpoint/2010/main" val="168324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94268" y="838985"/>
            <a:ext cx="12028601" cy="5920033"/>
          </a:xfrm>
        </p:spPr>
        <p:txBody>
          <a:bodyPr>
            <a:normAutofit/>
          </a:bodyPr>
          <a:lstStyle/>
          <a:p>
            <a:r>
              <a:rPr lang="en-US" sz="2800" b="1" dirty="0">
                <a:solidFill>
                  <a:srgbClr val="C00000"/>
                </a:solidFill>
              </a:rPr>
              <a:t>Rule over (watching for the souls) </a:t>
            </a:r>
            <a:r>
              <a:rPr lang="en-US" sz="2800" dirty="0"/>
              <a:t>– Hebrews 13:17, Acts 20:28; 1 Peter 5:2</a:t>
            </a:r>
          </a:p>
          <a:p>
            <a:r>
              <a:rPr lang="en-US" sz="2800" b="1" dirty="0">
                <a:solidFill>
                  <a:srgbClr val="C00000"/>
                </a:solidFill>
              </a:rPr>
              <a:t>Shepherd the flock </a:t>
            </a:r>
            <a:r>
              <a:rPr lang="en-US" sz="2800" dirty="0"/>
              <a:t>– Acts 20:28; 1 Peter 5:2</a:t>
            </a:r>
          </a:p>
          <a:p>
            <a:r>
              <a:rPr lang="en-US" sz="2800" b="1" dirty="0">
                <a:solidFill>
                  <a:srgbClr val="C00000"/>
                </a:solidFill>
              </a:rPr>
              <a:t>Teach the flock</a:t>
            </a:r>
            <a:r>
              <a:rPr lang="en-US" sz="2800" dirty="0">
                <a:solidFill>
                  <a:schemeClr val="tx1"/>
                </a:solidFill>
              </a:rPr>
              <a:t> – Hebrews 13:7; 1 Timothy 3; Titus 1</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 1 Peter 5:3; Titus 1; 1 Timothy 3</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Continue to study and grow </a:t>
            </a:r>
            <a:r>
              <a:rPr lang="en-US" sz="2800" dirty="0">
                <a:solidFill>
                  <a:schemeClr val="tx1"/>
                </a:solidFill>
              </a:rPr>
              <a:t>– Acts 20:28</a:t>
            </a:r>
            <a:endParaRPr lang="en-US" sz="2800" b="1" dirty="0">
              <a:solidFill>
                <a:srgbClr val="C00000"/>
              </a:solidFill>
            </a:endParaRPr>
          </a:p>
          <a:p>
            <a:r>
              <a:rPr lang="en-US" sz="2800" b="1" dirty="0">
                <a:solidFill>
                  <a:srgbClr val="C00000"/>
                </a:solidFill>
              </a:rPr>
              <a:t>Stewards of God’s church </a:t>
            </a:r>
            <a:r>
              <a:rPr lang="en-US" sz="2800" dirty="0">
                <a:solidFill>
                  <a:schemeClr val="tx1"/>
                </a:solidFill>
              </a:rPr>
              <a:t>– Titus 1:7</a:t>
            </a:r>
          </a:p>
          <a:p>
            <a:endParaRPr lang="en-US" sz="2800" b="1" dirty="0">
              <a:solidFill>
                <a:srgbClr val="C00000"/>
              </a:solidFill>
            </a:endParaRPr>
          </a:p>
        </p:txBody>
      </p:sp>
    </p:spTree>
    <p:extLst>
      <p:ext uri="{BB962C8B-B14F-4D97-AF65-F5344CB8AC3E}">
        <p14:creationId xmlns:p14="http://schemas.microsoft.com/office/powerpoint/2010/main" val="259903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BE00-31DF-4C04-998A-A39178ACEE1D}"/>
              </a:ext>
            </a:extLst>
          </p:cNvPr>
          <p:cNvSpPr>
            <a:spLocks noGrp="1"/>
          </p:cNvSpPr>
          <p:nvPr>
            <p:ph type="title"/>
          </p:nvPr>
        </p:nvSpPr>
        <p:spPr>
          <a:xfrm>
            <a:off x="0" y="0"/>
            <a:ext cx="3964181" cy="771641"/>
          </a:xfrm>
        </p:spPr>
        <p:txBody>
          <a:bodyPr/>
          <a:lstStyle/>
          <a:p>
            <a:r>
              <a:rPr lang="en-US" dirty="0"/>
              <a:t>Other passages?</a:t>
            </a:r>
          </a:p>
        </p:txBody>
      </p:sp>
      <p:sp>
        <p:nvSpPr>
          <p:cNvPr id="3" name="Content Placeholder 2">
            <a:extLst>
              <a:ext uri="{FF2B5EF4-FFF2-40B4-BE49-F238E27FC236}">
                <a16:creationId xmlns:a16="http://schemas.microsoft.com/office/drawing/2014/main" id="{CCB926D7-EA6F-442E-A9D8-5DD0C0920DBE}"/>
              </a:ext>
            </a:extLst>
          </p:cNvPr>
          <p:cNvSpPr>
            <a:spLocks noGrp="1"/>
          </p:cNvSpPr>
          <p:nvPr>
            <p:ph idx="1"/>
          </p:nvPr>
        </p:nvSpPr>
        <p:spPr>
          <a:xfrm>
            <a:off x="236306" y="934949"/>
            <a:ext cx="11763909" cy="5784350"/>
          </a:xfrm>
        </p:spPr>
        <p:txBody>
          <a:bodyPr>
            <a:normAutofit/>
          </a:bodyPr>
          <a:lstStyle/>
          <a:p>
            <a:r>
              <a:rPr lang="en-US" sz="2800" dirty="0"/>
              <a:t>Titus 1:10-16</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800" dirty="0"/>
              <a:t>What are responsibilities taught here in this text?</a:t>
            </a:r>
          </a:p>
          <a:p>
            <a:r>
              <a:rPr lang="en-US" sz="2800" dirty="0"/>
              <a:t>This responsibility has come up a time or two has it not?  One of the main responsibilities is </a:t>
            </a:r>
            <a:r>
              <a:rPr lang="en-US" sz="2800" b="1" dirty="0">
                <a:solidFill>
                  <a:srgbClr val="C00000"/>
                </a:solidFill>
              </a:rPr>
              <a:t>to make sure false teaching is not in the flock</a:t>
            </a:r>
            <a:r>
              <a:rPr lang="en-US" sz="2800" dirty="0"/>
              <a:t>.</a:t>
            </a:r>
          </a:p>
        </p:txBody>
      </p:sp>
      <p:sp>
        <p:nvSpPr>
          <p:cNvPr id="4" name="TextBox 3">
            <a:extLst>
              <a:ext uri="{FF2B5EF4-FFF2-40B4-BE49-F238E27FC236}">
                <a16:creationId xmlns:a16="http://schemas.microsoft.com/office/drawing/2014/main" id="{DC19E2A6-1F6F-481F-9C3C-95CA38CA23E4}"/>
              </a:ext>
            </a:extLst>
          </p:cNvPr>
          <p:cNvSpPr txBox="1"/>
          <p:nvPr/>
        </p:nvSpPr>
        <p:spPr>
          <a:xfrm>
            <a:off x="92468" y="1397286"/>
            <a:ext cx="12005018" cy="3416320"/>
          </a:xfrm>
          <a:prstGeom prst="rect">
            <a:avLst/>
          </a:prstGeom>
          <a:solidFill>
            <a:schemeClr val="accent1"/>
          </a:solidFill>
        </p:spPr>
        <p:txBody>
          <a:bodyPr wrap="none" rtlCol="0">
            <a:spAutoFit/>
          </a:bodyPr>
          <a:lstStyle/>
          <a:p>
            <a:pPr algn="ctr"/>
            <a:r>
              <a:rPr lang="en-US" sz="2400" b="1" baseline="30000" dirty="0"/>
              <a:t>10 </a:t>
            </a:r>
            <a:r>
              <a:rPr lang="en-US" sz="2400" dirty="0"/>
              <a:t>For there are many insubordinate, both idle talkers and deceivers, especially those of the </a:t>
            </a:r>
          </a:p>
          <a:p>
            <a:pPr algn="ctr"/>
            <a:r>
              <a:rPr lang="en-US" sz="2400" dirty="0"/>
              <a:t>circumcision, </a:t>
            </a:r>
            <a:r>
              <a:rPr lang="en-US" sz="2400" b="1" baseline="30000" dirty="0"/>
              <a:t>11 </a:t>
            </a:r>
            <a:r>
              <a:rPr lang="en-US" sz="2400" dirty="0"/>
              <a:t>whose mouths must be stopped, who subvert whole households, teaching </a:t>
            </a:r>
          </a:p>
          <a:p>
            <a:pPr algn="ctr"/>
            <a:r>
              <a:rPr lang="en-US" sz="2400" dirty="0"/>
              <a:t>things which they ought not, for the sake of dishonest gain. </a:t>
            </a:r>
            <a:r>
              <a:rPr lang="en-US" sz="2400" b="1" baseline="30000" dirty="0"/>
              <a:t>12 </a:t>
            </a:r>
            <a:r>
              <a:rPr lang="en-US" sz="2400" dirty="0"/>
              <a:t>One of them, a prophet of their </a:t>
            </a:r>
          </a:p>
          <a:p>
            <a:pPr algn="ctr"/>
            <a:r>
              <a:rPr lang="en-US" sz="2400" dirty="0"/>
              <a:t>own, said, “Cretans </a:t>
            </a:r>
            <a:r>
              <a:rPr lang="en-US" sz="2400" i="1" dirty="0"/>
              <a:t>are</a:t>
            </a:r>
            <a:r>
              <a:rPr lang="en-US" sz="2400" dirty="0"/>
              <a:t> always liars, evil beasts, lazy gluttons.” </a:t>
            </a:r>
            <a:r>
              <a:rPr lang="en-US" sz="2400" b="1" baseline="30000" dirty="0"/>
              <a:t>13 </a:t>
            </a:r>
            <a:r>
              <a:rPr lang="en-US" sz="2400" dirty="0"/>
              <a:t>This testimony is true. </a:t>
            </a:r>
          </a:p>
          <a:p>
            <a:pPr algn="ctr"/>
            <a:r>
              <a:rPr lang="en-US" sz="2400" dirty="0"/>
              <a:t>Therefore rebuke them sharply, that they may be sound in the faith, </a:t>
            </a:r>
            <a:r>
              <a:rPr lang="en-US" sz="2400" b="1" baseline="30000" dirty="0"/>
              <a:t>14 </a:t>
            </a:r>
            <a:r>
              <a:rPr lang="en-US" sz="2400" dirty="0"/>
              <a:t>not giving heed to Jewish</a:t>
            </a:r>
          </a:p>
          <a:p>
            <a:pPr algn="ctr"/>
            <a:r>
              <a:rPr lang="en-US" sz="2400" dirty="0"/>
              <a:t> fables and commandments of men who turn from the truth. </a:t>
            </a:r>
            <a:r>
              <a:rPr lang="en-US" sz="2400" b="1" baseline="30000" dirty="0"/>
              <a:t>15 </a:t>
            </a:r>
            <a:r>
              <a:rPr lang="en-US" sz="2400" dirty="0"/>
              <a:t>To the pure all things are pure, </a:t>
            </a:r>
          </a:p>
          <a:p>
            <a:pPr algn="ctr"/>
            <a:r>
              <a:rPr lang="en-US" sz="2400" dirty="0"/>
              <a:t>but to those who are defiled and unbelieving nothing is pure; but even their mind and </a:t>
            </a:r>
          </a:p>
          <a:p>
            <a:pPr algn="ctr"/>
            <a:r>
              <a:rPr lang="en-US" sz="2400" dirty="0"/>
              <a:t>conscience are defiled. </a:t>
            </a:r>
            <a:r>
              <a:rPr lang="en-US" sz="2400" b="1" baseline="30000" dirty="0"/>
              <a:t>16 </a:t>
            </a:r>
            <a:r>
              <a:rPr lang="en-US" sz="2400" dirty="0"/>
              <a:t>They profess to know God, but in works they deny </a:t>
            </a:r>
            <a:r>
              <a:rPr lang="en-US" sz="2400" i="1" dirty="0"/>
              <a:t>Him,</a:t>
            </a:r>
            <a:r>
              <a:rPr lang="en-US" sz="2400" dirty="0"/>
              <a:t> being </a:t>
            </a:r>
            <a:endParaRPr lang="en-US" sz="2400" baseline="30000" dirty="0"/>
          </a:p>
          <a:p>
            <a:pPr algn="ctr"/>
            <a:r>
              <a:rPr lang="en-US" sz="2400" dirty="0"/>
              <a:t>abominable, disobedient, and disqualified for every good work.</a:t>
            </a:r>
          </a:p>
        </p:txBody>
      </p:sp>
    </p:spTree>
    <p:extLst>
      <p:ext uri="{BB962C8B-B14F-4D97-AF65-F5344CB8AC3E}">
        <p14:creationId xmlns:p14="http://schemas.microsoft.com/office/powerpoint/2010/main" val="213261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arn(inVertical)">
                                      <p:cBhvr>
                                        <p:cTn id="7" dur="5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barn(inVertical)">
                                      <p:cBhvr>
                                        <p:cTn id="1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94268" y="838985"/>
            <a:ext cx="12028601" cy="5920033"/>
          </a:xfrm>
        </p:spPr>
        <p:txBody>
          <a:bodyPr>
            <a:normAutofit/>
          </a:bodyPr>
          <a:lstStyle/>
          <a:p>
            <a:r>
              <a:rPr lang="en-US" sz="2800" b="1" dirty="0">
                <a:solidFill>
                  <a:srgbClr val="C00000"/>
                </a:solidFill>
              </a:rPr>
              <a:t>Rule over (watching for the souls) </a:t>
            </a:r>
            <a:r>
              <a:rPr lang="en-US" sz="2800" dirty="0"/>
              <a:t>– Hebrews 13:17, Acts 20:28; 1 Peter 5:2</a:t>
            </a:r>
          </a:p>
          <a:p>
            <a:r>
              <a:rPr lang="en-US" sz="2800" b="1" dirty="0">
                <a:solidFill>
                  <a:srgbClr val="C00000"/>
                </a:solidFill>
              </a:rPr>
              <a:t>Shepherd the flock </a:t>
            </a:r>
            <a:r>
              <a:rPr lang="en-US" sz="2800" dirty="0"/>
              <a:t>– Acts 20:28; 1 Peter 5:2</a:t>
            </a:r>
          </a:p>
          <a:p>
            <a:r>
              <a:rPr lang="en-US" sz="2800" b="1" dirty="0">
                <a:solidFill>
                  <a:srgbClr val="C00000"/>
                </a:solidFill>
              </a:rPr>
              <a:t>Teach the flock</a:t>
            </a:r>
            <a:r>
              <a:rPr lang="en-US" sz="2800" dirty="0">
                <a:solidFill>
                  <a:schemeClr val="tx1"/>
                </a:solidFill>
              </a:rPr>
              <a:t> – Hebrews 13:7; 1 Timothy 3; Titus 1</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 1 Peter 5:3</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 Titus 1:10-16</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Continue to study and grow </a:t>
            </a:r>
            <a:r>
              <a:rPr lang="en-US" sz="2800" dirty="0">
                <a:solidFill>
                  <a:schemeClr val="tx1"/>
                </a:solidFill>
              </a:rPr>
              <a:t>– Acts 20:28</a:t>
            </a:r>
            <a:endParaRPr lang="en-US" sz="2800" b="1" dirty="0">
              <a:solidFill>
                <a:schemeClr val="tx1"/>
              </a:solidFill>
            </a:endParaRPr>
          </a:p>
          <a:p>
            <a:r>
              <a:rPr lang="en-US" sz="2800" b="1" dirty="0">
                <a:solidFill>
                  <a:srgbClr val="C00000"/>
                </a:solidFill>
              </a:rPr>
              <a:t>Stewards of God’s church </a:t>
            </a:r>
            <a:r>
              <a:rPr lang="en-US" sz="2800" dirty="0">
                <a:solidFill>
                  <a:schemeClr val="tx1"/>
                </a:solidFill>
              </a:rPr>
              <a:t>– Titus 1:7</a:t>
            </a:r>
          </a:p>
          <a:p>
            <a:endParaRPr lang="en-US" sz="2800" b="1" dirty="0">
              <a:solidFill>
                <a:srgbClr val="C00000"/>
              </a:solidFill>
            </a:endParaRPr>
          </a:p>
        </p:txBody>
      </p:sp>
    </p:spTree>
    <p:extLst>
      <p:ext uri="{BB962C8B-B14F-4D97-AF65-F5344CB8AC3E}">
        <p14:creationId xmlns:p14="http://schemas.microsoft.com/office/powerpoint/2010/main" val="84143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37E6C-85A8-4364-A4A9-A65273D43FC6}"/>
              </a:ext>
            </a:extLst>
          </p:cNvPr>
          <p:cNvSpPr>
            <a:spLocks noGrp="1"/>
          </p:cNvSpPr>
          <p:nvPr>
            <p:ph type="title"/>
          </p:nvPr>
        </p:nvSpPr>
        <p:spPr>
          <a:xfrm>
            <a:off x="0" y="0"/>
            <a:ext cx="3864864" cy="843560"/>
          </a:xfrm>
        </p:spPr>
        <p:txBody>
          <a:bodyPr/>
          <a:lstStyle/>
          <a:p>
            <a:r>
              <a:rPr lang="en-US" dirty="0"/>
              <a:t>Other passages?</a:t>
            </a:r>
          </a:p>
        </p:txBody>
      </p:sp>
      <p:sp>
        <p:nvSpPr>
          <p:cNvPr id="3" name="Content Placeholder 2">
            <a:extLst>
              <a:ext uri="{FF2B5EF4-FFF2-40B4-BE49-F238E27FC236}">
                <a16:creationId xmlns:a16="http://schemas.microsoft.com/office/drawing/2014/main" id="{76D73614-E94C-46B2-A6A3-195D13ED8F84}"/>
              </a:ext>
            </a:extLst>
          </p:cNvPr>
          <p:cNvSpPr>
            <a:spLocks noGrp="1"/>
          </p:cNvSpPr>
          <p:nvPr>
            <p:ph idx="1"/>
          </p:nvPr>
        </p:nvSpPr>
        <p:spPr>
          <a:xfrm>
            <a:off x="267127" y="843560"/>
            <a:ext cx="11702265" cy="5670256"/>
          </a:xfrm>
        </p:spPr>
        <p:txBody>
          <a:bodyPr>
            <a:normAutofit/>
          </a:bodyPr>
          <a:lstStyle/>
          <a:p>
            <a:r>
              <a:rPr lang="en-US" sz="2800" dirty="0"/>
              <a:t>1 Thessalonians 5:12-13</a:t>
            </a:r>
          </a:p>
          <a:p>
            <a:endParaRPr lang="en-US" sz="2800" dirty="0"/>
          </a:p>
          <a:p>
            <a:endParaRPr lang="en-US" sz="2800" dirty="0"/>
          </a:p>
          <a:p>
            <a:r>
              <a:rPr lang="en-US" sz="2800" b="1" dirty="0">
                <a:solidFill>
                  <a:srgbClr val="C00000"/>
                </a:solidFill>
              </a:rPr>
              <a:t>Labor among you </a:t>
            </a:r>
            <a:r>
              <a:rPr lang="en-US" sz="2800" dirty="0"/>
              <a:t>– work with – How do elders work with the flock?</a:t>
            </a:r>
          </a:p>
          <a:p>
            <a:r>
              <a:rPr lang="en-US" sz="2800" dirty="0"/>
              <a:t>In what are elders working with the flock?  Do other verses we have already studied further define in what are elders working with the flock?</a:t>
            </a:r>
          </a:p>
          <a:p>
            <a:r>
              <a:rPr lang="en-US" sz="2800" b="1" dirty="0">
                <a:solidFill>
                  <a:srgbClr val="C00000"/>
                </a:solidFill>
              </a:rPr>
              <a:t>Over you </a:t>
            </a:r>
            <a:r>
              <a:rPr lang="en-US" sz="2800" dirty="0"/>
              <a:t>– We have seen this before, rule, lead.</a:t>
            </a:r>
          </a:p>
          <a:p>
            <a:r>
              <a:rPr lang="en-US" sz="2800" b="1" dirty="0">
                <a:solidFill>
                  <a:srgbClr val="C00000"/>
                </a:solidFill>
              </a:rPr>
              <a:t>Admonish you </a:t>
            </a:r>
            <a:r>
              <a:rPr lang="en-US" sz="2800" dirty="0"/>
              <a:t>– “advise or urge someone earnestly” – should we take this in the context of Hebrews 13:17 in terms of watching for the souls of the flock (spiritual in nature)?</a:t>
            </a:r>
          </a:p>
          <a:p>
            <a:endParaRPr lang="en-US" sz="2800" dirty="0"/>
          </a:p>
        </p:txBody>
      </p:sp>
      <p:sp>
        <p:nvSpPr>
          <p:cNvPr id="5" name="TextBox 4">
            <a:extLst>
              <a:ext uri="{FF2B5EF4-FFF2-40B4-BE49-F238E27FC236}">
                <a16:creationId xmlns:a16="http://schemas.microsoft.com/office/drawing/2014/main" id="{6CFDEF8B-D0EF-4020-BE43-F42614D76E7A}"/>
              </a:ext>
            </a:extLst>
          </p:cNvPr>
          <p:cNvSpPr txBox="1"/>
          <p:nvPr/>
        </p:nvSpPr>
        <p:spPr>
          <a:xfrm>
            <a:off x="768547" y="1376854"/>
            <a:ext cx="10699423" cy="1200329"/>
          </a:xfrm>
          <a:prstGeom prst="rect">
            <a:avLst/>
          </a:prstGeom>
          <a:solidFill>
            <a:schemeClr val="accent1"/>
          </a:solidFill>
        </p:spPr>
        <p:txBody>
          <a:bodyPr wrap="square" rtlCol="0">
            <a:spAutoFit/>
          </a:bodyPr>
          <a:lstStyle/>
          <a:p>
            <a:pPr algn="ctr"/>
            <a:r>
              <a:rPr lang="en-US" sz="2400" b="1" baseline="30000" dirty="0"/>
              <a:t>12 </a:t>
            </a:r>
            <a:r>
              <a:rPr lang="en-US" sz="2400" dirty="0"/>
              <a:t>And we urge you, brethren, to recognize those who labor among you, and are over you in the Lord and admonish you, </a:t>
            </a:r>
            <a:r>
              <a:rPr lang="en-US" sz="2400" b="1" baseline="30000" dirty="0"/>
              <a:t>13 </a:t>
            </a:r>
            <a:r>
              <a:rPr lang="en-US" sz="2400" dirty="0"/>
              <a:t>and to esteem them very highly in love for their work’s sake. Be at peace among yourselves.</a:t>
            </a:r>
          </a:p>
        </p:txBody>
      </p:sp>
    </p:spTree>
    <p:extLst>
      <p:ext uri="{BB962C8B-B14F-4D97-AF65-F5344CB8AC3E}">
        <p14:creationId xmlns:p14="http://schemas.microsoft.com/office/powerpoint/2010/main" val="402570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94268" y="838985"/>
            <a:ext cx="12028601" cy="5920033"/>
          </a:xfrm>
        </p:spPr>
        <p:txBody>
          <a:bodyPr>
            <a:normAutofit lnSpcReduction="10000"/>
          </a:bodyPr>
          <a:lstStyle/>
          <a:p>
            <a:r>
              <a:rPr lang="en-US" sz="2800" b="1" dirty="0">
                <a:solidFill>
                  <a:srgbClr val="C00000"/>
                </a:solidFill>
              </a:rPr>
              <a:t>Rule over (watching for the souls) </a:t>
            </a:r>
            <a:r>
              <a:rPr lang="en-US" sz="2800" dirty="0"/>
              <a:t>– Hebrews 13:17, Acts 20:28; 1 Peter 5:2; 1 Thessalonians 5:12</a:t>
            </a:r>
          </a:p>
          <a:p>
            <a:r>
              <a:rPr lang="en-US" sz="2800" b="1" dirty="0">
                <a:solidFill>
                  <a:srgbClr val="C00000"/>
                </a:solidFill>
              </a:rPr>
              <a:t>Shepherd the flock </a:t>
            </a:r>
            <a:r>
              <a:rPr lang="en-US" sz="2800" dirty="0"/>
              <a:t>– Acts 20:28; 1 Peter 5:2</a:t>
            </a:r>
          </a:p>
          <a:p>
            <a:r>
              <a:rPr lang="en-US" sz="2800" b="1" dirty="0">
                <a:solidFill>
                  <a:srgbClr val="C00000"/>
                </a:solidFill>
              </a:rPr>
              <a:t>Teach the flock</a:t>
            </a:r>
            <a:r>
              <a:rPr lang="en-US" sz="2800" dirty="0">
                <a:solidFill>
                  <a:schemeClr val="tx1"/>
                </a:solidFill>
              </a:rPr>
              <a:t> – Hebrews 13:7; 1 Timothy 3; Titus 1</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 1 Peter 5:3; Titus 1; 1 Timothy 3</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 Titus 1:10-16</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Continue to study and grow </a:t>
            </a:r>
            <a:r>
              <a:rPr lang="en-US" sz="2800" dirty="0">
                <a:solidFill>
                  <a:schemeClr val="tx1"/>
                </a:solidFill>
              </a:rPr>
              <a:t>-  Acts 20:28</a:t>
            </a:r>
            <a:endParaRPr lang="en-US" sz="2800" b="1" dirty="0">
              <a:solidFill>
                <a:schemeClr val="tx1"/>
              </a:solidFill>
            </a:endParaRPr>
          </a:p>
          <a:p>
            <a:r>
              <a:rPr lang="en-US" sz="2800" b="1" dirty="0">
                <a:solidFill>
                  <a:srgbClr val="C00000"/>
                </a:solidFill>
              </a:rPr>
              <a:t>Stewards of God’s church </a:t>
            </a:r>
            <a:r>
              <a:rPr lang="en-US" sz="2800" dirty="0">
                <a:solidFill>
                  <a:schemeClr val="tx1"/>
                </a:solidFill>
              </a:rPr>
              <a:t>– Titus 1:7</a:t>
            </a:r>
          </a:p>
          <a:p>
            <a:r>
              <a:rPr lang="en-US" sz="2800" b="1" dirty="0">
                <a:solidFill>
                  <a:srgbClr val="C00000"/>
                </a:solidFill>
              </a:rPr>
              <a:t>Work among and with the church </a:t>
            </a:r>
            <a:r>
              <a:rPr lang="en-US" sz="2800" dirty="0">
                <a:solidFill>
                  <a:schemeClr val="tx1"/>
                </a:solidFill>
              </a:rPr>
              <a:t>– 1 Thessalonians 5:12</a:t>
            </a:r>
          </a:p>
          <a:p>
            <a:r>
              <a:rPr lang="en-US" sz="2800" b="1" dirty="0">
                <a:solidFill>
                  <a:srgbClr val="C00000"/>
                </a:solidFill>
              </a:rPr>
              <a:t>Admonish/Warn </a:t>
            </a:r>
            <a:r>
              <a:rPr lang="en-US" sz="2800" dirty="0">
                <a:solidFill>
                  <a:schemeClr val="tx1"/>
                </a:solidFill>
              </a:rPr>
              <a:t>– 1 Thessalonians 5:12</a:t>
            </a:r>
          </a:p>
          <a:p>
            <a:endParaRPr lang="en-US" sz="2800" b="1" dirty="0">
              <a:solidFill>
                <a:srgbClr val="C00000"/>
              </a:solidFill>
            </a:endParaRPr>
          </a:p>
        </p:txBody>
      </p:sp>
    </p:spTree>
    <p:extLst>
      <p:ext uri="{BB962C8B-B14F-4D97-AF65-F5344CB8AC3E}">
        <p14:creationId xmlns:p14="http://schemas.microsoft.com/office/powerpoint/2010/main" val="373731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946301"/>
            <a:ext cx="11609798" cy="5649708"/>
          </a:xfrm>
        </p:spPr>
        <p:txBody>
          <a:bodyPr>
            <a:normAutofit lnSpcReduction="10000"/>
          </a:bodyPr>
          <a:lstStyle/>
          <a:p>
            <a:r>
              <a:rPr lang="en-US" sz="2800" dirty="0"/>
              <a:t>These are the responsibilities of elders.  These are the reasons for the elders to be elders and while we look at the responsibility of elders list, they are pretty straight forward.  </a:t>
            </a:r>
          </a:p>
          <a:p>
            <a:r>
              <a:rPr lang="en-US" sz="2800" dirty="0"/>
              <a:t>This all becomes much harder when we have to apply the responsibilities to situations.  WHY? Because . . . </a:t>
            </a:r>
          </a:p>
          <a:p>
            <a:r>
              <a:rPr lang="en-US" sz="2800" dirty="0"/>
              <a:t>This is all really a question of </a:t>
            </a:r>
            <a:r>
              <a:rPr lang="en-US" sz="2800" b="1" u="sng" dirty="0">
                <a:solidFill>
                  <a:srgbClr val="7030A0"/>
                </a:solidFill>
              </a:rPr>
              <a:t>AUTHORITY</a:t>
            </a:r>
            <a:r>
              <a:rPr lang="en-US" sz="2800" dirty="0"/>
              <a:t> of elders based on what the word of God says.</a:t>
            </a:r>
          </a:p>
          <a:p>
            <a:r>
              <a:rPr lang="en-US" sz="2800" b="1" u="sng" dirty="0">
                <a:solidFill>
                  <a:srgbClr val="FF0000"/>
                </a:solidFill>
              </a:rPr>
              <a:t>Elders have the authority to fulfill their responsibilities.  </a:t>
            </a:r>
          </a:p>
          <a:p>
            <a:r>
              <a:rPr lang="en-US" sz="2800" dirty="0"/>
              <a:t>For an elder to </a:t>
            </a:r>
            <a:r>
              <a:rPr lang="en-US" sz="2800" dirty="0">
                <a:solidFill>
                  <a:srgbClr val="FF0000"/>
                </a:solidFill>
              </a:rPr>
              <a:t>RULE</a:t>
            </a:r>
            <a:r>
              <a:rPr lang="en-US" sz="2800" dirty="0"/>
              <a:t> in areas they have </a:t>
            </a:r>
            <a:r>
              <a:rPr lang="en-US" sz="2800" dirty="0">
                <a:solidFill>
                  <a:srgbClr val="FF0000"/>
                </a:solidFill>
              </a:rPr>
              <a:t>NO RESPONSIBILITIES</a:t>
            </a:r>
            <a:r>
              <a:rPr lang="en-US" sz="2800" dirty="0"/>
              <a:t>, would it be sin?</a:t>
            </a:r>
          </a:p>
          <a:p>
            <a:r>
              <a:rPr lang="en-US" sz="2800" dirty="0"/>
              <a:t>So, determining the </a:t>
            </a:r>
            <a:r>
              <a:rPr lang="en-US" sz="2800" b="1" dirty="0">
                <a:solidFill>
                  <a:srgbClr val="FF0000"/>
                </a:solidFill>
              </a:rPr>
              <a:t>REALM of RESPONSIBILITIES </a:t>
            </a:r>
            <a:r>
              <a:rPr lang="en-US" sz="2800" dirty="0"/>
              <a:t>for elders becomes important, very important.</a:t>
            </a:r>
          </a:p>
        </p:txBody>
      </p:sp>
    </p:spTree>
    <p:extLst>
      <p:ext uri="{BB962C8B-B14F-4D97-AF65-F5344CB8AC3E}">
        <p14:creationId xmlns:p14="http://schemas.microsoft.com/office/powerpoint/2010/main" val="413978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946301"/>
            <a:ext cx="11609798" cy="5649708"/>
          </a:xfrm>
        </p:spPr>
        <p:txBody>
          <a:bodyPr>
            <a:normAutofit lnSpcReduction="10000"/>
          </a:bodyPr>
          <a:lstStyle/>
          <a:p>
            <a:r>
              <a:rPr lang="en-US" sz="2800" dirty="0"/>
              <a:t>Can an elder/eldership tell someone who is making $100,000 a year that them giving $50 a week is too little and </a:t>
            </a:r>
            <a:r>
              <a:rPr lang="en-US" sz="2800" b="1" dirty="0">
                <a:solidFill>
                  <a:srgbClr val="FF0000"/>
                </a:solidFill>
              </a:rPr>
              <a:t>THEY MUST GIVE </a:t>
            </a:r>
            <a:r>
              <a:rPr lang="en-US" sz="2800" dirty="0"/>
              <a:t>at least $250 a week or be withdrawn from?</a:t>
            </a:r>
          </a:p>
          <a:p>
            <a:r>
              <a:rPr lang="en-US" sz="2800" dirty="0"/>
              <a:t>Have the eldership gone outside of their realm of Scriptural responsibilities and thus, have no authority in this area?</a:t>
            </a:r>
          </a:p>
          <a:p>
            <a:r>
              <a:rPr lang="en-US" sz="2800" dirty="0"/>
              <a:t>Can an elder/eldership tell the female members they all </a:t>
            </a:r>
            <a:r>
              <a:rPr lang="en-US" sz="2800" b="1" dirty="0">
                <a:solidFill>
                  <a:srgbClr val="FF0000"/>
                </a:solidFill>
              </a:rPr>
              <a:t>MUST</a:t>
            </a:r>
            <a:r>
              <a:rPr lang="en-US" sz="2800" dirty="0"/>
              <a:t> wear dresses and all men </a:t>
            </a:r>
            <a:r>
              <a:rPr lang="en-US" sz="2800" b="1" dirty="0">
                <a:solidFill>
                  <a:srgbClr val="FF0000"/>
                </a:solidFill>
              </a:rPr>
              <a:t>MUST</a:t>
            </a:r>
            <a:r>
              <a:rPr lang="en-US" sz="2800" dirty="0"/>
              <a:t> wear coats and ties to </a:t>
            </a:r>
            <a:r>
              <a:rPr lang="en-US" sz="2800" b="1" u="sng" dirty="0">
                <a:solidFill>
                  <a:srgbClr val="7030A0"/>
                </a:solidFill>
              </a:rPr>
              <a:t>ALL</a:t>
            </a:r>
            <a:r>
              <a:rPr lang="en-US" sz="2800" dirty="0"/>
              <a:t> services to show proper respect to our God in worship?</a:t>
            </a:r>
          </a:p>
          <a:p>
            <a:r>
              <a:rPr lang="en-US" sz="2800" dirty="0"/>
              <a:t>Have the eldership gone outside of their realm of Scriptural responsibilities and thus, have no authority in this area?</a:t>
            </a:r>
          </a:p>
          <a:p>
            <a:r>
              <a:rPr lang="en-US" sz="2800" dirty="0"/>
              <a:t>Or, can an elder/eldership tell the female members they </a:t>
            </a:r>
            <a:r>
              <a:rPr lang="en-US" sz="2800" b="1" dirty="0">
                <a:solidFill>
                  <a:srgbClr val="FF0000"/>
                </a:solidFill>
              </a:rPr>
              <a:t>MUST</a:t>
            </a:r>
            <a:r>
              <a:rPr lang="en-US" sz="2800" dirty="0"/>
              <a:t> wear pants and the men only shirts and slacks so they don’t try to be showy in worship?</a:t>
            </a:r>
          </a:p>
        </p:txBody>
      </p:sp>
    </p:spTree>
    <p:extLst>
      <p:ext uri="{BB962C8B-B14F-4D97-AF65-F5344CB8AC3E}">
        <p14:creationId xmlns:p14="http://schemas.microsoft.com/office/powerpoint/2010/main" val="276094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1065229"/>
            <a:ext cx="11609798" cy="5530780"/>
          </a:xfrm>
        </p:spPr>
        <p:txBody>
          <a:bodyPr>
            <a:normAutofit/>
          </a:bodyPr>
          <a:lstStyle/>
          <a:p>
            <a:r>
              <a:rPr lang="en-US" sz="2800" dirty="0"/>
              <a:t>Where the responsibilities/authority of elders ends, is a very important question as the soul of every elder is on the line here.  </a:t>
            </a:r>
            <a:r>
              <a:rPr lang="en-US" sz="2800" b="1" u="sng" dirty="0">
                <a:solidFill>
                  <a:srgbClr val="C00000"/>
                </a:solidFill>
              </a:rPr>
              <a:t>EVERY</a:t>
            </a:r>
            <a:r>
              <a:rPr lang="en-US" sz="2800" dirty="0"/>
              <a:t> elder has to determine where the line is drawn by Scriptures.</a:t>
            </a:r>
          </a:p>
          <a:p>
            <a:r>
              <a:rPr lang="en-US" sz="2800" dirty="0"/>
              <a:t>So, look at the list again.  </a:t>
            </a:r>
          </a:p>
          <a:p>
            <a:r>
              <a:rPr lang="en-US" sz="2800" dirty="0"/>
              <a:t>Do the responsibilities revolve around the – </a:t>
            </a:r>
            <a:r>
              <a:rPr lang="en-US" sz="2800" b="1" dirty="0">
                <a:solidFill>
                  <a:srgbClr val="7030A0"/>
                </a:solidFill>
              </a:rPr>
              <a:t>SPIRITUAL ONLY OF THE MEMBERS</a:t>
            </a:r>
            <a:r>
              <a:rPr lang="en-US" sz="2800" dirty="0"/>
              <a:t>, OR </a:t>
            </a:r>
            <a:r>
              <a:rPr lang="en-US" sz="2800" b="1" dirty="0">
                <a:solidFill>
                  <a:srgbClr val="00B050"/>
                </a:solidFill>
              </a:rPr>
              <a:t>BOTH THE PHYSICAL AND SPIRITUAL</a:t>
            </a:r>
            <a:r>
              <a:rPr lang="en-US" sz="2800" dirty="0"/>
              <a:t>?</a:t>
            </a:r>
          </a:p>
          <a:p>
            <a:endParaRPr lang="en-US" sz="2800" dirty="0"/>
          </a:p>
        </p:txBody>
      </p:sp>
    </p:spTree>
    <p:extLst>
      <p:ext uri="{BB962C8B-B14F-4D97-AF65-F5344CB8AC3E}">
        <p14:creationId xmlns:p14="http://schemas.microsoft.com/office/powerpoint/2010/main" val="110933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94268" y="838985"/>
            <a:ext cx="12028601" cy="5920033"/>
          </a:xfrm>
        </p:spPr>
        <p:txBody>
          <a:bodyPr>
            <a:normAutofit/>
          </a:bodyPr>
          <a:lstStyle/>
          <a:p>
            <a:r>
              <a:rPr lang="en-US" sz="2800" b="1" dirty="0">
                <a:solidFill>
                  <a:srgbClr val="C00000"/>
                </a:solidFill>
              </a:rPr>
              <a:t>Rule over (watching for the souls) </a:t>
            </a:r>
            <a:r>
              <a:rPr lang="en-US" sz="2800" dirty="0"/>
              <a:t>– Hebrews 13:17, Acts 20:28; 1 Peter 5:2; 1 Thessalonians 5:12</a:t>
            </a:r>
          </a:p>
          <a:p>
            <a:r>
              <a:rPr lang="en-US" sz="2800" b="1" dirty="0">
                <a:solidFill>
                  <a:srgbClr val="C00000"/>
                </a:solidFill>
              </a:rPr>
              <a:t>Shepherd the flock </a:t>
            </a:r>
            <a:r>
              <a:rPr lang="en-US" sz="2800" dirty="0"/>
              <a:t>– Acts 20:28; 1 Peter 5:2</a:t>
            </a:r>
          </a:p>
          <a:p>
            <a:r>
              <a:rPr lang="en-US" sz="2800" b="1" dirty="0">
                <a:solidFill>
                  <a:srgbClr val="C00000"/>
                </a:solidFill>
              </a:rPr>
              <a:t>Teach the flock</a:t>
            </a:r>
            <a:r>
              <a:rPr lang="en-US" sz="2800" dirty="0">
                <a:solidFill>
                  <a:schemeClr val="tx1"/>
                </a:solidFill>
              </a:rPr>
              <a:t> – Hebrews 13:7; 1 Timothy 3; Titus 1</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 1 Peter 5:3</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 Titus 1:10-16</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Stewards of God’s church </a:t>
            </a:r>
            <a:r>
              <a:rPr lang="en-US" sz="2800" dirty="0">
                <a:solidFill>
                  <a:schemeClr val="tx1"/>
                </a:solidFill>
              </a:rPr>
              <a:t>– Titus 1:7</a:t>
            </a:r>
          </a:p>
          <a:p>
            <a:r>
              <a:rPr lang="en-US" sz="2800" b="1" dirty="0">
                <a:solidFill>
                  <a:srgbClr val="C00000"/>
                </a:solidFill>
              </a:rPr>
              <a:t>Work among and with the church </a:t>
            </a:r>
            <a:r>
              <a:rPr lang="en-US" sz="2800" dirty="0">
                <a:solidFill>
                  <a:schemeClr val="tx1"/>
                </a:solidFill>
              </a:rPr>
              <a:t>– 1 Thessalonians 5:12</a:t>
            </a:r>
          </a:p>
          <a:p>
            <a:r>
              <a:rPr lang="en-US" sz="2800" b="1" dirty="0">
                <a:solidFill>
                  <a:srgbClr val="C00000"/>
                </a:solidFill>
              </a:rPr>
              <a:t>Admonish/Warn </a:t>
            </a:r>
            <a:r>
              <a:rPr lang="en-US" sz="2800" dirty="0">
                <a:solidFill>
                  <a:schemeClr val="tx1"/>
                </a:solidFill>
              </a:rPr>
              <a:t>– 1 Thessalonians 5:12</a:t>
            </a:r>
          </a:p>
          <a:p>
            <a:endParaRPr lang="en-US" sz="2800" b="1" dirty="0">
              <a:solidFill>
                <a:srgbClr val="C00000"/>
              </a:solidFill>
            </a:endParaRPr>
          </a:p>
        </p:txBody>
      </p:sp>
    </p:spTree>
    <p:extLst>
      <p:ext uri="{BB962C8B-B14F-4D97-AF65-F5344CB8AC3E}">
        <p14:creationId xmlns:p14="http://schemas.microsoft.com/office/powerpoint/2010/main" val="385027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0"/>
            <a:ext cx="3136392"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88536" y="697584"/>
            <a:ext cx="11625773" cy="5785512"/>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8/27/2021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541183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122548" y="946300"/>
            <a:ext cx="11972041" cy="5911699"/>
          </a:xfrm>
        </p:spPr>
        <p:txBody>
          <a:bodyPr>
            <a:normAutofit fontScale="92500" lnSpcReduction="10000"/>
          </a:bodyPr>
          <a:lstStyle/>
          <a:p>
            <a:r>
              <a:rPr lang="en-US" sz="2800" dirty="0"/>
              <a:t>Where the responsibilities/authority of elders ends, is a very important question as the souls of elders is on the line here. </a:t>
            </a:r>
            <a:r>
              <a:rPr lang="en-US" sz="2800" b="1" u="sng" dirty="0">
                <a:solidFill>
                  <a:srgbClr val="C00000"/>
                </a:solidFill>
              </a:rPr>
              <a:t>EVERY</a:t>
            </a:r>
            <a:r>
              <a:rPr lang="en-US" sz="2800" dirty="0"/>
              <a:t> elder has to determine where the line is drawn by Scriptures.</a:t>
            </a:r>
          </a:p>
          <a:p>
            <a:r>
              <a:rPr lang="en-US" sz="2800" dirty="0"/>
              <a:t>So, look at the list again. </a:t>
            </a:r>
          </a:p>
          <a:p>
            <a:r>
              <a:rPr lang="en-US" sz="2800" dirty="0"/>
              <a:t> Do the responsibilities revolve around the – </a:t>
            </a:r>
            <a:r>
              <a:rPr lang="en-US" sz="2800" b="1" dirty="0">
                <a:solidFill>
                  <a:srgbClr val="7030A0"/>
                </a:solidFill>
              </a:rPr>
              <a:t>SPIRITUAL ONLY OF THE MEMBERS</a:t>
            </a:r>
            <a:r>
              <a:rPr lang="en-US" sz="2800" dirty="0"/>
              <a:t>, OR </a:t>
            </a:r>
            <a:r>
              <a:rPr lang="en-US" sz="2800" b="1" dirty="0">
                <a:solidFill>
                  <a:srgbClr val="00B050"/>
                </a:solidFill>
              </a:rPr>
              <a:t>BOTH THE PHYSICAL AND SPIRITUAL</a:t>
            </a:r>
            <a:r>
              <a:rPr lang="en-US" sz="2800" dirty="0"/>
              <a:t>?</a:t>
            </a:r>
          </a:p>
          <a:p>
            <a:r>
              <a:rPr lang="en-US" sz="2800" b="1" dirty="0">
                <a:solidFill>
                  <a:srgbClr val="00B050"/>
                </a:solidFill>
              </a:rPr>
              <a:t>If we say both physical AND spiritual, where are the limits the elder’s responsibilities ends at (based on SCRIPTURES)?</a:t>
            </a:r>
          </a:p>
          <a:p>
            <a:r>
              <a:rPr lang="en-US" sz="2800" dirty="0"/>
              <a:t>Can an elder tell you, you must take a medicine a doctor says you should not?</a:t>
            </a:r>
          </a:p>
          <a:p>
            <a:r>
              <a:rPr lang="en-US" sz="2800" dirty="0"/>
              <a:t>Can an elder tell you, you must take a vaccine </a:t>
            </a:r>
            <a:r>
              <a:rPr lang="en-US" sz="2800" b="1" dirty="0">
                <a:solidFill>
                  <a:srgbClr val="FF0000"/>
                </a:solidFill>
              </a:rPr>
              <a:t>BEFORE</a:t>
            </a:r>
            <a:r>
              <a:rPr lang="en-US" sz="2800" dirty="0"/>
              <a:t> you can attend a worship service?</a:t>
            </a:r>
          </a:p>
          <a:p>
            <a:r>
              <a:rPr lang="en-US" sz="2800" dirty="0"/>
              <a:t>Could an elder tell you that you </a:t>
            </a:r>
            <a:r>
              <a:rPr lang="en-US" sz="2800" b="1" dirty="0">
                <a:solidFill>
                  <a:srgbClr val="FF0000"/>
                </a:solidFill>
              </a:rPr>
              <a:t>MUST</a:t>
            </a:r>
            <a:r>
              <a:rPr lang="en-US" sz="2800" dirty="0"/>
              <a:t> have more faith in God so </a:t>
            </a:r>
            <a:r>
              <a:rPr lang="en-US" sz="2800" b="1" dirty="0">
                <a:solidFill>
                  <a:srgbClr val="FF0000"/>
                </a:solidFill>
              </a:rPr>
              <a:t>don’t</a:t>
            </a:r>
            <a:r>
              <a:rPr lang="en-US" sz="2800" dirty="0"/>
              <a:t> wear a mask?</a:t>
            </a:r>
          </a:p>
        </p:txBody>
      </p:sp>
    </p:spTree>
    <p:extLst>
      <p:ext uri="{BB962C8B-B14F-4D97-AF65-F5344CB8AC3E}">
        <p14:creationId xmlns:p14="http://schemas.microsoft.com/office/powerpoint/2010/main" val="283896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1046375"/>
            <a:ext cx="11609798" cy="5549634"/>
          </a:xfrm>
        </p:spPr>
        <p:txBody>
          <a:bodyPr>
            <a:normAutofit/>
          </a:bodyPr>
          <a:lstStyle/>
          <a:p>
            <a:r>
              <a:rPr lang="en-US" sz="2800" dirty="0"/>
              <a:t>Or, have any elder/eldership who requires/mandates such things gone beyond their authority because what they are requiring goes beyond their responsibilities as given by God through Scriptures?</a:t>
            </a:r>
          </a:p>
          <a:p>
            <a:r>
              <a:rPr lang="en-US" sz="2800" dirty="0"/>
              <a:t>Every elder/eldership has to determine the answers to these questions as their souls are on the line for the decisions they make will determine the eternal destiny of their souls.</a:t>
            </a:r>
          </a:p>
          <a:p>
            <a:r>
              <a:rPr lang="en-US" sz="2800" dirty="0"/>
              <a:t>I will not answer the questions I have asked; I told you I would not, but I have answered these questions for myself.</a:t>
            </a:r>
          </a:p>
          <a:p>
            <a:endParaRPr lang="en-US" sz="2800" dirty="0"/>
          </a:p>
          <a:p>
            <a:r>
              <a:rPr lang="en-US" sz="2800" dirty="0"/>
              <a:t>But, let’s get back to the purpose of this quarter’s study!!</a:t>
            </a:r>
          </a:p>
          <a:p>
            <a:r>
              <a:rPr lang="en-US" sz="2800" dirty="0"/>
              <a:t>And allow me to ask a few more questions about bible study!!  </a:t>
            </a:r>
            <a:r>
              <a:rPr lang="en-US" sz="2800" dirty="0">
                <a:sym typeface="Wingdings" panose="05000000000000000000" pitchFamily="2" charset="2"/>
              </a:rPr>
              <a:t></a:t>
            </a:r>
            <a:endParaRPr lang="en-US" sz="2800" dirty="0"/>
          </a:p>
          <a:p>
            <a:endParaRPr lang="en-US" sz="2800" dirty="0"/>
          </a:p>
        </p:txBody>
      </p:sp>
    </p:spTree>
    <p:extLst>
      <p:ext uri="{BB962C8B-B14F-4D97-AF65-F5344CB8AC3E}">
        <p14:creationId xmlns:p14="http://schemas.microsoft.com/office/powerpoint/2010/main" val="36417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946301"/>
            <a:ext cx="11609798" cy="5649708"/>
          </a:xfrm>
        </p:spPr>
        <p:txBody>
          <a:bodyPr>
            <a:normAutofit/>
          </a:bodyPr>
          <a:lstStyle/>
          <a:p>
            <a:r>
              <a:rPr lang="en-US" sz="2800" dirty="0"/>
              <a:t>So, how important is reading, studying and meditating on the bible correctly? </a:t>
            </a:r>
          </a:p>
          <a:p>
            <a:r>
              <a:rPr lang="en-US" sz="2800" dirty="0"/>
              <a:t>How often should we restudy topics we have studied in the past?  Even if we have heard hundreds of sermons or lessons on the topic?</a:t>
            </a:r>
          </a:p>
          <a:p>
            <a:r>
              <a:rPr lang="en-US" sz="2800" b="1" dirty="0">
                <a:solidFill>
                  <a:srgbClr val="FF0000"/>
                </a:solidFill>
              </a:rPr>
              <a:t>Even if we THINK we have the correct answer to the question???!!!</a:t>
            </a:r>
          </a:p>
          <a:p>
            <a:r>
              <a:rPr lang="en-US" sz="2800" b="1" dirty="0">
                <a:solidFill>
                  <a:srgbClr val="C00000"/>
                </a:solidFill>
              </a:rPr>
              <a:t>How often have YOU literally opened up the word of God when faced with difficult situations/decisions in your life and studied/restudied what God has had to say on the topic?</a:t>
            </a:r>
          </a:p>
          <a:p>
            <a:r>
              <a:rPr lang="en-US" sz="2800" b="1" dirty="0">
                <a:solidFill>
                  <a:srgbClr val="7030A0"/>
                </a:solidFill>
              </a:rPr>
              <a:t>How often have you done this in the past year – two years – five years – ten years?</a:t>
            </a:r>
          </a:p>
          <a:p>
            <a:r>
              <a:rPr lang="en-US" sz="2800" dirty="0"/>
              <a:t>How often have you not opened your word of God but prayed about it </a:t>
            </a:r>
            <a:r>
              <a:rPr lang="en-US" sz="2800" b="1" u="sng" dirty="0">
                <a:solidFill>
                  <a:srgbClr val="FF0000"/>
                </a:solidFill>
              </a:rPr>
              <a:t>only</a:t>
            </a:r>
            <a:r>
              <a:rPr lang="en-US" sz="2800" dirty="0"/>
              <a:t>?</a:t>
            </a:r>
          </a:p>
          <a:p>
            <a:r>
              <a:rPr lang="en-US" sz="2800" dirty="0"/>
              <a:t>Do you expect God to magically give you the answer, put it in your mind?</a:t>
            </a:r>
          </a:p>
        </p:txBody>
      </p:sp>
    </p:spTree>
    <p:extLst>
      <p:ext uri="{BB962C8B-B14F-4D97-AF65-F5344CB8AC3E}">
        <p14:creationId xmlns:p14="http://schemas.microsoft.com/office/powerpoint/2010/main" val="82753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23C0-D421-4668-B472-C6672582B4D7}"/>
              </a:ext>
            </a:extLst>
          </p:cNvPr>
          <p:cNvSpPr>
            <a:spLocks noGrp="1"/>
          </p:cNvSpPr>
          <p:nvPr>
            <p:ph type="title"/>
          </p:nvPr>
        </p:nvSpPr>
        <p:spPr>
          <a:xfrm>
            <a:off x="0" y="0"/>
            <a:ext cx="7729728" cy="946301"/>
          </a:xfrm>
        </p:spPr>
        <p:txBody>
          <a:bodyPr>
            <a:normAutofit fontScale="90000"/>
          </a:bodyPr>
          <a:lstStyle/>
          <a:p>
            <a:r>
              <a:rPr lang="en-US" sz="4000" dirty="0"/>
              <a:t>Let’s put this all together</a:t>
            </a:r>
          </a:p>
        </p:txBody>
      </p:sp>
      <p:sp>
        <p:nvSpPr>
          <p:cNvPr id="3" name="Content Placeholder 2">
            <a:extLst>
              <a:ext uri="{FF2B5EF4-FFF2-40B4-BE49-F238E27FC236}">
                <a16:creationId xmlns:a16="http://schemas.microsoft.com/office/drawing/2014/main" id="{72048E94-638D-4C0A-A6BB-D4DF847E87B4}"/>
              </a:ext>
            </a:extLst>
          </p:cNvPr>
          <p:cNvSpPr>
            <a:spLocks noGrp="1"/>
          </p:cNvSpPr>
          <p:nvPr>
            <p:ph idx="1"/>
          </p:nvPr>
        </p:nvSpPr>
        <p:spPr>
          <a:xfrm>
            <a:off x="226031" y="1222625"/>
            <a:ext cx="11609798" cy="5373384"/>
          </a:xfrm>
        </p:spPr>
        <p:txBody>
          <a:bodyPr>
            <a:normAutofit/>
          </a:bodyPr>
          <a:lstStyle/>
          <a:p>
            <a:r>
              <a:rPr lang="en-US" sz="2800" dirty="0"/>
              <a:t>Do </a:t>
            </a:r>
            <a:r>
              <a:rPr lang="en-US" sz="2800" b="1" dirty="0">
                <a:solidFill>
                  <a:srgbClr val="7030A0"/>
                </a:solidFill>
              </a:rPr>
              <a:t>ALL, NOT JUST ELDERS, HAVE A RESPONSIBILITY TO STUDY AND RESTUDY </a:t>
            </a:r>
            <a:r>
              <a:rPr lang="en-US" sz="2800" dirty="0"/>
              <a:t>God’s word, restudying topics we have studied many times in the past?</a:t>
            </a:r>
          </a:p>
          <a:p>
            <a:r>
              <a:rPr lang="en-US" sz="2800" dirty="0"/>
              <a:t>Does the phrase, </a:t>
            </a:r>
            <a:r>
              <a:rPr lang="en-US" sz="2800" b="1" dirty="0">
                <a:solidFill>
                  <a:srgbClr val="C00000"/>
                </a:solidFill>
              </a:rPr>
              <a:t>“study to show thyself approved unto God” </a:t>
            </a:r>
            <a:r>
              <a:rPr lang="en-US" sz="2800" dirty="0"/>
              <a:t>mean something more and different to us now as we think about study, how to study the word of God and look at specific topics and answer questions related to these topics? </a:t>
            </a:r>
          </a:p>
        </p:txBody>
      </p:sp>
    </p:spTree>
    <p:extLst>
      <p:ext uri="{BB962C8B-B14F-4D97-AF65-F5344CB8AC3E}">
        <p14:creationId xmlns:p14="http://schemas.microsoft.com/office/powerpoint/2010/main" val="329423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838985"/>
            <a:ext cx="11609797" cy="5920033"/>
          </a:xfrm>
        </p:spPr>
        <p:txBody>
          <a:bodyPr>
            <a:normAutofit/>
          </a:bodyPr>
          <a:lstStyle/>
          <a:p>
            <a:r>
              <a:rPr lang="en-US" sz="2800" b="1" dirty="0">
                <a:solidFill>
                  <a:srgbClr val="C00000"/>
                </a:solidFill>
              </a:rPr>
              <a:t>Rule over (watching for the souls) </a:t>
            </a:r>
            <a:r>
              <a:rPr lang="en-US" sz="2800" dirty="0"/>
              <a:t>– Hebrews 13:17, Acts 20:28</a:t>
            </a:r>
          </a:p>
          <a:p>
            <a:r>
              <a:rPr lang="en-US" sz="2800" b="1" dirty="0">
                <a:solidFill>
                  <a:srgbClr val="C00000"/>
                </a:solidFill>
              </a:rPr>
              <a:t>Shepherd the flock </a:t>
            </a:r>
            <a:r>
              <a:rPr lang="en-US" sz="2800" dirty="0"/>
              <a:t>– Acts 20:28</a:t>
            </a:r>
          </a:p>
          <a:p>
            <a:r>
              <a:rPr lang="en-US" sz="2800" b="1" dirty="0">
                <a:solidFill>
                  <a:srgbClr val="C00000"/>
                </a:solidFill>
              </a:rPr>
              <a:t>Teach the flock</a:t>
            </a:r>
            <a:r>
              <a:rPr lang="en-US" sz="2800" dirty="0">
                <a:solidFill>
                  <a:schemeClr val="tx1"/>
                </a:solidFill>
              </a:rPr>
              <a:t> – Hebrews 13:7</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Continue to study and grow </a:t>
            </a:r>
            <a:r>
              <a:rPr lang="en-US" sz="2800" dirty="0">
                <a:solidFill>
                  <a:schemeClr val="tx1"/>
                </a:solidFill>
              </a:rPr>
              <a:t>– Acts 20:28</a:t>
            </a:r>
          </a:p>
          <a:p>
            <a:endParaRPr lang="en-US" sz="2800" b="1" dirty="0">
              <a:solidFill>
                <a:srgbClr val="C00000"/>
              </a:solidFill>
            </a:endParaRPr>
          </a:p>
        </p:txBody>
      </p:sp>
    </p:spTree>
    <p:extLst>
      <p:ext uri="{BB962C8B-B14F-4D97-AF65-F5344CB8AC3E}">
        <p14:creationId xmlns:p14="http://schemas.microsoft.com/office/powerpoint/2010/main" val="190487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930566"/>
            <a:ext cx="11455686" cy="2706540"/>
          </a:xfrm>
        </p:spPr>
        <p:txBody>
          <a:bodyPr>
            <a:normAutofit lnSpcReduction="10000"/>
          </a:bodyPr>
          <a:lstStyle/>
          <a:p>
            <a:r>
              <a:rPr lang="en-US" sz="2800" dirty="0"/>
              <a:t>Let’s start with key words:</a:t>
            </a:r>
          </a:p>
          <a:p>
            <a:r>
              <a:rPr lang="en-US" sz="2800" dirty="0"/>
              <a:t>“Lords” - </a:t>
            </a:r>
            <a:r>
              <a:rPr lang="en-US" sz="2800" dirty="0">
                <a:solidFill>
                  <a:srgbClr val="001320"/>
                </a:solidFill>
                <a:latin typeface="Roboto"/>
              </a:rPr>
              <a:t>Neither as being lords - The word here used (κατα</a:t>
            </a:r>
            <a:r>
              <a:rPr lang="en-US" sz="2800" dirty="0" err="1">
                <a:solidFill>
                  <a:srgbClr val="001320"/>
                </a:solidFill>
                <a:latin typeface="Roboto"/>
              </a:rPr>
              <a:t>κυριεύω</a:t>
            </a:r>
            <a:r>
              <a:rPr lang="en-US" sz="2800" dirty="0">
                <a:solidFill>
                  <a:srgbClr val="001320"/>
                </a:solidFill>
                <a:latin typeface="Roboto"/>
              </a:rPr>
              <a:t> </a:t>
            </a:r>
            <a:r>
              <a:rPr lang="en-US" sz="2800" dirty="0" err="1">
                <a:solidFill>
                  <a:srgbClr val="001320"/>
                </a:solidFill>
                <a:latin typeface="Roboto"/>
              </a:rPr>
              <a:t>katakurieuo</a:t>
            </a:r>
            <a:r>
              <a:rPr lang="en-US" sz="2800" dirty="0">
                <a:solidFill>
                  <a:srgbClr val="001320"/>
                </a:solidFill>
                <a:latin typeface="Roboto"/>
              </a:rPr>
              <a:t>̄) is rendered "exercise dominion over," in </a:t>
            </a:r>
            <a:r>
              <a:rPr lang="en-US" sz="2800" dirty="0">
                <a:solidFill>
                  <a:srgbClr val="008AE6"/>
                </a:solidFill>
                <a:latin typeface="Roboto"/>
                <a:hlinkClick r:id="rId2">
                  <a:extLst>
                    <a:ext uri="{A12FA001-AC4F-418D-AE19-62706E023703}">
                      <ahyp:hlinkClr xmlns:ahyp="http://schemas.microsoft.com/office/drawing/2018/hyperlinkcolor" val="tx"/>
                    </a:ext>
                  </a:extLst>
                </a:hlinkClick>
              </a:rPr>
              <a:t>Matthew 20:25</a:t>
            </a:r>
            <a:r>
              <a:rPr lang="en-US" sz="2800" dirty="0">
                <a:solidFill>
                  <a:srgbClr val="001320"/>
                </a:solidFill>
                <a:latin typeface="Roboto"/>
              </a:rPr>
              <a:t>; exercise lordship over, in </a:t>
            </a:r>
            <a:r>
              <a:rPr lang="en-US" sz="2800" dirty="0">
                <a:solidFill>
                  <a:srgbClr val="008AE6"/>
                </a:solidFill>
                <a:latin typeface="Roboto"/>
                <a:hlinkClick r:id="rId3">
                  <a:extLst>
                    <a:ext uri="{A12FA001-AC4F-418D-AE19-62706E023703}">
                      <ahyp:hlinkClr xmlns:ahyp="http://schemas.microsoft.com/office/drawing/2018/hyperlinkcolor" val="tx"/>
                    </a:ext>
                  </a:extLst>
                </a:hlinkClick>
              </a:rPr>
              <a:t>Mark 10:42</a:t>
            </a:r>
            <a:r>
              <a:rPr lang="en-US" sz="2800" dirty="0">
                <a:solidFill>
                  <a:srgbClr val="001320"/>
                </a:solidFill>
                <a:latin typeface="Roboto"/>
              </a:rPr>
              <a:t>; it does not elsewhere occur in the New Testament. It refers properly to that kind of jurisdiction which civil rulers or magistrates exercise.</a:t>
            </a:r>
            <a:endParaRPr lang="en-US" sz="2800" dirty="0"/>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b="1" u="sng" dirty="0"/>
              <a:t>nor as being lords</a:t>
            </a:r>
            <a:r>
              <a:rPr lang="en-US" sz="2400" dirty="0"/>
              <a:t>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
        <p:nvSpPr>
          <p:cNvPr id="5" name="TextBox 4">
            <a:extLst>
              <a:ext uri="{FF2B5EF4-FFF2-40B4-BE49-F238E27FC236}">
                <a16:creationId xmlns:a16="http://schemas.microsoft.com/office/drawing/2014/main" id="{C33071B8-5FDC-4172-8DBD-DDFE10F44432}"/>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268822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EBDC6-43D7-4E3B-8BA4-F0C1DE356E3A}"/>
              </a:ext>
            </a:extLst>
          </p:cNvPr>
          <p:cNvSpPr>
            <a:spLocks noGrp="1"/>
          </p:cNvSpPr>
          <p:nvPr>
            <p:ph type="title"/>
          </p:nvPr>
        </p:nvSpPr>
        <p:spPr>
          <a:xfrm>
            <a:off x="0" y="0"/>
            <a:ext cx="3080603" cy="781915"/>
          </a:xfrm>
        </p:spPr>
        <p:txBody>
          <a:bodyPr/>
          <a:lstStyle/>
          <a:p>
            <a:r>
              <a:rPr lang="en-US" dirty="0"/>
              <a:t>1 peter 5:1-5</a:t>
            </a:r>
          </a:p>
        </p:txBody>
      </p:sp>
      <p:sp>
        <p:nvSpPr>
          <p:cNvPr id="3" name="Content Placeholder 2">
            <a:extLst>
              <a:ext uri="{FF2B5EF4-FFF2-40B4-BE49-F238E27FC236}">
                <a16:creationId xmlns:a16="http://schemas.microsoft.com/office/drawing/2014/main" id="{1DC74429-DC89-4172-B8B1-270A7B957DC9}"/>
              </a:ext>
            </a:extLst>
          </p:cNvPr>
          <p:cNvSpPr>
            <a:spLocks noGrp="1"/>
          </p:cNvSpPr>
          <p:nvPr>
            <p:ph idx="1"/>
          </p:nvPr>
        </p:nvSpPr>
        <p:spPr>
          <a:xfrm>
            <a:off x="154111" y="1078788"/>
            <a:ext cx="11784459" cy="5558318"/>
          </a:xfrm>
        </p:spPr>
        <p:txBody>
          <a:bodyPr>
            <a:normAutofit/>
          </a:bodyPr>
          <a:lstStyle/>
          <a:p>
            <a:r>
              <a:rPr lang="en-US" sz="2800" dirty="0"/>
              <a:t>This word is used in two places of interest that may help us define the word.</a:t>
            </a:r>
          </a:p>
          <a:p>
            <a:r>
              <a:rPr lang="en-US" sz="2800" dirty="0"/>
              <a:t>Matthew 20:25</a:t>
            </a:r>
          </a:p>
          <a:p>
            <a:endParaRPr lang="en-US" sz="2800" dirty="0"/>
          </a:p>
          <a:p>
            <a:endParaRPr lang="en-US" sz="2800" dirty="0"/>
          </a:p>
          <a:p>
            <a:r>
              <a:rPr lang="en-US" sz="2800" dirty="0"/>
              <a:t>Mark 10:41-45</a:t>
            </a:r>
          </a:p>
          <a:p>
            <a:endParaRPr lang="en-US" sz="2800" dirty="0"/>
          </a:p>
          <a:p>
            <a:endParaRPr lang="en-US" sz="2800" dirty="0"/>
          </a:p>
          <a:p>
            <a:pPr marL="0" indent="0">
              <a:buNone/>
            </a:pPr>
            <a:endParaRPr lang="en-US" sz="2800" dirty="0"/>
          </a:p>
        </p:txBody>
      </p:sp>
      <p:sp>
        <p:nvSpPr>
          <p:cNvPr id="4" name="TextBox 3">
            <a:extLst>
              <a:ext uri="{FF2B5EF4-FFF2-40B4-BE49-F238E27FC236}">
                <a16:creationId xmlns:a16="http://schemas.microsoft.com/office/drawing/2014/main" id="{944069F6-3A2F-420E-B135-5C01FF58F142}"/>
              </a:ext>
            </a:extLst>
          </p:cNvPr>
          <p:cNvSpPr txBox="1"/>
          <p:nvPr/>
        </p:nvSpPr>
        <p:spPr>
          <a:xfrm>
            <a:off x="253430" y="2352782"/>
            <a:ext cx="11379141" cy="830997"/>
          </a:xfrm>
          <a:prstGeom prst="rect">
            <a:avLst/>
          </a:prstGeom>
          <a:solidFill>
            <a:schemeClr val="accent1"/>
          </a:solidFill>
        </p:spPr>
        <p:txBody>
          <a:bodyPr wrap="none" rtlCol="0">
            <a:spAutoFit/>
          </a:bodyPr>
          <a:lstStyle/>
          <a:p>
            <a:pPr algn="ctr"/>
            <a:r>
              <a:rPr lang="en-US" sz="2400" b="1" baseline="30000" dirty="0"/>
              <a:t>20 </a:t>
            </a:r>
            <a:r>
              <a:rPr lang="en-US" sz="2400" dirty="0"/>
              <a:t>“So he who had received five talents came and brought five other talents, saying, ‘</a:t>
            </a:r>
            <a:r>
              <a:rPr lang="en-US" sz="2400" b="1" u="sng" dirty="0"/>
              <a:t>Lord</a:t>
            </a:r>
            <a:r>
              <a:rPr lang="en-US" sz="2400" dirty="0"/>
              <a:t>, </a:t>
            </a:r>
          </a:p>
          <a:p>
            <a:pPr algn="ctr"/>
            <a:r>
              <a:rPr lang="en-US" sz="2400" dirty="0"/>
              <a:t>you delivered to me five talents; look, I have gained five more talents besides them.’</a:t>
            </a:r>
          </a:p>
        </p:txBody>
      </p:sp>
      <p:sp>
        <p:nvSpPr>
          <p:cNvPr id="5" name="TextBox 4">
            <a:extLst>
              <a:ext uri="{FF2B5EF4-FFF2-40B4-BE49-F238E27FC236}">
                <a16:creationId xmlns:a16="http://schemas.microsoft.com/office/drawing/2014/main" id="{F31179D4-4D7C-487E-A854-A8D959DBE17F}"/>
              </a:ext>
            </a:extLst>
          </p:cNvPr>
          <p:cNvSpPr txBox="1"/>
          <p:nvPr/>
        </p:nvSpPr>
        <p:spPr>
          <a:xfrm>
            <a:off x="66266" y="3996108"/>
            <a:ext cx="12154867" cy="2308324"/>
          </a:xfrm>
          <a:prstGeom prst="rect">
            <a:avLst/>
          </a:prstGeom>
          <a:solidFill>
            <a:schemeClr val="accent1"/>
          </a:solidFill>
        </p:spPr>
        <p:txBody>
          <a:bodyPr wrap="none" rtlCol="0">
            <a:spAutoFit/>
          </a:bodyPr>
          <a:lstStyle/>
          <a:p>
            <a:pPr algn="ctr"/>
            <a:r>
              <a:rPr lang="en-US" sz="2400" b="1" baseline="30000" dirty="0"/>
              <a:t>41 </a:t>
            </a:r>
            <a:r>
              <a:rPr lang="en-US" sz="2400" dirty="0"/>
              <a:t>And when the ten heard </a:t>
            </a:r>
            <a:r>
              <a:rPr lang="en-US" sz="2400" i="1" dirty="0"/>
              <a:t>it,</a:t>
            </a:r>
            <a:r>
              <a:rPr lang="en-US" sz="2400" dirty="0"/>
              <a:t> they began to be greatly displeased with James and John. </a:t>
            </a:r>
            <a:r>
              <a:rPr lang="en-US" sz="2400" b="1" baseline="30000" dirty="0"/>
              <a:t>42 </a:t>
            </a:r>
            <a:r>
              <a:rPr lang="en-US" sz="2400" dirty="0"/>
              <a:t>But </a:t>
            </a:r>
          </a:p>
          <a:p>
            <a:pPr algn="ctr"/>
            <a:r>
              <a:rPr lang="en-US" sz="2400" dirty="0"/>
              <a:t>Jesus called them to </a:t>
            </a:r>
            <a:r>
              <a:rPr lang="en-US" sz="2400" i="1" dirty="0"/>
              <a:t>Himself</a:t>
            </a:r>
            <a:r>
              <a:rPr lang="en-US" sz="2400" dirty="0"/>
              <a:t> and said to them, “You know that those who are considered </a:t>
            </a:r>
          </a:p>
          <a:p>
            <a:pPr algn="ctr"/>
            <a:r>
              <a:rPr lang="en-US" sz="2400" dirty="0"/>
              <a:t>rulers over the Gentiles </a:t>
            </a:r>
            <a:r>
              <a:rPr lang="en-US" sz="2400" b="1" u="sng" dirty="0"/>
              <a:t>lord it over them</a:t>
            </a:r>
            <a:r>
              <a:rPr lang="en-US" sz="2400" dirty="0"/>
              <a:t>, and their great ones exercise authority over them. </a:t>
            </a:r>
          </a:p>
          <a:p>
            <a:pPr algn="ctr"/>
            <a:r>
              <a:rPr lang="en-US" sz="2400" b="1" baseline="30000" dirty="0"/>
              <a:t>43 </a:t>
            </a:r>
            <a:r>
              <a:rPr lang="en-US" sz="2400" dirty="0"/>
              <a:t>Yet it shall not be so among you; but whoever desires to become great among you shall be </a:t>
            </a:r>
          </a:p>
          <a:p>
            <a:pPr algn="ctr"/>
            <a:r>
              <a:rPr lang="en-US" sz="2400" dirty="0"/>
              <a:t>your servant. </a:t>
            </a:r>
            <a:r>
              <a:rPr lang="en-US" sz="2400" b="1" baseline="30000" dirty="0"/>
              <a:t>44 </a:t>
            </a:r>
            <a:r>
              <a:rPr lang="en-US" sz="2400" dirty="0"/>
              <a:t>And whoever of you desires to be first shall be slave of all. </a:t>
            </a:r>
            <a:r>
              <a:rPr lang="en-US" sz="2400" b="1" baseline="30000" dirty="0"/>
              <a:t>45 </a:t>
            </a:r>
            <a:r>
              <a:rPr lang="en-US" sz="2400" dirty="0"/>
              <a:t>For even the Son </a:t>
            </a:r>
          </a:p>
          <a:p>
            <a:pPr algn="ctr"/>
            <a:r>
              <a:rPr lang="en-US" sz="2400" dirty="0"/>
              <a:t>of Man did not come to be served, but to serve, and to give His life a ransom for many.”</a:t>
            </a:r>
          </a:p>
        </p:txBody>
      </p:sp>
      <p:sp>
        <p:nvSpPr>
          <p:cNvPr id="6" name="TextBox 5">
            <a:extLst>
              <a:ext uri="{FF2B5EF4-FFF2-40B4-BE49-F238E27FC236}">
                <a16:creationId xmlns:a16="http://schemas.microsoft.com/office/drawing/2014/main" id="{2A785BC2-DB2D-4EC2-8E5B-AE2B92A37EF8}"/>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36793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0514C-D1A9-4E6F-9DD3-0384B1882ED5}"/>
              </a:ext>
            </a:extLst>
          </p:cNvPr>
          <p:cNvSpPr>
            <a:spLocks noGrp="1"/>
          </p:cNvSpPr>
          <p:nvPr>
            <p:ph type="title"/>
          </p:nvPr>
        </p:nvSpPr>
        <p:spPr>
          <a:xfrm>
            <a:off x="0" y="0"/>
            <a:ext cx="3864864" cy="823011"/>
          </a:xfrm>
        </p:spPr>
        <p:txBody>
          <a:bodyPr>
            <a:normAutofit fontScale="90000"/>
          </a:bodyPr>
          <a:lstStyle/>
          <a:p>
            <a:r>
              <a:rPr lang="en-US" sz="4000" dirty="0"/>
              <a:t>1 Peter 5:1-5</a:t>
            </a:r>
          </a:p>
        </p:txBody>
      </p:sp>
      <p:sp>
        <p:nvSpPr>
          <p:cNvPr id="3" name="Content Placeholder 2">
            <a:extLst>
              <a:ext uri="{FF2B5EF4-FFF2-40B4-BE49-F238E27FC236}">
                <a16:creationId xmlns:a16="http://schemas.microsoft.com/office/drawing/2014/main" id="{3BFB79B3-E9C8-4355-8D4C-A8C0DD516D25}"/>
              </a:ext>
            </a:extLst>
          </p:cNvPr>
          <p:cNvSpPr>
            <a:spLocks noGrp="1"/>
          </p:cNvSpPr>
          <p:nvPr>
            <p:ph idx="1"/>
          </p:nvPr>
        </p:nvSpPr>
        <p:spPr>
          <a:xfrm>
            <a:off x="174661" y="1037690"/>
            <a:ext cx="11661168" cy="5630238"/>
          </a:xfrm>
        </p:spPr>
        <p:txBody>
          <a:bodyPr>
            <a:normAutofit/>
          </a:bodyPr>
          <a:lstStyle/>
          <a:p>
            <a:r>
              <a:rPr lang="en-US" sz="2800" dirty="0"/>
              <a:t>How do in these two places use of the word “lord” help us better understand what and how elder’s rule?  Or do they?</a:t>
            </a:r>
          </a:p>
          <a:p>
            <a:r>
              <a:rPr lang="en-US" sz="2800" dirty="0"/>
              <a:t>Elders don’t act and rule like the rulers of today in the world. </a:t>
            </a:r>
          </a:p>
          <a:p>
            <a:r>
              <a:rPr lang="en-US" sz="2800" dirty="0"/>
              <a:t>What does this responsibility mean?  What does it mean being a “lord”?</a:t>
            </a:r>
          </a:p>
          <a:p>
            <a:r>
              <a:rPr lang="en-US" sz="2800" dirty="0"/>
              <a:t>Should we look at this being a “lord” in terms of what the context of the verse says?</a:t>
            </a:r>
          </a:p>
          <a:p>
            <a:endParaRPr lang="en-US" sz="2800" dirty="0"/>
          </a:p>
          <a:p>
            <a:endParaRPr lang="en-US" sz="2800" dirty="0"/>
          </a:p>
          <a:p>
            <a:r>
              <a:rPr lang="en-US" sz="2800" dirty="0"/>
              <a:t>Similar to what we have already seen, </a:t>
            </a:r>
            <a:r>
              <a:rPr lang="en-US" sz="2800" b="1" dirty="0">
                <a:solidFill>
                  <a:srgbClr val="C00000"/>
                </a:solidFill>
              </a:rPr>
              <a:t>elders lead by example and not give “orders”, commands to be obeyed</a:t>
            </a:r>
            <a:r>
              <a:rPr lang="en-US" sz="2800" dirty="0"/>
              <a:t>.</a:t>
            </a:r>
          </a:p>
        </p:txBody>
      </p:sp>
      <p:sp>
        <p:nvSpPr>
          <p:cNvPr id="4" name="Rectangle 3">
            <a:extLst>
              <a:ext uri="{FF2B5EF4-FFF2-40B4-BE49-F238E27FC236}">
                <a16:creationId xmlns:a16="http://schemas.microsoft.com/office/drawing/2014/main" id="{F76EC33C-EDA3-4251-ABB4-D44AA4F78EBA}"/>
              </a:ext>
            </a:extLst>
          </p:cNvPr>
          <p:cNvSpPr/>
          <p:nvPr/>
        </p:nvSpPr>
        <p:spPr>
          <a:xfrm>
            <a:off x="3048000" y="4059108"/>
            <a:ext cx="6096000" cy="830997"/>
          </a:xfrm>
          <a:prstGeom prst="rect">
            <a:avLst/>
          </a:prstGeom>
          <a:solidFill>
            <a:schemeClr val="accent1"/>
          </a:solidFill>
        </p:spPr>
        <p:txBody>
          <a:bodyPr>
            <a:spAutoFit/>
          </a:bodyPr>
          <a:lstStyle/>
          <a:p>
            <a:pPr algn="ctr"/>
            <a:r>
              <a:rPr lang="en-US" sz="2400" b="1" baseline="30000" dirty="0"/>
              <a:t>3 </a:t>
            </a:r>
            <a:r>
              <a:rPr lang="en-US" sz="2400" b="1" dirty="0"/>
              <a:t>nor as being lords over those entrusted to you, but being examples to the flock; </a:t>
            </a:r>
          </a:p>
        </p:txBody>
      </p:sp>
      <p:sp>
        <p:nvSpPr>
          <p:cNvPr id="5" name="TextBox 4">
            <a:extLst>
              <a:ext uri="{FF2B5EF4-FFF2-40B4-BE49-F238E27FC236}">
                <a16:creationId xmlns:a16="http://schemas.microsoft.com/office/drawing/2014/main" id="{AD982F81-85E0-4819-AB40-D45761654AF0}"/>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316380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838098"/>
            <a:ext cx="11455686" cy="2799008"/>
          </a:xfrm>
        </p:spPr>
        <p:txBody>
          <a:bodyPr>
            <a:normAutofit lnSpcReduction="10000"/>
          </a:bodyPr>
          <a:lstStyle/>
          <a:p>
            <a:r>
              <a:rPr lang="en-US" sz="2800" b="1" dirty="0">
                <a:solidFill>
                  <a:srgbClr val="C00000"/>
                </a:solidFill>
              </a:rPr>
              <a:t>Not Lord then: </a:t>
            </a:r>
            <a:endParaRPr lang="en-US" sz="2800" dirty="0"/>
          </a:p>
          <a:p>
            <a:r>
              <a:rPr lang="en-US" sz="2800" dirty="0"/>
              <a:t>Elders do not dictate, exercise dominion over the flock</a:t>
            </a:r>
          </a:p>
          <a:p>
            <a:r>
              <a:rPr lang="en-US" sz="2800" dirty="0"/>
              <a:t>Don’t act like worldly rulers act</a:t>
            </a:r>
          </a:p>
          <a:p>
            <a:r>
              <a:rPr lang="en-US" sz="2800" dirty="0"/>
              <a:t>To rule then, not lord, and putting this together with Hebrews 13:17 and the idea of Shepherd, means to lead, go before.  They don’t drive the sheep, order the sheep.</a:t>
            </a:r>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dirty="0"/>
              <a:t>nor as being lords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Tree>
    <p:extLst>
      <p:ext uri="{BB962C8B-B14F-4D97-AF65-F5344CB8AC3E}">
        <p14:creationId xmlns:p14="http://schemas.microsoft.com/office/powerpoint/2010/main" val="128220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930566"/>
            <a:ext cx="11455686" cy="2706540"/>
          </a:xfrm>
        </p:spPr>
        <p:txBody>
          <a:bodyPr>
            <a:normAutofit/>
          </a:bodyPr>
          <a:lstStyle/>
          <a:p>
            <a:r>
              <a:rPr lang="en-US" sz="2800" dirty="0">
                <a:solidFill>
                  <a:schemeClr val="tx1"/>
                </a:solidFill>
              </a:rPr>
              <a:t>Peter gives a comparison/contrast to the idea of being a lord.</a:t>
            </a:r>
          </a:p>
          <a:p>
            <a:r>
              <a:rPr lang="en-US" sz="2800" b="1" dirty="0">
                <a:solidFill>
                  <a:srgbClr val="C00000"/>
                </a:solidFill>
              </a:rPr>
              <a:t>Be Shepherds </a:t>
            </a:r>
            <a:r>
              <a:rPr lang="en-US" sz="2800" dirty="0"/>
              <a:t>over the flock (like Christ was a Shepherd) (seen this before).</a:t>
            </a:r>
          </a:p>
          <a:p>
            <a:r>
              <a:rPr lang="en-US" sz="2800" dirty="0"/>
              <a:t>Rule must be willingly, nor for dishonest gain</a:t>
            </a:r>
          </a:p>
          <a:p>
            <a:r>
              <a:rPr lang="en-US" sz="2800" dirty="0"/>
              <a:t>Elders truly desire it, eagerly</a:t>
            </a:r>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dirty="0"/>
              <a:t>nor as being lords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Tree>
    <p:extLst>
      <p:ext uri="{BB962C8B-B14F-4D97-AF65-F5344CB8AC3E}">
        <p14:creationId xmlns:p14="http://schemas.microsoft.com/office/powerpoint/2010/main" val="16245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94268" y="838985"/>
            <a:ext cx="12028601" cy="5920033"/>
          </a:xfrm>
        </p:spPr>
        <p:txBody>
          <a:bodyPr>
            <a:normAutofit/>
          </a:bodyPr>
          <a:lstStyle/>
          <a:p>
            <a:r>
              <a:rPr lang="en-US" sz="2800" b="1" dirty="0">
                <a:solidFill>
                  <a:srgbClr val="C00000"/>
                </a:solidFill>
              </a:rPr>
              <a:t>Rule over (watching for the souls) </a:t>
            </a:r>
            <a:r>
              <a:rPr lang="en-US" sz="2800" dirty="0"/>
              <a:t>– Hebrews 13:17, Acts 20:28; 1 Peter 5:2</a:t>
            </a:r>
          </a:p>
          <a:p>
            <a:r>
              <a:rPr lang="en-US" sz="2800" b="1" dirty="0">
                <a:solidFill>
                  <a:srgbClr val="C00000"/>
                </a:solidFill>
              </a:rPr>
              <a:t>Shepherd the flock </a:t>
            </a:r>
            <a:r>
              <a:rPr lang="en-US" sz="2800" dirty="0"/>
              <a:t>– Acts 20:28; 1 Peter 5:2</a:t>
            </a:r>
          </a:p>
          <a:p>
            <a:r>
              <a:rPr lang="en-US" sz="2800" b="1" dirty="0">
                <a:solidFill>
                  <a:srgbClr val="C00000"/>
                </a:solidFill>
              </a:rPr>
              <a:t>Teach the flock</a:t>
            </a:r>
            <a:r>
              <a:rPr lang="en-US" sz="2800" dirty="0">
                <a:solidFill>
                  <a:schemeClr val="tx1"/>
                </a:solidFill>
              </a:rPr>
              <a:t> – Hebrews 13:7</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 1 Peter 5:3</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a:t>
            </a:r>
          </a:p>
          <a:p>
            <a:r>
              <a:rPr lang="en-US" sz="2800" b="1" dirty="0">
                <a:solidFill>
                  <a:srgbClr val="C00000"/>
                </a:solidFill>
              </a:rPr>
              <a:t>Support the weak </a:t>
            </a:r>
            <a:r>
              <a:rPr lang="en-US" sz="2800" dirty="0">
                <a:solidFill>
                  <a:schemeClr val="tx1"/>
                </a:solidFill>
              </a:rPr>
              <a:t>– Acts 20:34</a:t>
            </a:r>
          </a:p>
          <a:p>
            <a:r>
              <a:rPr lang="en-US" sz="2800" b="1" dirty="0">
                <a:solidFill>
                  <a:srgbClr val="C00000"/>
                </a:solidFill>
              </a:rPr>
              <a:t>Continue to study and grow </a:t>
            </a:r>
            <a:r>
              <a:rPr lang="en-US" sz="2800" dirty="0">
                <a:solidFill>
                  <a:schemeClr val="tx1"/>
                </a:solidFill>
              </a:rPr>
              <a:t>– Acts 20:28</a:t>
            </a:r>
          </a:p>
          <a:p>
            <a:endParaRPr lang="en-US" sz="2800" b="1" dirty="0">
              <a:solidFill>
                <a:srgbClr val="C00000"/>
              </a:solidFill>
            </a:endParaRPr>
          </a:p>
        </p:txBody>
      </p:sp>
    </p:spTree>
    <p:extLst>
      <p:ext uri="{BB962C8B-B14F-4D97-AF65-F5344CB8AC3E}">
        <p14:creationId xmlns:p14="http://schemas.microsoft.com/office/powerpoint/2010/main" val="279163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1245</TotalTime>
  <Words>2850</Words>
  <Application>Microsoft Office PowerPoint</Application>
  <PresentationFormat>Widescreen</PresentationFormat>
  <Paragraphs>195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Gill Sans MT</vt:lpstr>
      <vt:lpstr>Roboto</vt:lpstr>
      <vt:lpstr>Parcel</vt:lpstr>
      <vt:lpstr>Responsibility of Elders</vt:lpstr>
      <vt:lpstr>Principles:</vt:lpstr>
      <vt:lpstr>Responsibilities</vt:lpstr>
      <vt:lpstr>I Peter 5:1-5</vt:lpstr>
      <vt:lpstr>1 peter 5:1-5</vt:lpstr>
      <vt:lpstr>1 Peter 5:1-5</vt:lpstr>
      <vt:lpstr>I Peter 5:1-5</vt:lpstr>
      <vt:lpstr>I Peter 5:1-5</vt:lpstr>
      <vt:lpstr>Responsibilities</vt:lpstr>
      <vt:lpstr>1 Timothy 3:1-7; titus 1:5-11</vt:lpstr>
      <vt:lpstr>Responsibilities</vt:lpstr>
      <vt:lpstr>Other passages?</vt:lpstr>
      <vt:lpstr>Responsibilities</vt:lpstr>
      <vt:lpstr>Other passages?</vt:lpstr>
      <vt:lpstr>Responsibilities</vt:lpstr>
      <vt:lpstr>Let’s put this all together</vt:lpstr>
      <vt:lpstr>Let’s put this all together</vt:lpstr>
      <vt:lpstr>Let’s put this all together</vt:lpstr>
      <vt:lpstr>Responsibilities</vt:lpstr>
      <vt:lpstr>Let’s put this all together</vt:lpstr>
      <vt:lpstr>Let’s put this all together</vt:lpstr>
      <vt:lpstr>Let’s put this all together</vt:lpstr>
      <vt:lpstr>Let’s put this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Paden, Eddie - LCMS Lang. Arts</dc:creator>
  <cp:lastModifiedBy>Kevin Stilts</cp:lastModifiedBy>
  <cp:revision>178</cp:revision>
  <cp:lastPrinted>2021-08-08T01:05:39Z</cp:lastPrinted>
  <dcterms:created xsi:type="dcterms:W3CDTF">2021-07-29T12:46:49Z</dcterms:created>
  <dcterms:modified xsi:type="dcterms:W3CDTF">2021-08-27T04:28:33Z</dcterms:modified>
</cp:coreProperties>
</file>