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6"/>
  </p:notesMasterIdLst>
  <p:sldIdLst>
    <p:sldId id="381" r:id="rId2"/>
    <p:sldId id="382" r:id="rId3"/>
    <p:sldId id="383" r:id="rId4"/>
    <p:sldId id="385" r:id="rId5"/>
    <p:sldId id="320" r:id="rId6"/>
    <p:sldId id="321" r:id="rId7"/>
    <p:sldId id="322" r:id="rId8"/>
    <p:sldId id="348" r:id="rId9"/>
    <p:sldId id="349" r:id="rId10"/>
    <p:sldId id="384" r:id="rId11"/>
    <p:sldId id="325" r:id="rId12"/>
    <p:sldId id="326" r:id="rId13"/>
    <p:sldId id="327" r:id="rId14"/>
    <p:sldId id="379" r:id="rId15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88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7DA43-590B-4F66-A477-BBAF3F43B5B4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84465-652F-4D36-BF72-7871DDABB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86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7DA-B7DD-4E2D-83DE-AF88678B54F8}" type="datetime1">
              <a:rPr lang="en-US" smtClean="0"/>
              <a:t>7/11/2021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2506-3AB5-4D36-B121-D0FAC158C283}" type="datetime1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E2CC-5997-430E-9BBD-9F74F6698330}" type="datetime1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FFFE-9F5A-46FB-A658-50F7B02E042B}" type="datetime1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9AC2-7B5D-42FC-8C01-7C2F2B46C337}" type="datetime1">
              <a:rPr lang="en-US" smtClean="0"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4354-A78F-41CF-AA34-6230B4B896C5}" type="datetime1">
              <a:rPr lang="en-US" smtClean="0"/>
              <a:t>7/11/2021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A7E3-CCBF-4CD3-9ABA-FDDAAD0E1F8E}" type="datetime1">
              <a:rPr lang="en-US" smtClean="0"/>
              <a:t>7/11/2021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C289-0E03-4460-9217-4682E1679FBB}" type="datetime1">
              <a:rPr lang="en-US" smtClean="0"/>
              <a:t>7/11/2021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6F43-3F36-4501-B12C-0FB577DE928F}" type="datetime1">
              <a:rPr lang="en-US" smtClean="0"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086A-5D89-4651-B0AA-6263FA53DE6A}" type="datetime1">
              <a:rPr lang="en-US" smtClean="0"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EF8C58-3CB0-44E5-AC36-D403DAB3EC7C}" type="datetime1">
              <a:rPr lang="en-US" smtClean="0"/>
              <a:t>7/11/2021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/>
              <a:t>                             How to Study the Bible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00200" y="2340936"/>
            <a:ext cx="7010400" cy="1088064"/>
          </a:xfrm>
        </p:spPr>
        <p:txBody>
          <a:bodyPr>
            <a:noAutofit/>
          </a:bodyPr>
          <a:lstStyle/>
          <a:p>
            <a:r>
              <a:rPr lang="en-US" sz="6000" i="1" dirty="0"/>
              <a:t>How to Study the Bible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97760" y="5769936"/>
            <a:ext cx="6720840" cy="1088064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A look at ways on how to study the bible following examples and patterns from the Scriptures.</a:t>
            </a:r>
          </a:p>
        </p:txBody>
      </p:sp>
    </p:spTree>
    <p:extLst>
      <p:ext uri="{BB962C8B-B14F-4D97-AF65-F5344CB8AC3E}">
        <p14:creationId xmlns:p14="http://schemas.microsoft.com/office/powerpoint/2010/main" val="2562446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02C50-894B-4472-972E-C50C90544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0"/>
            <a:ext cx="2679192" cy="868362"/>
          </a:xfrm>
        </p:spPr>
        <p:txBody>
          <a:bodyPr/>
          <a:lstStyle/>
          <a:p>
            <a:r>
              <a:rPr lang="en-US" dirty="0"/>
              <a:t>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66AD9-BB5B-4256-A107-E55A26CE7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762000"/>
            <a:ext cx="7714488" cy="56388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AND</a:t>
            </a:r>
          </a:p>
          <a:p>
            <a:r>
              <a:rPr lang="en-US" sz="2800" dirty="0"/>
              <a:t>Keeping all passages in context </a:t>
            </a:r>
            <a:r>
              <a:rPr lang="en-US" sz="2800" b="1" i="1" u="sng" dirty="0">
                <a:solidFill>
                  <a:srgbClr val="FF0000"/>
                </a:solidFill>
              </a:rPr>
              <a:t>ALWAYS</a:t>
            </a:r>
            <a:r>
              <a:rPr lang="en-US" sz="2800" dirty="0"/>
              <a:t>, is a very difficult thing to do and when/if we do will limit our application of passages we may want to use to situations in our lives to justify actions we may want to take.</a:t>
            </a:r>
          </a:p>
          <a:p>
            <a:r>
              <a:rPr lang="en-US" sz="2800" b="1" i="1" dirty="0">
                <a:solidFill>
                  <a:srgbClr val="7030A0"/>
                </a:solidFill>
              </a:rPr>
              <a:t>Hmm, I wonder if this is why keeping passages in their proper context is a difficult thing to do??? </a:t>
            </a:r>
            <a:r>
              <a:rPr lang="en-US" sz="2800" b="1" i="1" dirty="0">
                <a:solidFill>
                  <a:srgbClr val="7030A0"/>
                </a:solidFill>
                <a:sym typeface="Wingdings" panose="05000000000000000000" pitchFamily="2" charset="2"/>
              </a:rPr>
              <a:t></a:t>
            </a:r>
            <a:endParaRPr lang="en-US" sz="2800" b="1" i="1" dirty="0">
              <a:solidFill>
                <a:srgbClr val="7030A0"/>
              </a:solidFill>
            </a:endParaRPr>
          </a:p>
          <a:p>
            <a:r>
              <a:rPr lang="en-US" sz="2800" dirty="0"/>
              <a:t>We will revisit </a:t>
            </a:r>
            <a:r>
              <a:rPr lang="en-US" sz="2800" b="1" u="sng" dirty="0"/>
              <a:t>Matthew 18:20 </a:t>
            </a:r>
            <a:r>
              <a:rPr lang="en-US" sz="2800" dirty="0"/>
              <a:t>in a later principle!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28C8E-EE14-4693-AFC4-FA2C2CCA1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6E960-502D-4CB4-B84B-31CA75644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4AB7C-9907-4596-AE66-96C36CF2C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9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F0161-755F-434B-819B-1FFDA9516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0"/>
            <a:ext cx="2755392" cy="792162"/>
          </a:xfrm>
        </p:spPr>
        <p:txBody>
          <a:bodyPr>
            <a:normAutofit/>
          </a:bodyPr>
          <a:lstStyle/>
          <a:p>
            <a:r>
              <a:rPr lang="en-US" dirty="0"/>
              <a:t>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E73AF-50ED-4D28-A469-705BD447F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792162"/>
            <a:ext cx="7943088" cy="5456238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7030A0"/>
                </a:solidFill>
              </a:rPr>
              <a:t>Principle 2 </a:t>
            </a:r>
            <a:r>
              <a:rPr lang="en-US" dirty="0"/>
              <a:t>– </a:t>
            </a:r>
            <a:r>
              <a:rPr lang="en-US" b="1" dirty="0">
                <a:solidFill>
                  <a:schemeClr val="accent3"/>
                </a:solidFill>
              </a:rPr>
              <a:t>Put the whole word together</a:t>
            </a:r>
          </a:p>
          <a:p>
            <a:r>
              <a:rPr lang="en-US" sz="2800" dirty="0"/>
              <a:t>In other words, sometimes we center on one passage to form a conclusion.  We </a:t>
            </a:r>
            <a:r>
              <a:rPr lang="en-US" sz="2800" b="1" dirty="0">
                <a:solidFill>
                  <a:srgbClr val="FF0000"/>
                </a:solidFill>
              </a:rPr>
              <a:t>MUST</a:t>
            </a:r>
            <a:r>
              <a:rPr lang="en-US" sz="2800" dirty="0"/>
              <a:t> put all passages together on a topic in the word of God to form our conclusions.</a:t>
            </a:r>
          </a:p>
          <a:p>
            <a:r>
              <a:rPr lang="en-US" sz="2800" dirty="0"/>
              <a:t>Notice </a:t>
            </a:r>
            <a:r>
              <a:rPr lang="en-US" sz="2800" b="1" u="sng" dirty="0"/>
              <a:t>Luke 10:25-28</a:t>
            </a:r>
            <a:r>
              <a:rPr lang="en-US" sz="2800" dirty="0"/>
              <a:t>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070CD-CF89-43AC-92E0-D36BB05D2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451EA-0C51-4706-8587-108902F48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00CD8-AFDE-43F2-84C1-E51F5E1F9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9118AD-59FB-4A17-88EF-09B51C6CFF55}"/>
              </a:ext>
            </a:extLst>
          </p:cNvPr>
          <p:cNvSpPr txBox="1"/>
          <p:nvPr/>
        </p:nvSpPr>
        <p:spPr>
          <a:xfrm>
            <a:off x="147865" y="4119384"/>
            <a:ext cx="9000669" cy="2677656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baseline="30000" dirty="0">
                <a:solidFill>
                  <a:schemeClr val="bg1"/>
                </a:solidFill>
              </a:rPr>
              <a:t>25 </a:t>
            </a:r>
            <a:r>
              <a:rPr lang="en-US" sz="2400" dirty="0">
                <a:solidFill>
                  <a:schemeClr val="bg1"/>
                </a:solidFill>
              </a:rPr>
              <a:t>And behold, a certain lawyer stood up and tested Him, saying, 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“Teacher, what shall I do to inherit eternal life?” </a:t>
            </a:r>
            <a:r>
              <a:rPr lang="en-US" sz="2400" b="1" baseline="30000" dirty="0">
                <a:solidFill>
                  <a:schemeClr val="bg1"/>
                </a:solidFill>
              </a:rPr>
              <a:t>26 </a:t>
            </a:r>
            <a:r>
              <a:rPr lang="en-US" sz="2400" dirty="0">
                <a:solidFill>
                  <a:schemeClr val="bg1"/>
                </a:solidFill>
              </a:rPr>
              <a:t>He said to him, 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“What is written in the law? What is your reading </a:t>
            </a:r>
            <a:r>
              <a:rPr lang="en-US" sz="2400" i="1" dirty="0">
                <a:solidFill>
                  <a:schemeClr val="bg1"/>
                </a:solidFill>
              </a:rPr>
              <a:t>of it?</a:t>
            </a:r>
            <a:r>
              <a:rPr lang="en-US" sz="2400" dirty="0">
                <a:solidFill>
                  <a:schemeClr val="bg1"/>
                </a:solidFill>
              </a:rPr>
              <a:t>” </a:t>
            </a:r>
            <a:r>
              <a:rPr lang="en-US" sz="2400" b="1" baseline="30000" dirty="0">
                <a:solidFill>
                  <a:schemeClr val="bg1"/>
                </a:solidFill>
              </a:rPr>
              <a:t>27 </a:t>
            </a:r>
            <a:r>
              <a:rPr lang="en-US" sz="2400" dirty="0">
                <a:solidFill>
                  <a:schemeClr val="bg1"/>
                </a:solidFill>
              </a:rPr>
              <a:t>So he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answered and said, “ ‘You shall love the </a:t>
            </a:r>
            <a:r>
              <a:rPr lang="en-US" sz="2400" cap="small" dirty="0">
                <a:solidFill>
                  <a:schemeClr val="bg1"/>
                </a:solidFill>
              </a:rPr>
              <a:t>Lord</a:t>
            </a:r>
            <a:r>
              <a:rPr lang="en-US" sz="2400" dirty="0">
                <a:solidFill>
                  <a:schemeClr val="bg1"/>
                </a:solidFill>
              </a:rPr>
              <a:t> your God with all your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heart, with all your soul, with all your strength, and with all your mind,’ 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and ‘your neighbor as yourself.’ ”</a:t>
            </a:r>
            <a:r>
              <a:rPr lang="en-US" sz="2400" b="1" baseline="30000" dirty="0">
                <a:solidFill>
                  <a:schemeClr val="bg1"/>
                </a:solidFill>
              </a:rPr>
              <a:t>28 </a:t>
            </a:r>
            <a:r>
              <a:rPr lang="en-US" sz="2400" dirty="0">
                <a:solidFill>
                  <a:schemeClr val="bg1"/>
                </a:solidFill>
              </a:rPr>
              <a:t>And He said to him, “You have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answered rightly; do this and you will live.”</a:t>
            </a:r>
          </a:p>
        </p:txBody>
      </p:sp>
    </p:spTree>
    <p:extLst>
      <p:ext uri="{BB962C8B-B14F-4D97-AF65-F5344CB8AC3E}">
        <p14:creationId xmlns:p14="http://schemas.microsoft.com/office/powerpoint/2010/main" val="315427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ACC38-F6BB-46EC-A800-FC6CC29B9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0"/>
            <a:ext cx="2450592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3D2BA-B575-4F90-8B6D-13022E2FA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715962"/>
            <a:ext cx="7790688" cy="5532438"/>
          </a:xfrm>
        </p:spPr>
        <p:txBody>
          <a:bodyPr>
            <a:normAutofit/>
          </a:bodyPr>
          <a:lstStyle/>
          <a:p>
            <a:r>
              <a:rPr lang="en-US" sz="2800" dirty="0"/>
              <a:t>The lawyer asks </a:t>
            </a:r>
            <a:r>
              <a:rPr lang="en-US" sz="2800" b="1" dirty="0"/>
              <a:t>ONE</a:t>
            </a:r>
            <a:r>
              <a:rPr lang="en-US" sz="2800" dirty="0"/>
              <a:t> question, what do I do to get eternal life? (</a:t>
            </a:r>
            <a:r>
              <a:rPr lang="en-US" sz="2800" b="1" u="sng" dirty="0"/>
              <a:t>V 25</a:t>
            </a:r>
            <a:r>
              <a:rPr lang="en-US" sz="2800" dirty="0"/>
              <a:t>)</a:t>
            </a:r>
          </a:p>
          <a:p>
            <a:r>
              <a:rPr lang="en-US" sz="2800" dirty="0"/>
              <a:t>Jesus says what do the Scriptures say? (</a:t>
            </a:r>
            <a:r>
              <a:rPr lang="en-US" sz="2800" b="1" u="sng" dirty="0"/>
              <a:t>V 26</a:t>
            </a:r>
            <a:r>
              <a:rPr lang="en-US" sz="2800" dirty="0"/>
              <a:t>)</a:t>
            </a:r>
          </a:p>
          <a:p>
            <a:r>
              <a:rPr lang="en-US" sz="2800" dirty="0"/>
              <a:t>Notice what the lawyer does: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He quotes from </a:t>
            </a:r>
            <a:r>
              <a:rPr lang="en-US" sz="2800" b="1" dirty="0">
                <a:solidFill>
                  <a:srgbClr val="7030A0"/>
                </a:solidFill>
              </a:rPr>
              <a:t>TWO</a:t>
            </a:r>
            <a:r>
              <a:rPr lang="en-US" sz="2800" dirty="0"/>
              <a:t> different passages, he puts two passages together correctly for form </a:t>
            </a:r>
            <a:r>
              <a:rPr lang="en-US" sz="2800" b="1" u="sng" dirty="0"/>
              <a:t>ONE</a:t>
            </a:r>
            <a:r>
              <a:rPr lang="en-US" sz="2800" dirty="0"/>
              <a:t> conclusion!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FD8C8-09B6-4BD4-B7BB-C508CB1F0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9DAB1-ED9F-482E-B44A-0782843A0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68CCD-01F5-4DBE-8A0D-F17C42619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DAF175-0EFC-4F12-B040-E24F795BC14A}"/>
              </a:ext>
            </a:extLst>
          </p:cNvPr>
          <p:cNvSpPr txBox="1"/>
          <p:nvPr/>
        </p:nvSpPr>
        <p:spPr>
          <a:xfrm>
            <a:off x="962228" y="2590800"/>
            <a:ext cx="8152232" cy="1200329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Thou shalt love the Lord your God with all your heart, and with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All your soul, and with all your strength,”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                                                               Duet 6:5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938003-6772-4DA3-A199-4B619A48D9F7}"/>
              </a:ext>
            </a:extLst>
          </p:cNvPr>
          <p:cNvSpPr txBox="1"/>
          <p:nvPr/>
        </p:nvSpPr>
        <p:spPr>
          <a:xfrm>
            <a:off x="2396205" y="3848279"/>
            <a:ext cx="4744440" cy="830997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And “love” they neighbor as yourself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                              Lev 19:18</a:t>
            </a:r>
          </a:p>
        </p:txBody>
      </p:sp>
    </p:spTree>
    <p:extLst>
      <p:ext uri="{BB962C8B-B14F-4D97-AF65-F5344CB8AC3E}">
        <p14:creationId xmlns:p14="http://schemas.microsoft.com/office/powerpoint/2010/main" val="201422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72CD1-955C-46D1-80BA-655622602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0"/>
            <a:ext cx="2755392" cy="868362"/>
          </a:xfrm>
        </p:spPr>
        <p:txBody>
          <a:bodyPr/>
          <a:lstStyle/>
          <a:p>
            <a:r>
              <a:rPr lang="en-US" dirty="0"/>
              <a:t>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E0BFA-5EA1-4FE4-A691-C941785A7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685800"/>
            <a:ext cx="7790688" cy="57912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Not </a:t>
            </a:r>
            <a:r>
              <a:rPr lang="en-US" sz="2800" b="1" dirty="0"/>
              <a:t>ONLY</a:t>
            </a:r>
            <a:r>
              <a:rPr lang="en-US" sz="2800" dirty="0"/>
              <a:t> does he put two passages together to form </a:t>
            </a:r>
            <a:r>
              <a:rPr lang="en-US" sz="2800" b="1" dirty="0"/>
              <a:t>ONE</a:t>
            </a:r>
            <a:r>
              <a:rPr lang="en-US" sz="2800" dirty="0"/>
              <a:t> conclusion, but he uses a passage that is </a:t>
            </a:r>
            <a:r>
              <a:rPr lang="en-US" sz="2800" b="1" dirty="0">
                <a:solidFill>
                  <a:srgbClr val="7030A0"/>
                </a:solidFill>
              </a:rPr>
              <a:t>ONLY USED ONCE </a:t>
            </a:r>
            <a:r>
              <a:rPr lang="en-US" sz="2800" dirty="0"/>
              <a:t>in the OT – </a:t>
            </a:r>
            <a:r>
              <a:rPr lang="en-US" sz="2800" b="1" u="sng" dirty="0"/>
              <a:t>Lev 19:18.</a:t>
            </a:r>
          </a:p>
          <a:p>
            <a:r>
              <a:rPr lang="en-US" sz="2800" dirty="0"/>
              <a:t>And Jesus’ response? 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“You have rightly answered”</a:t>
            </a:r>
          </a:p>
          <a:p>
            <a:r>
              <a:rPr lang="en-US" sz="2800" dirty="0"/>
              <a:t>We have to put the entire word of God together to form our conclusions/figure out what we have to do to gain eternal life.</a:t>
            </a:r>
          </a:p>
          <a:p>
            <a:r>
              <a:rPr lang="en-US" sz="2800" dirty="0"/>
              <a:t>As we read and study, we will add more passages to topics we may not have put together before.  Then we will/must meditate on the new passages to form a new and better understanding of the topic we are considering.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7A309-8168-4A78-9916-3BA853CD3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A009E-8850-481E-8A86-03BB413E2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958A0-9858-4521-87FD-F501B9C9F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5161A-0837-4994-BD8B-DF1150C59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8568" y="0"/>
            <a:ext cx="2602992" cy="792162"/>
          </a:xfrm>
        </p:spPr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53A9C-DD56-4E17-8507-E71F66190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838200"/>
            <a:ext cx="7790688" cy="5410200"/>
          </a:xfrm>
        </p:spPr>
        <p:txBody>
          <a:bodyPr>
            <a:normAutofit/>
          </a:bodyPr>
          <a:lstStyle/>
          <a:p>
            <a:r>
              <a:rPr lang="en-US" sz="2800" dirty="0"/>
              <a:t>Continue with the parable of the good Samaritan example in </a:t>
            </a:r>
            <a:r>
              <a:rPr lang="en-US" sz="2800" b="1" u="sng" dirty="0"/>
              <a:t>Luke 10:25ff</a:t>
            </a:r>
            <a:r>
              <a:rPr lang="en-US" sz="2800" dirty="0"/>
              <a:t>.</a:t>
            </a:r>
          </a:p>
          <a:p>
            <a:r>
              <a:rPr lang="en-US" sz="2800" dirty="0"/>
              <a:t>Why do we go through hard/difficult times?</a:t>
            </a:r>
          </a:p>
          <a:p>
            <a:r>
              <a:rPr lang="en-US" sz="2800" dirty="0"/>
              <a:t>Satan attacks – Job; Burn off impurities – </a:t>
            </a:r>
            <a:r>
              <a:rPr lang="en-US" sz="2800" b="1" u="sng" dirty="0"/>
              <a:t>1 Peter 1:6,7</a:t>
            </a:r>
            <a:r>
              <a:rPr lang="en-US" sz="2800" dirty="0"/>
              <a:t>; </a:t>
            </a:r>
            <a:r>
              <a:rPr lang="en-US" sz="2800" dirty="0" err="1"/>
              <a:t>ect</a:t>
            </a:r>
            <a:r>
              <a:rPr lang="en-US" sz="2800" dirty="0"/>
              <a:t>.</a:t>
            </a:r>
          </a:p>
          <a:p>
            <a:r>
              <a:rPr lang="en-US" sz="2800" dirty="0"/>
              <a:t>Then one day, I heard a sermon on good Samaritan and noticed verse 31 (Luke 10)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Can we not add this verse to all the others and it changes conclusions as to why bad things happen.</a:t>
            </a:r>
          </a:p>
          <a:p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7C399-A9D5-4AEF-8824-826BE1106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4C11A-2792-4DD5-B2E2-9E34CC30B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F85BE-B032-4237-B859-75A401CDC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D51978-6907-4AF5-99F1-12ACB73F8BAC}"/>
              </a:ext>
            </a:extLst>
          </p:cNvPr>
          <p:cNvSpPr txBox="1"/>
          <p:nvPr/>
        </p:nvSpPr>
        <p:spPr>
          <a:xfrm>
            <a:off x="1070865" y="4267200"/>
            <a:ext cx="7962437" cy="830997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baseline="30000" dirty="0">
                <a:solidFill>
                  <a:schemeClr val="bg1"/>
                </a:solidFill>
              </a:rPr>
              <a:t>31 </a:t>
            </a:r>
            <a:r>
              <a:rPr lang="en-US" sz="2400" dirty="0">
                <a:solidFill>
                  <a:schemeClr val="bg1"/>
                </a:solidFill>
              </a:rPr>
              <a:t>Now by </a:t>
            </a:r>
            <a:r>
              <a:rPr lang="en-US" sz="2400" b="1" i="1" u="sng" dirty="0">
                <a:solidFill>
                  <a:srgbClr val="7030A0"/>
                </a:solidFill>
              </a:rPr>
              <a:t>chance</a:t>
            </a:r>
            <a:r>
              <a:rPr lang="en-US" sz="2400" dirty="0">
                <a:solidFill>
                  <a:schemeClr val="bg1"/>
                </a:solidFill>
              </a:rPr>
              <a:t> a certain priest came down that road. And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when he saw him, he passed by on the other side.</a:t>
            </a:r>
          </a:p>
        </p:txBody>
      </p:sp>
    </p:spTree>
    <p:extLst>
      <p:ext uri="{BB962C8B-B14F-4D97-AF65-F5344CB8AC3E}">
        <p14:creationId xmlns:p14="http://schemas.microsoft.com/office/powerpoint/2010/main" val="134986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47DA7-C34C-4E4F-850F-C36F23EC4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608" y="0"/>
            <a:ext cx="4660392" cy="887412"/>
          </a:xfrm>
        </p:spPr>
        <p:txBody>
          <a:bodyPr/>
          <a:lstStyle/>
          <a:p>
            <a:r>
              <a:rPr lang="en-US" dirty="0"/>
              <a:t>Rules for the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FEFF3-F8C5-4C68-BC9A-648A53814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762000"/>
            <a:ext cx="7714488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Any comments must have a Scripture associated with our comments/beliefs.</a:t>
            </a:r>
          </a:p>
          <a:p>
            <a:r>
              <a:rPr lang="en-US" dirty="0"/>
              <a:t>No </a:t>
            </a:r>
            <a:r>
              <a:rPr lang="en-US" b="1" dirty="0">
                <a:solidFill>
                  <a:srgbClr val="FF0000"/>
                </a:solidFill>
              </a:rPr>
              <a:t>“I think” </a:t>
            </a:r>
            <a:r>
              <a:rPr lang="en-US" dirty="0"/>
              <a:t>or </a:t>
            </a:r>
            <a:r>
              <a:rPr lang="en-US" b="1" dirty="0">
                <a:solidFill>
                  <a:srgbClr val="FF0000"/>
                </a:solidFill>
              </a:rPr>
              <a:t>“I believe” </a:t>
            </a:r>
            <a:r>
              <a:rPr lang="en-US" b="1" dirty="0">
                <a:solidFill>
                  <a:srgbClr val="7030A0"/>
                </a:solidFill>
              </a:rPr>
              <a:t>unless</a:t>
            </a:r>
            <a:r>
              <a:rPr lang="en-US" dirty="0"/>
              <a:t> </a:t>
            </a:r>
            <a:r>
              <a:rPr lang="en-US" b="1" i="1" u="sng" dirty="0">
                <a:solidFill>
                  <a:schemeClr val="accent3"/>
                </a:solidFill>
              </a:rPr>
              <a:t>we have a scripture or principle from God’s word with it.</a:t>
            </a:r>
          </a:p>
          <a:p>
            <a:r>
              <a:rPr lang="en-US" dirty="0"/>
              <a:t>If you disagree, </a:t>
            </a:r>
            <a:r>
              <a:rPr lang="en-US" b="1" dirty="0">
                <a:solidFill>
                  <a:schemeClr val="accent3"/>
                </a:solidFill>
              </a:rPr>
              <a:t>GREAT!</a:t>
            </a:r>
            <a:r>
              <a:rPr lang="en-US" dirty="0"/>
              <a:t>  But, again, a verse or principle with the disagreement, not allowed – </a:t>
            </a:r>
            <a:r>
              <a:rPr lang="en-US" b="1" u="sng" dirty="0">
                <a:solidFill>
                  <a:srgbClr val="FF0000"/>
                </a:solidFill>
              </a:rPr>
              <a:t>“I don’t see it that way.”  </a:t>
            </a:r>
            <a:r>
              <a:rPr lang="en-US" dirty="0"/>
              <a:t>Why not,? </a:t>
            </a:r>
            <a:r>
              <a:rPr lang="en-US" b="1" dirty="0">
                <a:solidFill>
                  <a:srgbClr val="7030A0"/>
                </a:solidFill>
              </a:rPr>
              <a:t>Because we must have based our conclusion or judgment on a passage or principle!</a:t>
            </a:r>
          </a:p>
          <a:p>
            <a:r>
              <a:rPr lang="en-US" dirty="0"/>
              <a:t>We will revisit or be reminded of these as we progress. 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5B3B0-32AF-4F05-9835-8C3B3F2FD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1FAD1-8D98-4EC1-9220-4E777C098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46CFF-ACF0-47A9-8DB0-E09511FCC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E6666-D34C-479C-962E-D3BB1AD30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0"/>
            <a:ext cx="2374392" cy="792162"/>
          </a:xfrm>
        </p:spPr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582DE-7772-4111-8C34-15CF98437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792162"/>
            <a:ext cx="7790688" cy="5456238"/>
          </a:xfrm>
        </p:spPr>
        <p:txBody>
          <a:bodyPr>
            <a:normAutofit/>
          </a:bodyPr>
          <a:lstStyle/>
          <a:p>
            <a:r>
              <a:rPr lang="en-US" sz="2800" dirty="0"/>
              <a:t>Learning how to better study the bible will help us to:</a:t>
            </a:r>
          </a:p>
          <a:p>
            <a:pPr lvl="1"/>
            <a:r>
              <a:rPr lang="en-US" sz="2400" dirty="0"/>
              <a:t>Realize what we need to do to be saved and be pleasing to God</a:t>
            </a:r>
          </a:p>
          <a:p>
            <a:pPr lvl="1"/>
            <a:r>
              <a:rPr lang="en-US" sz="2400" dirty="0"/>
              <a:t>Speak as the Oracles of God – 1 Peter 4:11</a:t>
            </a:r>
          </a:p>
          <a:p>
            <a:pPr lvl="1"/>
            <a:r>
              <a:rPr lang="en-US" sz="2400" dirty="0"/>
              <a:t>Work out our salvation in fear and trembling – Philippians 2:12</a:t>
            </a:r>
          </a:p>
          <a:p>
            <a:pPr lvl="1"/>
            <a:r>
              <a:rPr lang="en-US" sz="2400" dirty="0"/>
              <a:t>Help us grow in grace and knowledge – 2 Peter 3:18</a:t>
            </a:r>
            <a:endParaRPr lang="en-US" sz="2800" dirty="0"/>
          </a:p>
          <a:p>
            <a:r>
              <a:rPr lang="en-US" sz="2800" dirty="0"/>
              <a:t>Today we will start looking principles that we can apply to our study when we study the bible.  </a:t>
            </a:r>
          </a:p>
          <a:p>
            <a:r>
              <a:rPr lang="en-US" sz="2800" dirty="0"/>
              <a:t>All principles will have a Scripture example associated with them.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5F04B-1C4E-4B85-9B3C-287D90BE0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044A2-FCDD-42F5-99CF-A7188C741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59165-86FD-4E21-BB3A-960F8B5DF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8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E6666-D34C-479C-962E-D3BB1AD30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0"/>
            <a:ext cx="2374392" cy="792162"/>
          </a:xfrm>
        </p:spPr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582DE-7772-4111-8C34-15CF98437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685800"/>
            <a:ext cx="7943088" cy="5791200"/>
          </a:xfrm>
        </p:spPr>
        <p:txBody>
          <a:bodyPr>
            <a:normAutofit/>
          </a:bodyPr>
          <a:lstStyle/>
          <a:p>
            <a:r>
              <a:rPr lang="en-US" sz="2800" dirty="0"/>
              <a:t>I think we will all agree that the individual principles we will go over are easy to understand and grasp, </a:t>
            </a:r>
            <a:r>
              <a:rPr lang="en-US" sz="2800" b="1" dirty="0">
                <a:solidFill>
                  <a:srgbClr val="7030A0"/>
                </a:solidFill>
              </a:rPr>
              <a:t>in THEORY</a:t>
            </a:r>
            <a:r>
              <a:rPr lang="en-US" sz="2800" dirty="0"/>
              <a:t>.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BUT</a:t>
            </a:r>
          </a:p>
          <a:p>
            <a:r>
              <a:rPr lang="en-US" sz="2800" dirty="0"/>
              <a:t>I will also be putting applicable examples to each principle and then the principles become harder to accept always.</a:t>
            </a:r>
          </a:p>
          <a:p>
            <a:r>
              <a:rPr lang="en-US" sz="2800" dirty="0"/>
              <a:t>Then when a person applies </a:t>
            </a:r>
            <a:r>
              <a:rPr lang="en-US" sz="2800" b="1" dirty="0">
                <a:solidFill>
                  <a:srgbClr val="7030A0"/>
                </a:solidFill>
              </a:rPr>
              <a:t>all to a Scriptural topic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C00000"/>
                </a:solidFill>
              </a:rPr>
              <a:t>they become even more difficult to always put into practice.</a:t>
            </a:r>
          </a:p>
          <a:p>
            <a:r>
              <a:rPr lang="en-US" sz="2800" dirty="0"/>
              <a:t>This is when we will be challenged I think.</a:t>
            </a:r>
          </a:p>
          <a:p>
            <a:r>
              <a:rPr lang="en-US" sz="2800" dirty="0"/>
              <a:t>This is when the real fun will begin!! </a:t>
            </a:r>
            <a:r>
              <a:rPr lang="en-US" sz="2800" dirty="0">
                <a:sym typeface="Wingdings" panose="05000000000000000000" pitchFamily="2" charset="2"/>
              </a:rPr>
              <a:t></a:t>
            </a: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5F04B-1C4E-4B85-9B3C-287D90BE0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044A2-FCDD-42F5-99CF-A7188C741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59165-86FD-4E21-BB3A-960F8B5DF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5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F4FFD-3057-4D45-8CA1-2D9EDF954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0"/>
            <a:ext cx="2831592" cy="792162"/>
          </a:xfrm>
        </p:spPr>
        <p:txBody>
          <a:bodyPr/>
          <a:lstStyle/>
          <a:p>
            <a:r>
              <a:rPr lang="en-US" dirty="0"/>
              <a:t>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A9661-1027-436E-87A1-19E6CDB2A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792162"/>
            <a:ext cx="8019288" cy="5456238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7030A0"/>
                </a:solidFill>
              </a:rPr>
              <a:t>Principle 1 </a:t>
            </a:r>
            <a:r>
              <a:rPr lang="en-US" dirty="0"/>
              <a:t>= </a:t>
            </a:r>
            <a:r>
              <a:rPr lang="en-US" b="1" dirty="0">
                <a:solidFill>
                  <a:schemeClr val="accent3"/>
                </a:solidFill>
              </a:rPr>
              <a:t>Keep it all in context</a:t>
            </a:r>
          </a:p>
          <a:p>
            <a:pPr lvl="1"/>
            <a:r>
              <a:rPr lang="en-US" dirty="0"/>
              <a:t>In the passage/verse</a:t>
            </a:r>
          </a:p>
          <a:p>
            <a:pPr lvl="1"/>
            <a:r>
              <a:rPr lang="en-US" dirty="0"/>
              <a:t>In the paragraph</a:t>
            </a:r>
          </a:p>
          <a:p>
            <a:pPr lvl="1"/>
            <a:r>
              <a:rPr lang="en-US" dirty="0"/>
              <a:t>In the chapter</a:t>
            </a:r>
          </a:p>
          <a:p>
            <a:pPr lvl="1"/>
            <a:r>
              <a:rPr lang="en-US" dirty="0"/>
              <a:t>In the book/letter</a:t>
            </a:r>
          </a:p>
          <a:p>
            <a:pPr lvl="1"/>
            <a:r>
              <a:rPr lang="en-US" dirty="0"/>
              <a:t>In the Bible</a:t>
            </a:r>
          </a:p>
          <a:p>
            <a:r>
              <a:rPr lang="en-US" sz="2800" dirty="0"/>
              <a:t>Notice </a:t>
            </a:r>
            <a:r>
              <a:rPr lang="en-US" sz="2800" b="1" u="sng" dirty="0"/>
              <a:t>Matthew 4:6</a:t>
            </a:r>
            <a:r>
              <a:rPr lang="en-US" sz="2800" dirty="0"/>
              <a:t> (Satan </a:t>
            </a:r>
            <a:r>
              <a:rPr lang="en-US" sz="2800" b="1" u="sng" dirty="0">
                <a:solidFill>
                  <a:srgbClr val="FF0000"/>
                </a:solidFill>
              </a:rPr>
              <a:t>QUOTES</a:t>
            </a:r>
            <a:r>
              <a:rPr lang="en-US" sz="2800" dirty="0"/>
              <a:t> Scripture!)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5BA73-76FA-49FE-801B-94E9402FC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F55AC-6774-4E15-BE16-0029D924F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3204A-4C2E-447B-82C0-1CC99686E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25099C-0FF4-46F4-9F52-0B3924064643}"/>
              </a:ext>
            </a:extLst>
          </p:cNvPr>
          <p:cNvSpPr txBox="1"/>
          <p:nvPr/>
        </p:nvSpPr>
        <p:spPr>
          <a:xfrm>
            <a:off x="1084082" y="4496178"/>
            <a:ext cx="7679923" cy="156966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6 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said to Him, “If You are the Son of God, throw Yourself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down. For it is written: ‘He shall give His angels charge over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you,’ and, ‘In </a:t>
            </a:r>
            <a:r>
              <a:rPr lang="en-US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hands they shall bear you up,</a:t>
            </a:r>
            <a:b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Lest you dash your foot against a stone.’ ”</a:t>
            </a:r>
          </a:p>
        </p:txBody>
      </p:sp>
    </p:spTree>
    <p:extLst>
      <p:ext uri="{BB962C8B-B14F-4D97-AF65-F5344CB8AC3E}">
        <p14:creationId xmlns:p14="http://schemas.microsoft.com/office/powerpoint/2010/main" val="389800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E702E-B3B9-4BB9-85C7-AD0845FCD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0320"/>
            <a:ext cx="2450592" cy="792162"/>
          </a:xfrm>
        </p:spPr>
        <p:txBody>
          <a:bodyPr>
            <a:normAutofit/>
          </a:bodyPr>
          <a:lstStyle/>
          <a:p>
            <a:r>
              <a:rPr lang="en-US" dirty="0"/>
              <a:t>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4C484-ACBB-40BE-ABFF-ECE690B13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914400"/>
            <a:ext cx="7714488" cy="5334000"/>
          </a:xfrm>
        </p:spPr>
        <p:txBody>
          <a:bodyPr>
            <a:normAutofit/>
          </a:bodyPr>
          <a:lstStyle/>
          <a:p>
            <a:r>
              <a:rPr lang="en-US" sz="2800" dirty="0"/>
              <a:t>Satan takes this verse out of context of </a:t>
            </a:r>
            <a:r>
              <a:rPr lang="en-US" sz="2800" b="1" u="sng" dirty="0"/>
              <a:t>Psalms 91</a:t>
            </a:r>
            <a:r>
              <a:rPr lang="en-US" sz="2800" dirty="0"/>
              <a:t>.  Notice </a:t>
            </a:r>
            <a:r>
              <a:rPr lang="en-US" sz="2800" b="1" u="sng" dirty="0"/>
              <a:t>verse 2</a:t>
            </a:r>
            <a:r>
              <a:rPr lang="en-US" sz="2800" dirty="0"/>
              <a:t>: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The point of </a:t>
            </a:r>
            <a:r>
              <a:rPr lang="en-US" sz="2800" b="1" u="sng" dirty="0"/>
              <a:t>Psalms 91 </a:t>
            </a:r>
            <a:r>
              <a:rPr lang="en-US" sz="2800" dirty="0"/>
              <a:t>is if we will trust our God, He shall take care of us!</a:t>
            </a:r>
          </a:p>
          <a:p>
            <a:r>
              <a:rPr lang="en-US" sz="2800" dirty="0"/>
              <a:t>Satan is misusing/taking out of context, applying the passage in the wrong way.  Notice Jesus’ response in </a:t>
            </a:r>
            <a:r>
              <a:rPr lang="en-US" sz="2800" b="1" u="sng" dirty="0"/>
              <a:t>Matthew 4:7</a:t>
            </a:r>
            <a:r>
              <a:rPr lang="en-US" sz="2800" dirty="0"/>
              <a:t>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BC731-8B05-4F39-85CD-D94335568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A708B-62C7-42EC-9F2D-40AC24631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9BBC4-9206-4FAF-B7C7-D5EA6420B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27B59E-F452-479B-8A3D-89EC559A12D5}"/>
              </a:ext>
            </a:extLst>
          </p:cNvPr>
          <p:cNvSpPr txBox="1"/>
          <p:nvPr/>
        </p:nvSpPr>
        <p:spPr>
          <a:xfrm>
            <a:off x="1657014" y="1981200"/>
            <a:ext cx="6838859" cy="830997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I will say of the </a:t>
            </a:r>
            <a:r>
              <a:rPr lang="en-US" sz="2400" b="1" cap="small" dirty="0">
                <a:solidFill>
                  <a:schemeClr val="bg1"/>
                </a:solidFill>
              </a:rPr>
              <a:t>Lord</a:t>
            </a:r>
            <a:r>
              <a:rPr lang="en-US" sz="2400" b="1" dirty="0">
                <a:solidFill>
                  <a:schemeClr val="bg1"/>
                </a:solidFill>
              </a:rPr>
              <a:t>, “</a:t>
            </a:r>
            <a:r>
              <a:rPr lang="en-US" sz="2400" b="1" i="1" dirty="0">
                <a:solidFill>
                  <a:schemeClr val="bg1"/>
                </a:solidFill>
              </a:rPr>
              <a:t>He is</a:t>
            </a:r>
            <a:r>
              <a:rPr lang="en-US" sz="2400" b="1" dirty="0">
                <a:solidFill>
                  <a:schemeClr val="bg1"/>
                </a:solidFill>
              </a:rPr>
              <a:t> my refuge and my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fortress; My God, in Him I will trust.”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26E1D5-31DD-4FA4-84EB-F2D5CD3DF9F2}"/>
              </a:ext>
            </a:extLst>
          </p:cNvPr>
          <p:cNvSpPr txBox="1"/>
          <p:nvPr/>
        </p:nvSpPr>
        <p:spPr>
          <a:xfrm>
            <a:off x="873934" y="5294293"/>
            <a:ext cx="8233280" cy="954107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baseline="30000" dirty="0">
                <a:solidFill>
                  <a:schemeClr val="bg1"/>
                </a:solidFill>
              </a:rPr>
              <a:t>7 </a:t>
            </a:r>
            <a:r>
              <a:rPr lang="en-US" sz="2800" b="1" dirty="0">
                <a:solidFill>
                  <a:schemeClr val="bg1"/>
                </a:solidFill>
              </a:rPr>
              <a:t>Jesus said to him, “It is written again, ‘You shall 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not tempt the </a:t>
            </a:r>
            <a:r>
              <a:rPr lang="en-US" sz="2800" b="1" cap="small" dirty="0">
                <a:solidFill>
                  <a:schemeClr val="bg1"/>
                </a:solidFill>
              </a:rPr>
              <a:t>Lord</a:t>
            </a:r>
            <a:r>
              <a:rPr lang="en-US" sz="2800" b="1" dirty="0">
                <a:solidFill>
                  <a:schemeClr val="bg1"/>
                </a:solidFill>
              </a:rPr>
              <a:t> your God.’ ”</a:t>
            </a:r>
          </a:p>
        </p:txBody>
      </p:sp>
    </p:spTree>
    <p:extLst>
      <p:ext uri="{BB962C8B-B14F-4D97-AF65-F5344CB8AC3E}">
        <p14:creationId xmlns:p14="http://schemas.microsoft.com/office/powerpoint/2010/main" val="229074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81F53-5343-4E2F-BD96-F9475BC7C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10160"/>
            <a:ext cx="2679192" cy="792162"/>
          </a:xfrm>
        </p:spPr>
        <p:txBody>
          <a:bodyPr/>
          <a:lstStyle/>
          <a:p>
            <a:r>
              <a:rPr lang="en-US" dirty="0"/>
              <a:t>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F0E8E-015A-4F9B-BB77-B6462F485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802322"/>
            <a:ext cx="7943088" cy="5827078"/>
          </a:xfrm>
        </p:spPr>
        <p:txBody>
          <a:bodyPr>
            <a:normAutofit/>
          </a:bodyPr>
          <a:lstStyle/>
          <a:p>
            <a:r>
              <a:rPr lang="en-US" dirty="0"/>
              <a:t>The Psalmist is saying when we trust God, we have nothing to worry about.</a:t>
            </a:r>
          </a:p>
          <a:p>
            <a:r>
              <a:rPr lang="en-US" dirty="0"/>
              <a:t>Christ corrects Satan by quoting </a:t>
            </a:r>
            <a:r>
              <a:rPr lang="en-US" b="1" u="sng" dirty="0"/>
              <a:t>Duet 6:16 </a:t>
            </a:r>
            <a:r>
              <a:rPr lang="en-US" dirty="0"/>
              <a:t>that we do </a:t>
            </a:r>
            <a:r>
              <a:rPr lang="en-US" b="1" dirty="0">
                <a:solidFill>
                  <a:srgbClr val="FF0000"/>
                </a:solidFill>
              </a:rPr>
              <a:t>NOT</a:t>
            </a:r>
            <a:r>
              <a:rPr lang="en-US" dirty="0"/>
              <a:t> demand proof of our God.  </a:t>
            </a:r>
            <a:r>
              <a:rPr lang="en-US" b="1" dirty="0">
                <a:solidFill>
                  <a:srgbClr val="C00000"/>
                </a:solidFill>
              </a:rPr>
              <a:t>We trust/have faith in our God!</a:t>
            </a:r>
          </a:p>
          <a:p>
            <a:endParaRPr lang="en-US" dirty="0"/>
          </a:p>
          <a:p>
            <a:pPr marL="82296" indent="0">
              <a:buNone/>
            </a:pPr>
            <a:endParaRPr lang="en-US" dirty="0"/>
          </a:p>
          <a:p>
            <a:r>
              <a:rPr lang="en-US" dirty="0"/>
              <a:t>Satan, incorrectly applies/takes out of context, the verse and is applying it to putting our God to the test, and Christ corrects Him.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DC7A7-59BD-4D22-B8B5-C26BBC6CA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7/11/2021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26464-235F-4354-9B4A-CEA1C866F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E5755-9A97-476E-9CFE-26AC82881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FBA102-EC63-4EB8-9EA1-4DE21855D29E}"/>
              </a:ext>
            </a:extLst>
          </p:cNvPr>
          <p:cNvSpPr txBox="1"/>
          <p:nvPr/>
        </p:nvSpPr>
        <p:spPr>
          <a:xfrm>
            <a:off x="1295400" y="3525361"/>
            <a:ext cx="7343164" cy="830997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baseline="30000" dirty="0">
                <a:solidFill>
                  <a:schemeClr val="bg1"/>
                </a:solidFill>
              </a:rPr>
              <a:t>16 </a:t>
            </a:r>
            <a:r>
              <a:rPr lang="en-US" sz="2400" b="1" dirty="0">
                <a:solidFill>
                  <a:schemeClr val="bg1"/>
                </a:solidFill>
              </a:rPr>
              <a:t>“You shall not tempt the </a:t>
            </a:r>
            <a:r>
              <a:rPr lang="en-US" sz="2400" b="1" cap="small" dirty="0">
                <a:solidFill>
                  <a:schemeClr val="bg1"/>
                </a:solidFill>
              </a:rPr>
              <a:t>Lord</a:t>
            </a:r>
            <a:r>
              <a:rPr lang="en-US" sz="2400" b="1" dirty="0">
                <a:solidFill>
                  <a:schemeClr val="bg1"/>
                </a:solidFill>
              </a:rPr>
              <a:t> your God as you </a:t>
            </a:r>
            <a:endParaRPr lang="en-US" sz="2400" b="1" baseline="30000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tempted </a:t>
            </a:r>
            <a:r>
              <a:rPr lang="en-US" sz="2400" b="1" i="1" dirty="0">
                <a:solidFill>
                  <a:schemeClr val="bg1"/>
                </a:solidFill>
              </a:rPr>
              <a:t>Him</a:t>
            </a:r>
            <a:r>
              <a:rPr lang="en-US" sz="2400" b="1" dirty="0">
                <a:solidFill>
                  <a:schemeClr val="bg1"/>
                </a:solidFill>
              </a:rPr>
              <a:t> in </a:t>
            </a:r>
            <a:r>
              <a:rPr lang="en-US" sz="2400" b="1" dirty="0" err="1">
                <a:solidFill>
                  <a:schemeClr val="bg1"/>
                </a:solidFill>
              </a:rPr>
              <a:t>Massah</a:t>
            </a:r>
            <a:r>
              <a:rPr lang="en-US" sz="2400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141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01DCB-6DDA-4E09-9EE9-BCA1C3B6A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88" y="0"/>
            <a:ext cx="6255512" cy="868362"/>
          </a:xfrm>
        </p:spPr>
        <p:txBody>
          <a:bodyPr>
            <a:normAutofit/>
          </a:bodyPr>
          <a:lstStyle/>
          <a:p>
            <a:r>
              <a:rPr lang="en-US" dirty="0"/>
              <a:t>Example of This Principle?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AF3DC-B0B5-47AC-B7A2-F356760E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488" y="868362"/>
            <a:ext cx="7950200" cy="5380038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Matthew 18:20</a:t>
            </a:r>
            <a:r>
              <a:rPr lang="en-US" sz="2800" dirty="0"/>
              <a:t> – Often applied to </a:t>
            </a:r>
            <a:r>
              <a:rPr lang="en-US" sz="2800" b="1" dirty="0"/>
              <a:t>WORSHIP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pPr marL="82296" indent="0">
              <a:buNone/>
            </a:pPr>
            <a:endParaRPr lang="en-US" sz="2800" dirty="0"/>
          </a:p>
          <a:p>
            <a:r>
              <a:rPr lang="en-US" sz="2800" dirty="0"/>
              <a:t>Can we apply this verse to worship?  Is this what the context of this passage is concerning?</a:t>
            </a:r>
          </a:p>
          <a:p>
            <a:r>
              <a:rPr lang="en-US" sz="2800" dirty="0"/>
              <a:t>Should context of the verse </a:t>
            </a:r>
            <a:r>
              <a:rPr lang="en-US" sz="2800" b="1" dirty="0">
                <a:solidFill>
                  <a:srgbClr val="7030A0"/>
                </a:solidFill>
              </a:rPr>
              <a:t>ALWAYS</a:t>
            </a:r>
            <a:r>
              <a:rPr lang="en-US" sz="2800" dirty="0"/>
              <a:t> matter?</a:t>
            </a:r>
          </a:p>
          <a:p>
            <a:r>
              <a:rPr lang="en-US" sz="2800" b="1" u="sng" dirty="0"/>
              <a:t>Matthew 18:18, 19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E517E-3983-4F3D-9312-5087015F5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70871-ED14-453F-9E0E-903EDC976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56574-C844-4434-956F-0F904D0CE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6AC494-1F6E-4745-A6AE-BC3ED27FB45C}"/>
              </a:ext>
            </a:extLst>
          </p:cNvPr>
          <p:cNvSpPr txBox="1"/>
          <p:nvPr/>
        </p:nvSpPr>
        <p:spPr>
          <a:xfrm>
            <a:off x="1507293" y="1524000"/>
            <a:ext cx="7138301" cy="830997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baseline="30000" dirty="0">
                <a:solidFill>
                  <a:schemeClr val="bg1"/>
                </a:solidFill>
              </a:rPr>
              <a:t>20 </a:t>
            </a:r>
            <a:r>
              <a:rPr lang="en-US" sz="2400" dirty="0">
                <a:solidFill>
                  <a:schemeClr val="bg1"/>
                </a:solidFill>
              </a:rPr>
              <a:t>For where two or three are gathered together in My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name, I am there in the midst of them.”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A4219D-AA39-415D-89EC-1B77D1F867F9}"/>
              </a:ext>
            </a:extLst>
          </p:cNvPr>
          <p:cNvSpPr txBox="1"/>
          <p:nvPr/>
        </p:nvSpPr>
        <p:spPr>
          <a:xfrm>
            <a:off x="1202273" y="4361478"/>
            <a:ext cx="7748340" cy="193899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baseline="30000" dirty="0">
                <a:solidFill>
                  <a:schemeClr val="bg1"/>
                </a:solidFill>
              </a:rPr>
              <a:t>18 </a:t>
            </a:r>
            <a:r>
              <a:rPr lang="en-US" sz="2400" dirty="0">
                <a:solidFill>
                  <a:schemeClr val="bg1"/>
                </a:solidFill>
              </a:rPr>
              <a:t>“Assuredly, I say to you, whatever you bind on earth will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be bound in heaven, and whatever you loose on earth will be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 loosed in heaven. </a:t>
            </a:r>
            <a:r>
              <a:rPr lang="en-US" sz="2400" b="1" baseline="30000" dirty="0">
                <a:solidFill>
                  <a:schemeClr val="bg1"/>
                </a:solidFill>
              </a:rPr>
              <a:t>19 </a:t>
            </a:r>
            <a:r>
              <a:rPr lang="en-US" sz="2400" dirty="0">
                <a:solidFill>
                  <a:schemeClr val="bg1"/>
                </a:solidFill>
              </a:rPr>
              <a:t>“Again I say to you that if two of you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agree on earth concerning anything that they ask, it will be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done for them by My Father in heaven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439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02C50-894B-4472-972E-C50C90544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0"/>
            <a:ext cx="2679192" cy="868362"/>
          </a:xfrm>
        </p:spPr>
        <p:txBody>
          <a:bodyPr/>
          <a:lstStyle/>
          <a:p>
            <a:r>
              <a:rPr lang="en-US" dirty="0"/>
              <a:t>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66AD9-BB5B-4256-A107-E55A26CE7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762000"/>
            <a:ext cx="7714488" cy="5638800"/>
          </a:xfrm>
        </p:spPr>
        <p:txBody>
          <a:bodyPr>
            <a:normAutofit/>
          </a:bodyPr>
          <a:lstStyle/>
          <a:p>
            <a:r>
              <a:rPr lang="en-US" sz="2800" dirty="0"/>
              <a:t>Is </a:t>
            </a:r>
            <a:r>
              <a:rPr lang="en-US" sz="2800" b="1" u="sng" dirty="0"/>
              <a:t>Matthew 18:20</a:t>
            </a:r>
            <a:r>
              <a:rPr lang="en-US" sz="2800" dirty="0"/>
              <a:t> applicable to worship?</a:t>
            </a:r>
          </a:p>
          <a:p>
            <a:r>
              <a:rPr lang="en-US" sz="2800" dirty="0"/>
              <a:t>Something we must all decide for ourselves.</a:t>
            </a:r>
          </a:p>
          <a:p>
            <a:r>
              <a:rPr lang="en-US" sz="2800" b="1" dirty="0">
                <a:solidFill>
                  <a:srgbClr val="7030A0"/>
                </a:solidFill>
              </a:rPr>
              <a:t>BUT</a:t>
            </a:r>
          </a:p>
          <a:p>
            <a:r>
              <a:rPr lang="en-US" sz="2800" dirty="0"/>
              <a:t>Remember </a:t>
            </a:r>
            <a:r>
              <a:rPr lang="en-US" sz="2800" b="1" u="sng" dirty="0"/>
              <a:t>2 Cor 3:18</a:t>
            </a:r>
            <a:r>
              <a:rPr lang="en-US" sz="2800" dirty="0"/>
              <a:t>!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If we do </a:t>
            </a:r>
            <a:r>
              <a:rPr lang="en-US" sz="2800" b="1" dirty="0">
                <a:solidFill>
                  <a:srgbClr val="FF0000"/>
                </a:solidFill>
              </a:rPr>
              <a:t>NOT</a:t>
            </a:r>
            <a:r>
              <a:rPr lang="en-US" sz="2800" dirty="0"/>
              <a:t> keep passages in their context . . .</a:t>
            </a:r>
          </a:p>
          <a:p>
            <a:r>
              <a:rPr lang="en-US" sz="2800" dirty="0"/>
              <a:t>Then</a:t>
            </a:r>
          </a:p>
          <a:p>
            <a:r>
              <a:rPr lang="en-US" sz="2800" dirty="0"/>
              <a:t>Who are we becoming more like?!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28C8E-EE14-4693-AFC4-FA2C2CCA1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6E960-502D-4CB4-B84B-31CA75644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4AB7C-9907-4596-AE66-96C36CF2C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ECCDFB-3ACF-4D11-BE60-C8164E48198A}"/>
              </a:ext>
            </a:extLst>
          </p:cNvPr>
          <p:cNvSpPr txBox="1"/>
          <p:nvPr/>
        </p:nvSpPr>
        <p:spPr>
          <a:xfrm>
            <a:off x="1142610" y="2913291"/>
            <a:ext cx="7867667" cy="1200329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baseline="30000" dirty="0">
                <a:solidFill>
                  <a:schemeClr val="bg1"/>
                </a:solidFill>
              </a:rPr>
              <a:t>18 </a:t>
            </a:r>
            <a:r>
              <a:rPr lang="en-US" sz="2400" dirty="0">
                <a:solidFill>
                  <a:schemeClr val="bg1"/>
                </a:solidFill>
              </a:rPr>
              <a:t>But we all, with unveiled face, beholding as in a mirror the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glory of the Lord, are being transformed into the same image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from glory to glory, just as by the Spirit of the Lord.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68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5261</TotalTime>
  <Words>1463</Words>
  <Application>Microsoft Office PowerPoint</Application>
  <PresentationFormat>On-screen Show (4:3)</PresentationFormat>
  <Paragraphs>164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Gill Sans MT</vt:lpstr>
      <vt:lpstr>Verdana</vt:lpstr>
      <vt:lpstr>Wingdings 2</vt:lpstr>
      <vt:lpstr>Solstice</vt:lpstr>
      <vt:lpstr>How to Study the Bible</vt:lpstr>
      <vt:lpstr>Rules for the Class</vt:lpstr>
      <vt:lpstr>Review</vt:lpstr>
      <vt:lpstr>Review</vt:lpstr>
      <vt:lpstr>Principles</vt:lpstr>
      <vt:lpstr>Principles</vt:lpstr>
      <vt:lpstr>Principles</vt:lpstr>
      <vt:lpstr>Example of This Principle?</vt:lpstr>
      <vt:lpstr>Principles</vt:lpstr>
      <vt:lpstr>Principles</vt:lpstr>
      <vt:lpstr>Principles</vt:lpstr>
      <vt:lpstr>Principles</vt:lpstr>
      <vt:lpstr>Principles</vt:lpstr>
      <vt:lpstr>Example:</vt:lpstr>
    </vt:vector>
  </TitlesOfParts>
  <Company>Indiana University-Purdue University Fort Wayne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Kostrubanic</dc:creator>
  <cp:lastModifiedBy>Kevin Stilts</cp:lastModifiedBy>
  <cp:revision>291</cp:revision>
  <cp:lastPrinted>2021-07-03T12:16:19Z</cp:lastPrinted>
  <dcterms:created xsi:type="dcterms:W3CDTF">2015-01-25T03:29:18Z</dcterms:created>
  <dcterms:modified xsi:type="dcterms:W3CDTF">2021-07-11T16:56:25Z</dcterms:modified>
</cp:coreProperties>
</file>