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15"/>
  </p:notesMasterIdLst>
  <p:sldIdLst>
    <p:sldId id="257" r:id="rId2"/>
    <p:sldId id="363" r:id="rId3"/>
    <p:sldId id="364" r:id="rId4"/>
    <p:sldId id="318" r:id="rId5"/>
    <p:sldId id="324" r:id="rId6"/>
    <p:sldId id="347" r:id="rId7"/>
    <p:sldId id="319" r:id="rId8"/>
    <p:sldId id="281" r:id="rId9"/>
    <p:sldId id="275" r:id="rId10"/>
    <p:sldId id="358" r:id="rId11"/>
    <p:sldId id="360" r:id="rId12"/>
    <p:sldId id="362" r:id="rId13"/>
    <p:sldId id="351" r:id="rId1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88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5407DA43-590B-4F66-A477-BBAF3F43B5B4}" type="datetimeFigureOut">
              <a:rPr lang="en-US" smtClean="0"/>
              <a:t>7/7/2021</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A684465-652F-4D36-BF72-7871DDABB528}" type="slidenum">
              <a:rPr lang="en-US" smtClean="0"/>
              <a:t>‹#›</a:t>
            </a:fld>
            <a:endParaRPr lang="en-US"/>
          </a:p>
        </p:txBody>
      </p:sp>
    </p:spTree>
    <p:extLst>
      <p:ext uri="{BB962C8B-B14F-4D97-AF65-F5344CB8AC3E}">
        <p14:creationId xmlns:p14="http://schemas.microsoft.com/office/powerpoint/2010/main" val="2197186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CD0E87DA-B7DD-4E2D-83DE-AF88678B54F8}" type="datetime1">
              <a:rPr lang="en-US" smtClean="0"/>
              <a:t>7/7/2021</a:t>
            </a:fld>
            <a:endParaRPr lang="en-US"/>
          </a:p>
        </p:txBody>
      </p:sp>
      <p:sp>
        <p:nvSpPr>
          <p:cNvPr id="20" name="Footer Placeholder 19"/>
          <p:cNvSpPr>
            <a:spLocks noGrp="1"/>
          </p:cNvSpPr>
          <p:nvPr>
            <p:ph type="ftr" sz="quarter" idx="11"/>
          </p:nvPr>
        </p:nvSpPr>
        <p:spPr/>
        <p:txBody>
          <a:bodyPr/>
          <a:lstStyle/>
          <a:p>
            <a:r>
              <a:rPr lang="en-US"/>
              <a:t>                             How to Study the Bible</a:t>
            </a:r>
          </a:p>
        </p:txBody>
      </p:sp>
      <p:sp>
        <p:nvSpPr>
          <p:cNvPr id="10" name="Slide Number Placeholder 9"/>
          <p:cNvSpPr>
            <a:spLocks noGrp="1"/>
          </p:cNvSpPr>
          <p:nvPr>
            <p:ph type="sldNum" sz="quarter" idx="12"/>
          </p:nvPr>
        </p:nvSpPr>
        <p:spPr/>
        <p:txBody>
          <a:bodyPr/>
          <a:lstStyle/>
          <a:p>
            <a:fld id="{F1FDF2F7-5BB0-4658-AE2F-D36D0C44FDA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362506-3AB5-4D36-B121-D0FAC158C283}" type="datetime1">
              <a:rPr lang="en-US" smtClean="0"/>
              <a:t>7/7/2021</a:t>
            </a:fld>
            <a:endParaRPr lang="en-US"/>
          </a:p>
        </p:txBody>
      </p:sp>
      <p:sp>
        <p:nvSpPr>
          <p:cNvPr id="5" name="Footer Placeholder 4"/>
          <p:cNvSpPr>
            <a:spLocks noGrp="1"/>
          </p:cNvSpPr>
          <p:nvPr>
            <p:ph type="ftr" sz="quarter" idx="11"/>
          </p:nvPr>
        </p:nvSpPr>
        <p:spPr/>
        <p:txBody>
          <a:bodyPr/>
          <a:lstStyle/>
          <a:p>
            <a:r>
              <a:rPr lang="en-US"/>
              <a:t>                             How to Study the Bible</a:t>
            </a:r>
          </a:p>
        </p:txBody>
      </p:sp>
      <p:sp>
        <p:nvSpPr>
          <p:cNvPr id="6" name="Slide Number Placeholder 5"/>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18E2CC-5997-430E-9BBD-9F74F6698330}" type="datetime1">
              <a:rPr lang="en-US" smtClean="0"/>
              <a:t>7/7/2021</a:t>
            </a:fld>
            <a:endParaRPr lang="en-US"/>
          </a:p>
        </p:txBody>
      </p:sp>
      <p:sp>
        <p:nvSpPr>
          <p:cNvPr id="5" name="Footer Placeholder 4"/>
          <p:cNvSpPr>
            <a:spLocks noGrp="1"/>
          </p:cNvSpPr>
          <p:nvPr>
            <p:ph type="ftr" sz="quarter" idx="11"/>
          </p:nvPr>
        </p:nvSpPr>
        <p:spPr/>
        <p:txBody>
          <a:bodyPr/>
          <a:lstStyle/>
          <a:p>
            <a:r>
              <a:rPr lang="en-US"/>
              <a:t>                             How to Study the Bible</a:t>
            </a:r>
          </a:p>
        </p:txBody>
      </p:sp>
      <p:sp>
        <p:nvSpPr>
          <p:cNvPr id="6" name="Slide Number Placeholder 5"/>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p:cNvSpPr>
            <a:spLocks noGrp="1"/>
          </p:cNvSpPr>
          <p:nvPr>
            <p:ph type="ftr" sz="quarter" idx="11"/>
          </p:nvPr>
        </p:nvSpPr>
        <p:spPr/>
        <p:txBody>
          <a:bodyPr/>
          <a:lstStyle/>
          <a:p>
            <a:r>
              <a:rPr lang="en-US"/>
              <a:t>                             How to Study the Bible</a:t>
            </a:r>
          </a:p>
        </p:txBody>
      </p:sp>
      <p:sp>
        <p:nvSpPr>
          <p:cNvPr id="6" name="Slide Number Placeholder 5"/>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6B9FFFE-9F5A-46FB-A658-50F7B02E042B}" type="datetime1">
              <a:rPr lang="en-US" smtClean="0"/>
              <a:t>7/7/2021</a:t>
            </a:fld>
            <a:endParaRPr lang="en-US"/>
          </a:p>
        </p:txBody>
      </p:sp>
      <p:sp>
        <p:nvSpPr>
          <p:cNvPr id="5" name="Footer Placeholder 4"/>
          <p:cNvSpPr>
            <a:spLocks noGrp="1"/>
          </p:cNvSpPr>
          <p:nvPr>
            <p:ph type="ftr" sz="quarter" idx="11"/>
          </p:nvPr>
        </p:nvSpPr>
        <p:spPr/>
        <p:txBody>
          <a:bodyPr/>
          <a:lstStyle/>
          <a:p>
            <a:r>
              <a:rPr lang="en-US"/>
              <a:t>                             How to Study the Bible</a:t>
            </a:r>
          </a:p>
        </p:txBody>
      </p:sp>
      <p:sp>
        <p:nvSpPr>
          <p:cNvPr id="6" name="Slide Number Placeholder 5"/>
          <p:cNvSpPr>
            <a:spLocks noGrp="1"/>
          </p:cNvSpPr>
          <p:nvPr>
            <p:ph type="sldNum" sz="quarter" idx="12"/>
          </p:nvPr>
        </p:nvSpPr>
        <p:spPr/>
        <p:txBody>
          <a:bodyPr/>
          <a:lstStyle/>
          <a:p>
            <a:fld id="{F1FDF2F7-5BB0-4658-AE2F-D36D0C44FDA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AB69AC2-7B5D-42FC-8C01-7C2F2B46C337}" type="datetime1">
              <a:rPr lang="en-US" smtClean="0"/>
              <a:t>7/7/2021</a:t>
            </a:fld>
            <a:endParaRPr lang="en-US"/>
          </a:p>
        </p:txBody>
      </p:sp>
      <p:sp>
        <p:nvSpPr>
          <p:cNvPr id="6" name="Footer Placeholder 5"/>
          <p:cNvSpPr>
            <a:spLocks noGrp="1"/>
          </p:cNvSpPr>
          <p:nvPr>
            <p:ph type="ftr" sz="quarter" idx="11"/>
          </p:nvPr>
        </p:nvSpPr>
        <p:spPr/>
        <p:txBody>
          <a:bodyPr/>
          <a:lstStyle/>
          <a:p>
            <a:r>
              <a:rPr lang="en-US"/>
              <a:t>                             How to Study the Bible</a:t>
            </a:r>
          </a:p>
        </p:txBody>
      </p:sp>
      <p:sp>
        <p:nvSpPr>
          <p:cNvPr id="7" name="Slide Number Placeholder 6"/>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C604354-A78F-41CF-AA34-6230B4B896C5}" type="datetime1">
              <a:rPr lang="en-US" smtClean="0"/>
              <a:t>7/7/2021</a:t>
            </a:fld>
            <a:endParaRPr lang="en-US"/>
          </a:p>
        </p:txBody>
      </p:sp>
      <p:sp>
        <p:nvSpPr>
          <p:cNvPr id="8" name="Footer Placeholder 7"/>
          <p:cNvSpPr>
            <a:spLocks noGrp="1"/>
          </p:cNvSpPr>
          <p:nvPr>
            <p:ph type="ftr" sz="quarter" idx="11"/>
          </p:nvPr>
        </p:nvSpPr>
        <p:spPr/>
        <p:txBody>
          <a:bodyPr/>
          <a:lstStyle/>
          <a:p>
            <a:r>
              <a:rPr lang="en-US"/>
              <a:t>                             How to Study the Bible</a:t>
            </a:r>
          </a:p>
        </p:txBody>
      </p:sp>
      <p:sp>
        <p:nvSpPr>
          <p:cNvPr id="9" name="Slide Number Placeholder 8"/>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EE1A7E3-CCBF-4CD3-9ABA-FDDAAD0E1F8E}" type="datetime1">
              <a:rPr lang="en-US" smtClean="0"/>
              <a:t>7/7/2021</a:t>
            </a:fld>
            <a:endParaRPr lang="en-US"/>
          </a:p>
        </p:txBody>
      </p:sp>
      <p:sp>
        <p:nvSpPr>
          <p:cNvPr id="4" name="Footer Placeholder 3"/>
          <p:cNvSpPr>
            <a:spLocks noGrp="1"/>
          </p:cNvSpPr>
          <p:nvPr>
            <p:ph type="ftr" sz="quarter" idx="11"/>
          </p:nvPr>
        </p:nvSpPr>
        <p:spPr/>
        <p:txBody>
          <a:bodyPr/>
          <a:lstStyle/>
          <a:p>
            <a:r>
              <a:rPr lang="en-US"/>
              <a:t>                             How to Study the Bible</a:t>
            </a:r>
          </a:p>
        </p:txBody>
      </p:sp>
      <p:sp>
        <p:nvSpPr>
          <p:cNvPr id="5" name="Slide Number Placeholder 4"/>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B6F7C289-0E03-4460-9217-4682E1679FBB}" type="datetime1">
              <a:rPr lang="en-US" smtClean="0"/>
              <a:t>7/7/2021</a:t>
            </a:fld>
            <a:endParaRPr lang="en-US"/>
          </a:p>
        </p:txBody>
      </p:sp>
      <p:sp>
        <p:nvSpPr>
          <p:cNvPr id="3" name="Footer Placeholder 2"/>
          <p:cNvSpPr>
            <a:spLocks noGrp="1"/>
          </p:cNvSpPr>
          <p:nvPr>
            <p:ph type="ftr" sz="quarter" idx="11"/>
          </p:nvPr>
        </p:nvSpPr>
        <p:spPr/>
        <p:txBody>
          <a:bodyPr/>
          <a:lstStyle/>
          <a:p>
            <a:r>
              <a:rPr lang="en-US"/>
              <a:t>                             How to Study the Bible</a:t>
            </a:r>
          </a:p>
        </p:txBody>
      </p:sp>
      <p:sp>
        <p:nvSpPr>
          <p:cNvPr id="4" name="Slide Number Placeholder 3"/>
          <p:cNvSpPr>
            <a:spLocks noGrp="1"/>
          </p:cNvSpPr>
          <p:nvPr>
            <p:ph type="sldNum" sz="quarter" idx="12"/>
          </p:nvPr>
        </p:nvSpPr>
        <p:spPr/>
        <p:txBody>
          <a:bodyPr/>
          <a:lstStyle/>
          <a:p>
            <a:fld id="{F1FDF2F7-5BB0-4658-AE2F-D36D0C44FDA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C26F43-3F36-4501-B12C-0FB577DE928F}" type="datetime1">
              <a:rPr lang="en-US" smtClean="0"/>
              <a:t>7/7/2021</a:t>
            </a:fld>
            <a:endParaRPr lang="en-US"/>
          </a:p>
        </p:txBody>
      </p:sp>
      <p:sp>
        <p:nvSpPr>
          <p:cNvPr id="6" name="Footer Placeholder 5"/>
          <p:cNvSpPr>
            <a:spLocks noGrp="1"/>
          </p:cNvSpPr>
          <p:nvPr>
            <p:ph type="ftr" sz="quarter" idx="11"/>
          </p:nvPr>
        </p:nvSpPr>
        <p:spPr/>
        <p:txBody>
          <a:bodyPr/>
          <a:lstStyle/>
          <a:p>
            <a:r>
              <a:rPr lang="en-US"/>
              <a:t>                             How to Study the Bible</a:t>
            </a:r>
          </a:p>
        </p:txBody>
      </p:sp>
      <p:sp>
        <p:nvSpPr>
          <p:cNvPr id="7" name="Slide Number Placeholder 6"/>
          <p:cNvSpPr>
            <a:spLocks noGrp="1"/>
          </p:cNvSpPr>
          <p:nvPr>
            <p:ph type="sldNum" sz="quarter" idx="12"/>
          </p:nvPr>
        </p:nvSpPr>
        <p:spPr/>
        <p:txBody>
          <a:bodyPr/>
          <a:lstStyle/>
          <a:p>
            <a:fld id="{F1FDF2F7-5BB0-4658-AE2F-D36D0C44FD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B0F1086A-5D89-4651-B0AA-6263FA53DE6A}" type="datetime1">
              <a:rPr lang="en-US" smtClean="0"/>
              <a:t>7/7/2021</a:t>
            </a:fld>
            <a:endParaRPr lang="en-US"/>
          </a:p>
        </p:txBody>
      </p:sp>
      <p:sp>
        <p:nvSpPr>
          <p:cNvPr id="6" name="Footer Placeholder 5"/>
          <p:cNvSpPr>
            <a:spLocks noGrp="1"/>
          </p:cNvSpPr>
          <p:nvPr>
            <p:ph type="ftr" sz="quarter" idx="11"/>
          </p:nvPr>
        </p:nvSpPr>
        <p:spPr/>
        <p:txBody>
          <a:bodyPr/>
          <a:lstStyle/>
          <a:p>
            <a:r>
              <a:rPr lang="en-US"/>
              <a:t>                             How to Study the Bible</a:t>
            </a:r>
          </a:p>
        </p:txBody>
      </p:sp>
      <p:sp>
        <p:nvSpPr>
          <p:cNvPr id="7" name="Slide Number Placeholder 6"/>
          <p:cNvSpPr>
            <a:spLocks noGrp="1"/>
          </p:cNvSpPr>
          <p:nvPr>
            <p:ph type="sldNum" sz="quarter" idx="12"/>
          </p:nvPr>
        </p:nvSpPr>
        <p:spPr/>
        <p:txBody>
          <a:bodyPr/>
          <a:lstStyle/>
          <a:p>
            <a:fld id="{F1FDF2F7-5BB0-4658-AE2F-D36D0C44FDA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EF8C58-3CB0-44E5-AC36-D403DAB3EC7C}" type="datetime1">
              <a:rPr lang="en-US" smtClean="0"/>
              <a:t>7/7/2021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a:t>                             How to Study the Bible</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FDF2F7-5BB0-4658-AE2F-D36D0C44FDA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00200" y="2340936"/>
            <a:ext cx="7010400" cy="1088064"/>
          </a:xfrm>
        </p:spPr>
        <p:txBody>
          <a:bodyPr>
            <a:noAutofit/>
          </a:bodyPr>
          <a:lstStyle/>
          <a:p>
            <a:r>
              <a:rPr lang="en-US" sz="6000" i="1" dirty="0"/>
              <a:t>How to Study the Bible</a:t>
            </a:r>
          </a:p>
        </p:txBody>
      </p:sp>
      <p:sp>
        <p:nvSpPr>
          <p:cNvPr id="2" name="Subtitle 1"/>
          <p:cNvSpPr>
            <a:spLocks noGrp="1"/>
          </p:cNvSpPr>
          <p:nvPr>
            <p:ph type="subTitle" idx="1"/>
          </p:nvPr>
        </p:nvSpPr>
        <p:spPr>
          <a:xfrm>
            <a:off x="2397760" y="5769936"/>
            <a:ext cx="6720840" cy="1088064"/>
          </a:xfrm>
        </p:spPr>
        <p:txBody>
          <a:bodyPr>
            <a:normAutofit/>
          </a:bodyPr>
          <a:lstStyle/>
          <a:p>
            <a:pPr algn="ctr"/>
            <a:r>
              <a:rPr lang="en-US" sz="2400" dirty="0"/>
              <a:t>A look at ways on how to study the bible following examples and patterns from the Scriptures.</a:t>
            </a:r>
          </a:p>
        </p:txBody>
      </p:sp>
    </p:spTree>
    <p:extLst>
      <p:ext uri="{BB962C8B-B14F-4D97-AF65-F5344CB8AC3E}">
        <p14:creationId xmlns:p14="http://schemas.microsoft.com/office/powerpoint/2010/main" val="1903955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2C75-DFCC-45A0-9B9B-A3587CCE98EF}"/>
              </a:ext>
            </a:extLst>
          </p:cNvPr>
          <p:cNvSpPr>
            <a:spLocks noGrp="1"/>
          </p:cNvSpPr>
          <p:nvPr>
            <p:ph type="title"/>
          </p:nvPr>
        </p:nvSpPr>
        <p:spPr>
          <a:xfrm>
            <a:off x="990600" y="8238"/>
            <a:ext cx="2145792" cy="792162"/>
          </a:xfrm>
        </p:spPr>
        <p:txBody>
          <a:bodyPr/>
          <a:lstStyle/>
          <a:p>
            <a:r>
              <a:rPr lang="en-US" dirty="0"/>
              <a:t>So then </a:t>
            </a:r>
          </a:p>
        </p:txBody>
      </p:sp>
      <p:sp>
        <p:nvSpPr>
          <p:cNvPr id="3" name="Content Placeholder 2">
            <a:extLst>
              <a:ext uri="{FF2B5EF4-FFF2-40B4-BE49-F238E27FC236}">
                <a16:creationId xmlns:a16="http://schemas.microsoft.com/office/drawing/2014/main" id="{358703FB-FD9D-4972-AA8F-EEBF926D138E}"/>
              </a:ext>
            </a:extLst>
          </p:cNvPr>
          <p:cNvSpPr>
            <a:spLocks noGrp="1"/>
          </p:cNvSpPr>
          <p:nvPr>
            <p:ph idx="1"/>
          </p:nvPr>
        </p:nvSpPr>
        <p:spPr>
          <a:xfrm>
            <a:off x="1143000" y="800400"/>
            <a:ext cx="7790688" cy="5448000"/>
          </a:xfrm>
        </p:spPr>
        <p:txBody>
          <a:bodyPr>
            <a:normAutofit/>
          </a:bodyPr>
          <a:lstStyle/>
          <a:p>
            <a:r>
              <a:rPr lang="en-US" sz="2800" dirty="0"/>
              <a:t>In </a:t>
            </a:r>
            <a:r>
              <a:rPr lang="en-US" sz="2800" b="1" u="sng" dirty="0"/>
              <a:t>Isaiah 1:18</a:t>
            </a:r>
            <a:r>
              <a:rPr lang="en-US" sz="2800" dirty="0"/>
              <a:t>, God says to the children of Israel, “Come now and let us reason together, says the Lord . . ..”</a:t>
            </a:r>
          </a:p>
          <a:p>
            <a:r>
              <a:rPr lang="en-US" sz="2800" dirty="0"/>
              <a:t>What does it mean to reason?</a:t>
            </a:r>
          </a:p>
          <a:p>
            <a:r>
              <a:rPr lang="en-US" sz="2800" dirty="0"/>
              <a:t>Definition = </a:t>
            </a:r>
            <a:r>
              <a:rPr lang="en-US" sz="2800" b="1" dirty="0">
                <a:solidFill>
                  <a:schemeClr val="accent3"/>
                </a:solidFill>
              </a:rPr>
              <a:t>“the power of the mind to think, understand, and form judgments by a process of logic.”</a:t>
            </a:r>
          </a:p>
          <a:p>
            <a:r>
              <a:rPr lang="en-US" sz="2800" dirty="0"/>
              <a:t>What is the </a:t>
            </a:r>
            <a:r>
              <a:rPr lang="en-US" sz="2800" b="1" dirty="0">
                <a:solidFill>
                  <a:schemeClr val="accent3"/>
                </a:solidFill>
              </a:rPr>
              <a:t>LOGIC</a:t>
            </a:r>
            <a:r>
              <a:rPr lang="en-US" sz="2800" dirty="0"/>
              <a:t> that the mind of man must use to form his judgments?</a:t>
            </a:r>
          </a:p>
          <a:p>
            <a:r>
              <a:rPr lang="en-US" sz="2800" dirty="0"/>
              <a:t>Does Robert Turner’s article come into play here just a little?</a:t>
            </a:r>
          </a:p>
        </p:txBody>
      </p:sp>
      <p:sp>
        <p:nvSpPr>
          <p:cNvPr id="4" name="Date Placeholder 3">
            <a:extLst>
              <a:ext uri="{FF2B5EF4-FFF2-40B4-BE49-F238E27FC236}">
                <a16:creationId xmlns:a16="http://schemas.microsoft.com/office/drawing/2014/main" id="{2EF29B7F-B8D4-4349-B9F4-0959ADF0A808}"/>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8C7F88E2-030A-499A-B7A0-0A5ADC8A4F4C}"/>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D42FA045-B856-4C8F-8EF4-BB37B7DF869A}"/>
              </a:ext>
            </a:extLst>
          </p:cNvPr>
          <p:cNvSpPr>
            <a:spLocks noGrp="1"/>
          </p:cNvSpPr>
          <p:nvPr>
            <p:ph type="sldNum" sz="quarter" idx="12"/>
          </p:nvPr>
        </p:nvSpPr>
        <p:spPr/>
        <p:txBody>
          <a:bodyPr/>
          <a:lstStyle/>
          <a:p>
            <a:fld id="{F1FDF2F7-5BB0-4658-AE2F-D36D0C44FDA8}" type="slidenum">
              <a:rPr lang="en-US" smtClean="0"/>
              <a:t>10</a:t>
            </a:fld>
            <a:endParaRPr lang="en-US"/>
          </a:p>
        </p:txBody>
      </p:sp>
    </p:spTree>
    <p:extLst>
      <p:ext uri="{BB962C8B-B14F-4D97-AF65-F5344CB8AC3E}">
        <p14:creationId xmlns:p14="http://schemas.microsoft.com/office/powerpoint/2010/main" val="205121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2C75-DFCC-45A0-9B9B-A3587CCE98EF}"/>
              </a:ext>
            </a:extLst>
          </p:cNvPr>
          <p:cNvSpPr>
            <a:spLocks noGrp="1"/>
          </p:cNvSpPr>
          <p:nvPr>
            <p:ph type="title"/>
          </p:nvPr>
        </p:nvSpPr>
        <p:spPr>
          <a:xfrm>
            <a:off x="990600" y="8238"/>
            <a:ext cx="2145792" cy="792162"/>
          </a:xfrm>
        </p:spPr>
        <p:txBody>
          <a:bodyPr/>
          <a:lstStyle/>
          <a:p>
            <a:r>
              <a:rPr lang="en-US" dirty="0"/>
              <a:t>So then </a:t>
            </a:r>
          </a:p>
        </p:txBody>
      </p:sp>
      <p:sp>
        <p:nvSpPr>
          <p:cNvPr id="3" name="Content Placeholder 2">
            <a:extLst>
              <a:ext uri="{FF2B5EF4-FFF2-40B4-BE49-F238E27FC236}">
                <a16:creationId xmlns:a16="http://schemas.microsoft.com/office/drawing/2014/main" id="{358703FB-FD9D-4972-AA8F-EEBF926D138E}"/>
              </a:ext>
            </a:extLst>
          </p:cNvPr>
          <p:cNvSpPr>
            <a:spLocks noGrp="1"/>
          </p:cNvSpPr>
          <p:nvPr>
            <p:ph idx="1"/>
          </p:nvPr>
        </p:nvSpPr>
        <p:spPr>
          <a:xfrm>
            <a:off x="1143000" y="800400"/>
            <a:ext cx="7790688" cy="5448000"/>
          </a:xfrm>
        </p:spPr>
        <p:txBody>
          <a:bodyPr>
            <a:normAutofit/>
          </a:bodyPr>
          <a:lstStyle/>
          <a:p>
            <a:r>
              <a:rPr lang="en-US" sz="2800" dirty="0"/>
              <a:t>How important then is having a command, example or necessary inference in mind as we “reason through” questions, issues, and problems?</a:t>
            </a:r>
          </a:p>
          <a:p>
            <a:r>
              <a:rPr lang="en-US" sz="2800" dirty="0"/>
              <a:t>Where does using </a:t>
            </a:r>
            <a:r>
              <a:rPr lang="en-US" sz="2800" b="1" dirty="0">
                <a:solidFill>
                  <a:srgbClr val="FF0000"/>
                </a:solidFill>
              </a:rPr>
              <a:t>HUMAN REASONS </a:t>
            </a:r>
            <a:r>
              <a:rPr lang="en-US" sz="2800" dirty="0"/>
              <a:t>come in</a:t>
            </a:r>
            <a:r>
              <a:rPr lang="en-US" sz="2800" b="1" dirty="0"/>
              <a:t> </a:t>
            </a:r>
            <a:r>
              <a:rPr lang="en-US" sz="2800" dirty="0"/>
              <a:t>when trying to come to answers and conclusions to spiritual issues?  </a:t>
            </a:r>
          </a:p>
          <a:p>
            <a:r>
              <a:rPr lang="en-US" sz="2800" b="1" dirty="0">
                <a:solidFill>
                  <a:srgbClr val="7030A0"/>
                </a:solidFill>
              </a:rPr>
              <a:t>Or does it?</a:t>
            </a:r>
          </a:p>
          <a:p>
            <a:r>
              <a:rPr lang="en-US" sz="2800" dirty="0"/>
              <a:t>It is interesting to note that the phrase</a:t>
            </a:r>
            <a:r>
              <a:rPr lang="en-US" sz="2800" b="1" dirty="0">
                <a:solidFill>
                  <a:srgbClr val="FF0000"/>
                </a:solidFill>
              </a:rPr>
              <a:t> “I thought”</a:t>
            </a:r>
            <a:r>
              <a:rPr lang="en-US" sz="2800" dirty="0"/>
              <a:t> is used three times in the word of God and in all three times that phrase is used in reference to using human reasons to answer a spiritual problem.</a:t>
            </a:r>
          </a:p>
        </p:txBody>
      </p:sp>
      <p:sp>
        <p:nvSpPr>
          <p:cNvPr id="4" name="Date Placeholder 3">
            <a:extLst>
              <a:ext uri="{FF2B5EF4-FFF2-40B4-BE49-F238E27FC236}">
                <a16:creationId xmlns:a16="http://schemas.microsoft.com/office/drawing/2014/main" id="{2EF29B7F-B8D4-4349-B9F4-0959ADF0A808}"/>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8C7F88E2-030A-499A-B7A0-0A5ADC8A4F4C}"/>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D42FA045-B856-4C8F-8EF4-BB37B7DF869A}"/>
              </a:ext>
            </a:extLst>
          </p:cNvPr>
          <p:cNvSpPr>
            <a:spLocks noGrp="1"/>
          </p:cNvSpPr>
          <p:nvPr>
            <p:ph type="sldNum" sz="quarter" idx="12"/>
          </p:nvPr>
        </p:nvSpPr>
        <p:spPr/>
        <p:txBody>
          <a:bodyPr/>
          <a:lstStyle/>
          <a:p>
            <a:fld id="{F1FDF2F7-5BB0-4658-AE2F-D36D0C44FDA8}" type="slidenum">
              <a:rPr lang="en-US" smtClean="0"/>
              <a:t>11</a:t>
            </a:fld>
            <a:endParaRPr lang="en-US"/>
          </a:p>
        </p:txBody>
      </p:sp>
    </p:spTree>
    <p:extLst>
      <p:ext uri="{BB962C8B-B14F-4D97-AF65-F5344CB8AC3E}">
        <p14:creationId xmlns:p14="http://schemas.microsoft.com/office/powerpoint/2010/main" val="81365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2C75-DFCC-45A0-9B9B-A3587CCE98EF}"/>
              </a:ext>
            </a:extLst>
          </p:cNvPr>
          <p:cNvSpPr>
            <a:spLocks noGrp="1"/>
          </p:cNvSpPr>
          <p:nvPr>
            <p:ph type="title"/>
          </p:nvPr>
        </p:nvSpPr>
        <p:spPr>
          <a:xfrm>
            <a:off x="990600" y="8238"/>
            <a:ext cx="2145792" cy="792162"/>
          </a:xfrm>
        </p:spPr>
        <p:txBody>
          <a:bodyPr/>
          <a:lstStyle/>
          <a:p>
            <a:r>
              <a:rPr lang="en-US" dirty="0"/>
              <a:t>So then </a:t>
            </a:r>
          </a:p>
        </p:txBody>
      </p:sp>
      <p:sp>
        <p:nvSpPr>
          <p:cNvPr id="3" name="Content Placeholder 2">
            <a:extLst>
              <a:ext uri="{FF2B5EF4-FFF2-40B4-BE49-F238E27FC236}">
                <a16:creationId xmlns:a16="http://schemas.microsoft.com/office/drawing/2014/main" id="{358703FB-FD9D-4972-AA8F-EEBF926D138E}"/>
              </a:ext>
            </a:extLst>
          </p:cNvPr>
          <p:cNvSpPr>
            <a:spLocks noGrp="1"/>
          </p:cNvSpPr>
          <p:nvPr>
            <p:ph idx="1"/>
          </p:nvPr>
        </p:nvSpPr>
        <p:spPr>
          <a:xfrm>
            <a:off x="990600" y="800400"/>
            <a:ext cx="7943088" cy="5448000"/>
          </a:xfrm>
        </p:spPr>
        <p:txBody>
          <a:bodyPr>
            <a:normAutofit/>
          </a:bodyPr>
          <a:lstStyle/>
          <a:p>
            <a:r>
              <a:rPr lang="en-US" sz="2800" b="1" u="sng" dirty="0"/>
              <a:t>Genesis 20:11 </a:t>
            </a:r>
            <a:r>
              <a:rPr lang="en-US" sz="2800" dirty="0"/>
              <a:t>– when Abraham is explaining to Abimelech why he lied and said Sara was his sister.</a:t>
            </a:r>
          </a:p>
          <a:p>
            <a:r>
              <a:rPr lang="en-US" sz="2800" b="1" u="sng" dirty="0"/>
              <a:t>2 Kings 5:11 </a:t>
            </a:r>
            <a:r>
              <a:rPr lang="en-US" sz="2800" dirty="0"/>
              <a:t>– When Naaman is explaining why he didn’t do as the prophet Elisha told him to do to go and dip in the river Jordan 7 times.</a:t>
            </a:r>
          </a:p>
          <a:p>
            <a:r>
              <a:rPr lang="en-US" sz="2800" b="1" u="sng" dirty="0"/>
              <a:t>Acts 26:9 </a:t>
            </a:r>
            <a:r>
              <a:rPr lang="en-US" sz="2800" dirty="0"/>
              <a:t>– When Paul is explaining why he persecuted Christians to King Agrippa</a:t>
            </a:r>
          </a:p>
          <a:p>
            <a:endParaRPr lang="en-US" sz="2800" dirty="0"/>
          </a:p>
          <a:p>
            <a:r>
              <a:rPr lang="en-US" sz="2800" dirty="0"/>
              <a:t>In </a:t>
            </a:r>
            <a:r>
              <a:rPr lang="en-US" sz="2800" b="1" dirty="0">
                <a:solidFill>
                  <a:srgbClr val="FF0000"/>
                </a:solidFill>
              </a:rPr>
              <a:t>ALL THREE TIMES </a:t>
            </a:r>
            <a:r>
              <a:rPr lang="en-US" sz="2800" dirty="0"/>
              <a:t>these folks formed </a:t>
            </a:r>
            <a:r>
              <a:rPr lang="en-US" sz="2800" b="1" i="1" u="sng" dirty="0">
                <a:solidFill>
                  <a:srgbClr val="FF0000"/>
                </a:solidFill>
              </a:rPr>
              <a:t>WRONG</a:t>
            </a:r>
            <a:r>
              <a:rPr lang="en-US" sz="2800" dirty="0"/>
              <a:t> conclusions to their problems/issues!</a:t>
            </a:r>
          </a:p>
        </p:txBody>
      </p:sp>
      <p:sp>
        <p:nvSpPr>
          <p:cNvPr id="4" name="Date Placeholder 3">
            <a:extLst>
              <a:ext uri="{FF2B5EF4-FFF2-40B4-BE49-F238E27FC236}">
                <a16:creationId xmlns:a16="http://schemas.microsoft.com/office/drawing/2014/main" id="{2EF29B7F-B8D4-4349-B9F4-0959ADF0A808}"/>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8C7F88E2-030A-499A-B7A0-0A5ADC8A4F4C}"/>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D42FA045-B856-4C8F-8EF4-BB37B7DF869A}"/>
              </a:ext>
            </a:extLst>
          </p:cNvPr>
          <p:cNvSpPr>
            <a:spLocks noGrp="1"/>
          </p:cNvSpPr>
          <p:nvPr>
            <p:ph type="sldNum" sz="quarter" idx="12"/>
          </p:nvPr>
        </p:nvSpPr>
        <p:spPr/>
        <p:txBody>
          <a:bodyPr/>
          <a:lstStyle/>
          <a:p>
            <a:fld id="{F1FDF2F7-5BB0-4658-AE2F-D36D0C44FDA8}" type="slidenum">
              <a:rPr lang="en-US" smtClean="0"/>
              <a:t>12</a:t>
            </a:fld>
            <a:endParaRPr lang="en-US"/>
          </a:p>
        </p:txBody>
      </p:sp>
    </p:spTree>
    <p:extLst>
      <p:ext uri="{BB962C8B-B14F-4D97-AF65-F5344CB8AC3E}">
        <p14:creationId xmlns:p14="http://schemas.microsoft.com/office/powerpoint/2010/main" val="321111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D0448-8E4C-44F0-9EC3-614911925998}"/>
              </a:ext>
            </a:extLst>
          </p:cNvPr>
          <p:cNvSpPr>
            <a:spLocks noGrp="1"/>
          </p:cNvSpPr>
          <p:nvPr>
            <p:ph type="title"/>
          </p:nvPr>
        </p:nvSpPr>
        <p:spPr/>
        <p:txBody>
          <a:bodyPr>
            <a:normAutofit fontScale="90000"/>
          </a:bodyPr>
          <a:lstStyle/>
          <a:p>
            <a:r>
              <a:rPr lang="en-US" dirty="0"/>
              <a:t>Speak as the Oracles of </a:t>
            </a:r>
            <a:br>
              <a:rPr lang="en-US" dirty="0"/>
            </a:br>
            <a:r>
              <a:rPr lang="en-US" dirty="0"/>
              <a:t>God</a:t>
            </a:r>
          </a:p>
        </p:txBody>
      </p:sp>
      <p:sp>
        <p:nvSpPr>
          <p:cNvPr id="3" name="Content Placeholder 2">
            <a:extLst>
              <a:ext uri="{FF2B5EF4-FFF2-40B4-BE49-F238E27FC236}">
                <a16:creationId xmlns:a16="http://schemas.microsoft.com/office/drawing/2014/main" id="{8B146752-88F8-4BE8-83BD-53A235C91D13}"/>
              </a:ext>
            </a:extLst>
          </p:cNvPr>
          <p:cNvSpPr>
            <a:spLocks noGrp="1"/>
          </p:cNvSpPr>
          <p:nvPr>
            <p:ph idx="1"/>
          </p:nvPr>
        </p:nvSpPr>
        <p:spPr/>
        <p:txBody>
          <a:bodyPr>
            <a:normAutofit/>
          </a:bodyPr>
          <a:lstStyle/>
          <a:p>
            <a:r>
              <a:rPr lang="en-US" sz="2800" dirty="0"/>
              <a:t>My question right now, is how does a person accomplish 1 Peter 4:11?</a:t>
            </a:r>
          </a:p>
          <a:p>
            <a:endParaRPr lang="en-US" sz="2800" dirty="0"/>
          </a:p>
          <a:p>
            <a:endParaRPr lang="en-US" sz="2800" dirty="0"/>
          </a:p>
          <a:p>
            <a:pPr marL="82296" indent="0">
              <a:buNone/>
            </a:pPr>
            <a:endParaRPr lang="en-US" sz="2800" dirty="0"/>
          </a:p>
          <a:p>
            <a:endParaRPr lang="en-US" sz="2800" dirty="0"/>
          </a:p>
          <a:p>
            <a:r>
              <a:rPr lang="en-US" sz="2800" dirty="0"/>
              <a:t>So, when we reason through the Scriptures, whose reasoning do we use if we want to speak as the “oracles of God”:</a:t>
            </a:r>
          </a:p>
        </p:txBody>
      </p:sp>
      <p:sp>
        <p:nvSpPr>
          <p:cNvPr id="4" name="Date Placeholder 3">
            <a:extLst>
              <a:ext uri="{FF2B5EF4-FFF2-40B4-BE49-F238E27FC236}">
                <a16:creationId xmlns:a16="http://schemas.microsoft.com/office/drawing/2014/main" id="{FC08CA72-B270-4A18-9672-1E7F419CAB71}"/>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52BA38B1-B118-4E90-B604-C7E3CF1A53CD}"/>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E18FF30C-4714-425C-8374-C70ECB1AC781}"/>
              </a:ext>
            </a:extLst>
          </p:cNvPr>
          <p:cNvSpPr>
            <a:spLocks noGrp="1"/>
          </p:cNvSpPr>
          <p:nvPr>
            <p:ph type="sldNum" sz="quarter" idx="12"/>
          </p:nvPr>
        </p:nvSpPr>
        <p:spPr/>
        <p:txBody>
          <a:bodyPr/>
          <a:lstStyle/>
          <a:p>
            <a:fld id="{F1FDF2F7-5BB0-4658-AE2F-D36D0C44FDA8}" type="slidenum">
              <a:rPr lang="en-US" smtClean="0"/>
              <a:t>13</a:t>
            </a:fld>
            <a:endParaRPr lang="en-US"/>
          </a:p>
        </p:txBody>
      </p:sp>
      <p:sp>
        <p:nvSpPr>
          <p:cNvPr id="7" name="TextBox 6">
            <a:extLst>
              <a:ext uri="{FF2B5EF4-FFF2-40B4-BE49-F238E27FC236}">
                <a16:creationId xmlns:a16="http://schemas.microsoft.com/office/drawing/2014/main" id="{ED125AD0-7285-471B-8015-8B05D9CAA204}"/>
              </a:ext>
            </a:extLst>
          </p:cNvPr>
          <p:cNvSpPr txBox="1"/>
          <p:nvPr/>
        </p:nvSpPr>
        <p:spPr>
          <a:xfrm>
            <a:off x="1245297" y="2459504"/>
            <a:ext cx="7596951" cy="1938992"/>
          </a:xfrm>
          <a:prstGeom prst="rect">
            <a:avLst/>
          </a:prstGeom>
          <a:solidFill>
            <a:schemeClr val="accent1"/>
          </a:solidFill>
        </p:spPr>
        <p:txBody>
          <a:bodyPr wrap="none" rtlCol="0">
            <a:spAutoFit/>
          </a:bodyPr>
          <a:lstStyle/>
          <a:p>
            <a:pPr algn="ctr"/>
            <a:r>
              <a:rPr lang="en-US" sz="2400" b="1" baseline="30000" dirty="0">
                <a:solidFill>
                  <a:schemeClr val="bg1"/>
                </a:solidFill>
              </a:rPr>
              <a:t>11 </a:t>
            </a:r>
            <a:r>
              <a:rPr lang="en-US" sz="2400" dirty="0">
                <a:solidFill>
                  <a:schemeClr val="bg1"/>
                </a:solidFill>
              </a:rPr>
              <a:t>If anyone speaks, they should do so as one who speaks </a:t>
            </a:r>
          </a:p>
          <a:p>
            <a:pPr algn="ctr"/>
            <a:r>
              <a:rPr lang="en-US" sz="2400" dirty="0">
                <a:solidFill>
                  <a:schemeClr val="bg1"/>
                </a:solidFill>
              </a:rPr>
              <a:t>the very words of God. If anyone serves, they should do so </a:t>
            </a:r>
          </a:p>
          <a:p>
            <a:pPr algn="ctr"/>
            <a:r>
              <a:rPr lang="en-US" sz="2400" dirty="0">
                <a:solidFill>
                  <a:schemeClr val="bg1"/>
                </a:solidFill>
              </a:rPr>
              <a:t>with the strength God provides, so that in all things God </a:t>
            </a:r>
          </a:p>
          <a:p>
            <a:pPr algn="ctr"/>
            <a:r>
              <a:rPr lang="en-US" sz="2400" dirty="0">
                <a:solidFill>
                  <a:schemeClr val="bg1"/>
                </a:solidFill>
              </a:rPr>
              <a:t>may be praised through Jesus Christ. To him be the glory </a:t>
            </a:r>
          </a:p>
          <a:p>
            <a:pPr algn="ctr"/>
            <a:r>
              <a:rPr lang="en-US" sz="2400" dirty="0">
                <a:solidFill>
                  <a:schemeClr val="bg1"/>
                </a:solidFill>
              </a:rPr>
              <a:t>and the power for ever and ever.  Amen.</a:t>
            </a:r>
          </a:p>
        </p:txBody>
      </p:sp>
    </p:spTree>
    <p:extLst>
      <p:ext uri="{BB962C8B-B14F-4D97-AF65-F5344CB8AC3E}">
        <p14:creationId xmlns:p14="http://schemas.microsoft.com/office/powerpoint/2010/main" val="14203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0-#ppt_w/2"/>
                                          </p:val>
                                        </p:tav>
                                        <p:tav tm="100000">
                                          <p:val>
                                            <p:strVal val="#ppt_x"/>
                                          </p:val>
                                        </p:tav>
                                      </p:tavLst>
                                    </p:anim>
                                    <p:anim calcmode="lin" valueType="num">
                                      <p:cBhvr additive="base">
                                        <p:cTn id="13"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47DA7-C34C-4E4F-850F-C36F23EC4A1F}"/>
              </a:ext>
            </a:extLst>
          </p:cNvPr>
          <p:cNvSpPr>
            <a:spLocks noGrp="1"/>
          </p:cNvSpPr>
          <p:nvPr>
            <p:ph type="title"/>
          </p:nvPr>
        </p:nvSpPr>
        <p:spPr>
          <a:xfrm>
            <a:off x="1054608" y="0"/>
            <a:ext cx="4660392" cy="887412"/>
          </a:xfrm>
        </p:spPr>
        <p:txBody>
          <a:bodyPr/>
          <a:lstStyle/>
          <a:p>
            <a:r>
              <a:rPr lang="en-US" dirty="0"/>
              <a:t>Rules for the Class</a:t>
            </a:r>
          </a:p>
        </p:txBody>
      </p:sp>
      <p:sp>
        <p:nvSpPr>
          <p:cNvPr id="3" name="Content Placeholder 2">
            <a:extLst>
              <a:ext uri="{FF2B5EF4-FFF2-40B4-BE49-F238E27FC236}">
                <a16:creationId xmlns:a16="http://schemas.microsoft.com/office/drawing/2014/main" id="{C0BFEFF3-F8C5-4C68-BC9A-648A538143A1}"/>
              </a:ext>
            </a:extLst>
          </p:cNvPr>
          <p:cNvSpPr>
            <a:spLocks noGrp="1"/>
          </p:cNvSpPr>
          <p:nvPr>
            <p:ph idx="1"/>
          </p:nvPr>
        </p:nvSpPr>
        <p:spPr>
          <a:xfrm>
            <a:off x="1219200" y="762000"/>
            <a:ext cx="7714488" cy="5486400"/>
          </a:xfrm>
        </p:spPr>
        <p:txBody>
          <a:bodyPr>
            <a:normAutofit fontScale="92500" lnSpcReduction="20000"/>
          </a:bodyPr>
          <a:lstStyle/>
          <a:p>
            <a:r>
              <a:rPr lang="en-US" dirty="0"/>
              <a:t>Any comments must have a Scripture associated with our comments/beliefs.</a:t>
            </a:r>
          </a:p>
          <a:p>
            <a:r>
              <a:rPr lang="en-US" dirty="0"/>
              <a:t>No </a:t>
            </a:r>
            <a:r>
              <a:rPr lang="en-US" b="1" dirty="0">
                <a:solidFill>
                  <a:srgbClr val="FF0000"/>
                </a:solidFill>
              </a:rPr>
              <a:t>“I think” </a:t>
            </a:r>
            <a:r>
              <a:rPr lang="en-US" dirty="0"/>
              <a:t>or </a:t>
            </a:r>
            <a:r>
              <a:rPr lang="en-US" b="1" dirty="0">
                <a:solidFill>
                  <a:srgbClr val="FF0000"/>
                </a:solidFill>
              </a:rPr>
              <a:t>“I believe” </a:t>
            </a:r>
            <a:r>
              <a:rPr lang="en-US" b="1" dirty="0">
                <a:solidFill>
                  <a:srgbClr val="7030A0"/>
                </a:solidFill>
              </a:rPr>
              <a:t>unless</a:t>
            </a:r>
            <a:r>
              <a:rPr lang="en-US" dirty="0"/>
              <a:t> </a:t>
            </a:r>
            <a:r>
              <a:rPr lang="en-US" b="1" i="1" u="sng" dirty="0">
                <a:solidFill>
                  <a:schemeClr val="accent3"/>
                </a:solidFill>
              </a:rPr>
              <a:t>we have a scripture or principle from God’s word with it.</a:t>
            </a:r>
          </a:p>
          <a:p>
            <a:r>
              <a:rPr lang="en-US" dirty="0"/>
              <a:t>If you disagree, </a:t>
            </a:r>
            <a:r>
              <a:rPr lang="en-US" b="1" dirty="0">
                <a:solidFill>
                  <a:schemeClr val="accent3"/>
                </a:solidFill>
              </a:rPr>
              <a:t>GREAT!</a:t>
            </a:r>
            <a:r>
              <a:rPr lang="en-US" dirty="0"/>
              <a:t>  But, again, a verse or principle with the disagreement, not allowed – </a:t>
            </a:r>
            <a:r>
              <a:rPr lang="en-US" b="1" u="sng" dirty="0">
                <a:solidFill>
                  <a:srgbClr val="FF0000"/>
                </a:solidFill>
              </a:rPr>
              <a:t>“I don’t see it that way.”  </a:t>
            </a:r>
            <a:r>
              <a:rPr lang="en-US" dirty="0"/>
              <a:t>Why not,? </a:t>
            </a:r>
            <a:r>
              <a:rPr lang="en-US" b="1" dirty="0">
                <a:solidFill>
                  <a:srgbClr val="7030A0"/>
                </a:solidFill>
              </a:rPr>
              <a:t>Because we must have based our conclusion or judgment on a passage or principle!</a:t>
            </a:r>
          </a:p>
          <a:p>
            <a:r>
              <a:rPr lang="en-US" dirty="0"/>
              <a:t>We will revisit or be reminded of these as we progress.  </a:t>
            </a:r>
            <a:r>
              <a:rPr lang="en-US" dirty="0">
                <a:sym typeface="Wingdings" panose="05000000000000000000" pitchFamily="2" charset="2"/>
              </a:rPr>
              <a:t></a:t>
            </a:r>
            <a:endParaRPr lang="en-US" dirty="0"/>
          </a:p>
        </p:txBody>
      </p:sp>
      <p:sp>
        <p:nvSpPr>
          <p:cNvPr id="4" name="Date Placeholder 3">
            <a:extLst>
              <a:ext uri="{FF2B5EF4-FFF2-40B4-BE49-F238E27FC236}">
                <a16:creationId xmlns:a16="http://schemas.microsoft.com/office/drawing/2014/main" id="{58D5B3B0-32AF-4F05-9835-8C3B3F2FD99F}"/>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3AE1FAD1-8D98-4EC1-9220-4E777C098F83}"/>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37E46CFF-ACF0-47A9-8DB0-E09511FCCD58}"/>
              </a:ext>
            </a:extLst>
          </p:cNvPr>
          <p:cNvSpPr>
            <a:spLocks noGrp="1"/>
          </p:cNvSpPr>
          <p:nvPr>
            <p:ph type="sldNum" sz="quarter" idx="12"/>
          </p:nvPr>
        </p:nvSpPr>
        <p:spPr/>
        <p:txBody>
          <a:bodyPr/>
          <a:lstStyle/>
          <a:p>
            <a:fld id="{F1FDF2F7-5BB0-4658-AE2F-D36D0C44FDA8}" type="slidenum">
              <a:rPr lang="en-US" smtClean="0"/>
              <a:t>2</a:t>
            </a:fld>
            <a:endParaRPr lang="en-US"/>
          </a:p>
        </p:txBody>
      </p:sp>
    </p:spTree>
    <p:extLst>
      <p:ext uri="{BB962C8B-B14F-4D97-AF65-F5344CB8AC3E}">
        <p14:creationId xmlns:p14="http://schemas.microsoft.com/office/powerpoint/2010/main" val="370398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BA074D0-18F3-4B89-9D4E-7D08C0559960}"/>
              </a:ext>
            </a:extLst>
          </p:cNvPr>
          <p:cNvSpPr>
            <a:spLocks noGrp="1"/>
          </p:cNvSpPr>
          <p:nvPr>
            <p:ph type="title"/>
          </p:nvPr>
        </p:nvSpPr>
        <p:spPr>
          <a:xfrm>
            <a:off x="0" y="0"/>
            <a:ext cx="6793992" cy="838200"/>
          </a:xfrm>
        </p:spPr>
        <p:txBody>
          <a:bodyPr>
            <a:normAutofit/>
          </a:bodyPr>
          <a:lstStyle/>
          <a:p>
            <a:r>
              <a:rPr lang="en-US" b="1" i="1" u="sng" dirty="0">
                <a:solidFill>
                  <a:schemeClr val="bg1"/>
                </a:solidFill>
              </a:rPr>
              <a:t>Turner’s Article Progression</a:t>
            </a:r>
          </a:p>
        </p:txBody>
      </p:sp>
      <p:sp>
        <p:nvSpPr>
          <p:cNvPr id="4" name="Date Placeholder 3">
            <a:extLst>
              <a:ext uri="{FF2B5EF4-FFF2-40B4-BE49-F238E27FC236}">
                <a16:creationId xmlns:a16="http://schemas.microsoft.com/office/drawing/2014/main" id="{99BC0B36-E8B2-4947-86D5-721425907BB5}"/>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495F5332-17F1-4CAE-9DBB-C90A86BCB3F2}"/>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4ED06014-B111-407A-9958-DDF2F3B52ADD}"/>
              </a:ext>
            </a:extLst>
          </p:cNvPr>
          <p:cNvSpPr>
            <a:spLocks noGrp="1"/>
          </p:cNvSpPr>
          <p:nvPr>
            <p:ph type="sldNum" sz="quarter" idx="12"/>
          </p:nvPr>
        </p:nvSpPr>
        <p:spPr/>
        <p:txBody>
          <a:bodyPr/>
          <a:lstStyle/>
          <a:p>
            <a:fld id="{F1FDF2F7-5BB0-4658-AE2F-D36D0C44FDA8}" type="slidenum">
              <a:rPr lang="en-US" smtClean="0"/>
              <a:t>3</a:t>
            </a:fld>
            <a:endParaRPr lang="en-US"/>
          </a:p>
        </p:txBody>
      </p:sp>
      <p:sp>
        <p:nvSpPr>
          <p:cNvPr id="10" name="TextBox 9">
            <a:extLst>
              <a:ext uri="{FF2B5EF4-FFF2-40B4-BE49-F238E27FC236}">
                <a16:creationId xmlns:a16="http://schemas.microsoft.com/office/drawing/2014/main" id="{C66A8B4B-2824-433C-BBAE-2363AF19E11A}"/>
              </a:ext>
            </a:extLst>
          </p:cNvPr>
          <p:cNvSpPr txBox="1"/>
          <p:nvPr/>
        </p:nvSpPr>
        <p:spPr>
          <a:xfrm>
            <a:off x="381000" y="1371600"/>
            <a:ext cx="1744387" cy="1569660"/>
          </a:xfrm>
          <a:prstGeom prst="rect">
            <a:avLst/>
          </a:prstGeom>
          <a:noFill/>
          <a:ln w="28575">
            <a:solidFill>
              <a:schemeClr val="bg1"/>
            </a:solidFill>
          </a:ln>
        </p:spPr>
        <p:txBody>
          <a:bodyPr wrap="none" rtlCol="0">
            <a:spAutoFit/>
          </a:bodyPr>
          <a:lstStyle/>
          <a:p>
            <a:pPr algn="ctr"/>
            <a:r>
              <a:rPr lang="en-US" sz="2400" b="1" dirty="0">
                <a:solidFill>
                  <a:schemeClr val="bg1"/>
                </a:solidFill>
              </a:rPr>
              <a:t>A desire</a:t>
            </a:r>
          </a:p>
          <a:p>
            <a:pPr algn="ctr"/>
            <a:r>
              <a:rPr lang="en-US" sz="2400" b="1" dirty="0">
                <a:solidFill>
                  <a:schemeClr val="bg1"/>
                </a:solidFill>
              </a:rPr>
              <a:t>to practice</a:t>
            </a:r>
          </a:p>
          <a:p>
            <a:pPr algn="ctr"/>
            <a:r>
              <a:rPr lang="en-US" sz="2400" b="1" dirty="0">
                <a:solidFill>
                  <a:schemeClr val="bg1"/>
                </a:solidFill>
              </a:rPr>
              <a:t>truth</a:t>
            </a:r>
          </a:p>
          <a:p>
            <a:pPr algn="ctr"/>
            <a:r>
              <a:rPr lang="en-US" sz="2400" b="1" dirty="0">
                <a:solidFill>
                  <a:schemeClr val="bg1"/>
                </a:solidFill>
              </a:rPr>
              <a:t>ONLY.</a:t>
            </a:r>
          </a:p>
        </p:txBody>
      </p:sp>
      <p:sp>
        <p:nvSpPr>
          <p:cNvPr id="11" name="TextBox 10">
            <a:extLst>
              <a:ext uri="{FF2B5EF4-FFF2-40B4-BE49-F238E27FC236}">
                <a16:creationId xmlns:a16="http://schemas.microsoft.com/office/drawing/2014/main" id="{1D8A03F4-00BB-40C0-A61E-30E4E7F48B5F}"/>
              </a:ext>
            </a:extLst>
          </p:cNvPr>
          <p:cNvSpPr txBox="1"/>
          <p:nvPr/>
        </p:nvSpPr>
        <p:spPr>
          <a:xfrm>
            <a:off x="3581400" y="1748888"/>
            <a:ext cx="1531188" cy="830997"/>
          </a:xfrm>
          <a:prstGeom prst="rect">
            <a:avLst/>
          </a:prstGeom>
          <a:noFill/>
          <a:ln w="31750">
            <a:solidFill>
              <a:schemeClr val="bg1"/>
            </a:solidFill>
          </a:ln>
        </p:spPr>
        <p:txBody>
          <a:bodyPr wrap="none" rtlCol="0">
            <a:spAutoFit/>
          </a:bodyPr>
          <a:lstStyle/>
          <a:p>
            <a:pPr algn="ctr"/>
            <a:r>
              <a:rPr lang="en-US" sz="2400" b="1" dirty="0">
                <a:solidFill>
                  <a:schemeClr val="bg1"/>
                </a:solidFill>
              </a:rPr>
              <a:t>Truth is </a:t>
            </a:r>
          </a:p>
          <a:p>
            <a:pPr algn="ctr"/>
            <a:r>
              <a:rPr lang="en-US" sz="2400" b="1" dirty="0">
                <a:solidFill>
                  <a:schemeClr val="bg1"/>
                </a:solidFill>
              </a:rPr>
              <a:t>practiced</a:t>
            </a:r>
          </a:p>
        </p:txBody>
      </p:sp>
      <p:sp>
        <p:nvSpPr>
          <p:cNvPr id="12" name="TextBox 11">
            <a:extLst>
              <a:ext uri="{FF2B5EF4-FFF2-40B4-BE49-F238E27FC236}">
                <a16:creationId xmlns:a16="http://schemas.microsoft.com/office/drawing/2014/main" id="{6ACC44CF-FAE3-48BE-93AD-1C08E5307C34}"/>
              </a:ext>
            </a:extLst>
          </p:cNvPr>
          <p:cNvSpPr txBox="1"/>
          <p:nvPr/>
        </p:nvSpPr>
        <p:spPr>
          <a:xfrm>
            <a:off x="612896" y="5166778"/>
            <a:ext cx="8070607" cy="954107"/>
          </a:xfrm>
          <a:prstGeom prst="rect">
            <a:avLst/>
          </a:prstGeom>
          <a:noFill/>
          <a:ln w="31750">
            <a:solidFill>
              <a:schemeClr val="bg1"/>
            </a:solidFill>
          </a:ln>
        </p:spPr>
        <p:txBody>
          <a:bodyPr wrap="none" rtlCol="0">
            <a:spAutoFit/>
          </a:bodyPr>
          <a:lstStyle/>
          <a:p>
            <a:pPr algn="ctr"/>
            <a:r>
              <a:rPr lang="en-US" sz="2800" b="1" i="1" u="sng" dirty="0">
                <a:solidFill>
                  <a:schemeClr val="bg1"/>
                </a:solidFill>
              </a:rPr>
              <a:t>Point</a:t>
            </a:r>
            <a:r>
              <a:rPr lang="en-US" sz="2800" b="1" i="1" dirty="0">
                <a:solidFill>
                  <a:schemeClr val="bg1"/>
                </a:solidFill>
              </a:rPr>
              <a:t> – </a:t>
            </a:r>
            <a:r>
              <a:rPr lang="en-US" sz="2800" b="1" dirty="0">
                <a:solidFill>
                  <a:schemeClr val="bg1"/>
                </a:solidFill>
              </a:rPr>
              <a:t>We must learn individual obligation and</a:t>
            </a:r>
          </a:p>
          <a:p>
            <a:pPr algn="ctr"/>
            <a:r>
              <a:rPr lang="en-US" sz="2800" b="1" i="1" dirty="0">
                <a:solidFill>
                  <a:schemeClr val="bg1"/>
                </a:solidFill>
              </a:rPr>
              <a:t>dedication to God’s word!</a:t>
            </a:r>
          </a:p>
        </p:txBody>
      </p:sp>
      <p:sp>
        <p:nvSpPr>
          <p:cNvPr id="2" name="TextBox 1">
            <a:extLst>
              <a:ext uri="{FF2B5EF4-FFF2-40B4-BE49-F238E27FC236}">
                <a16:creationId xmlns:a16="http://schemas.microsoft.com/office/drawing/2014/main" id="{0FB9567C-176A-47F7-8179-34FAC0EBED5F}"/>
              </a:ext>
            </a:extLst>
          </p:cNvPr>
          <p:cNvSpPr txBox="1"/>
          <p:nvPr/>
        </p:nvSpPr>
        <p:spPr>
          <a:xfrm>
            <a:off x="6246154" y="1564221"/>
            <a:ext cx="2156488" cy="1200329"/>
          </a:xfrm>
          <a:prstGeom prst="rect">
            <a:avLst/>
          </a:prstGeom>
          <a:noFill/>
          <a:ln w="28575">
            <a:solidFill>
              <a:schemeClr val="bg1"/>
            </a:solidFill>
          </a:ln>
        </p:spPr>
        <p:txBody>
          <a:bodyPr wrap="none" rtlCol="0">
            <a:spAutoFit/>
          </a:bodyPr>
          <a:lstStyle/>
          <a:p>
            <a:pPr algn="ctr"/>
            <a:r>
              <a:rPr lang="en-US" sz="2400" b="1" dirty="0">
                <a:solidFill>
                  <a:schemeClr val="bg1"/>
                </a:solidFill>
              </a:rPr>
              <a:t>Attitude</a:t>
            </a:r>
          </a:p>
          <a:p>
            <a:pPr algn="ctr"/>
            <a:r>
              <a:rPr lang="en-US" sz="2400" b="1" dirty="0">
                <a:solidFill>
                  <a:schemeClr val="bg1"/>
                </a:solidFill>
              </a:rPr>
              <a:t>towards </a:t>
            </a:r>
          </a:p>
          <a:p>
            <a:pPr algn="ctr"/>
            <a:r>
              <a:rPr lang="en-US" sz="2400" b="1" dirty="0">
                <a:solidFill>
                  <a:schemeClr val="bg1"/>
                </a:solidFill>
              </a:rPr>
              <a:t>truth changes</a:t>
            </a:r>
          </a:p>
        </p:txBody>
      </p:sp>
      <p:sp>
        <p:nvSpPr>
          <p:cNvPr id="3" name="TextBox 2">
            <a:extLst>
              <a:ext uri="{FF2B5EF4-FFF2-40B4-BE49-F238E27FC236}">
                <a16:creationId xmlns:a16="http://schemas.microsoft.com/office/drawing/2014/main" id="{DAF5E8DD-2A96-4D39-B8CB-31954FCBBDD8}"/>
              </a:ext>
            </a:extLst>
          </p:cNvPr>
          <p:cNvSpPr txBox="1"/>
          <p:nvPr/>
        </p:nvSpPr>
        <p:spPr>
          <a:xfrm>
            <a:off x="409966" y="3402091"/>
            <a:ext cx="1817036" cy="1200329"/>
          </a:xfrm>
          <a:prstGeom prst="rect">
            <a:avLst/>
          </a:prstGeom>
          <a:noFill/>
          <a:ln w="31750">
            <a:solidFill>
              <a:schemeClr val="bg1"/>
            </a:solidFill>
          </a:ln>
        </p:spPr>
        <p:txBody>
          <a:bodyPr wrap="none" rtlCol="0">
            <a:spAutoFit/>
          </a:bodyPr>
          <a:lstStyle/>
          <a:p>
            <a:pPr algn="ctr"/>
            <a:r>
              <a:rPr lang="en-US" sz="2400" b="1" dirty="0">
                <a:solidFill>
                  <a:schemeClr val="bg1"/>
                </a:solidFill>
              </a:rPr>
              <a:t>PRACTICE</a:t>
            </a:r>
          </a:p>
          <a:p>
            <a:pPr algn="ctr"/>
            <a:r>
              <a:rPr lang="en-US" sz="2400" b="1" dirty="0">
                <a:solidFill>
                  <a:schemeClr val="bg1"/>
                </a:solidFill>
              </a:rPr>
              <a:t>equates to</a:t>
            </a:r>
          </a:p>
          <a:p>
            <a:pPr algn="ctr"/>
            <a:r>
              <a:rPr lang="en-US" sz="2400" b="1" dirty="0">
                <a:solidFill>
                  <a:schemeClr val="bg1"/>
                </a:solidFill>
              </a:rPr>
              <a:t>TRUTH</a:t>
            </a:r>
          </a:p>
        </p:txBody>
      </p:sp>
      <p:sp>
        <p:nvSpPr>
          <p:cNvPr id="7" name="TextBox 6">
            <a:extLst>
              <a:ext uri="{FF2B5EF4-FFF2-40B4-BE49-F238E27FC236}">
                <a16:creationId xmlns:a16="http://schemas.microsoft.com/office/drawing/2014/main" id="{DCEABABE-16DF-49C8-A026-4D27BE632778}"/>
              </a:ext>
            </a:extLst>
          </p:cNvPr>
          <p:cNvSpPr txBox="1"/>
          <p:nvPr/>
        </p:nvSpPr>
        <p:spPr>
          <a:xfrm>
            <a:off x="3239350" y="3317241"/>
            <a:ext cx="2377702" cy="1569660"/>
          </a:xfrm>
          <a:prstGeom prst="rect">
            <a:avLst/>
          </a:prstGeom>
          <a:noFill/>
          <a:ln w="31750">
            <a:solidFill>
              <a:schemeClr val="bg1"/>
            </a:solidFill>
          </a:ln>
        </p:spPr>
        <p:txBody>
          <a:bodyPr wrap="none" rtlCol="0">
            <a:spAutoFit/>
          </a:bodyPr>
          <a:lstStyle/>
          <a:p>
            <a:pPr algn="ctr"/>
            <a:r>
              <a:rPr lang="en-US" sz="2400" b="1" dirty="0">
                <a:solidFill>
                  <a:schemeClr val="bg1"/>
                </a:solidFill>
              </a:rPr>
              <a:t>Move from</a:t>
            </a:r>
          </a:p>
          <a:p>
            <a:pPr algn="ctr"/>
            <a:r>
              <a:rPr lang="en-US" sz="2400" b="1" dirty="0">
                <a:solidFill>
                  <a:schemeClr val="bg1"/>
                </a:solidFill>
              </a:rPr>
              <a:t>divine standard</a:t>
            </a:r>
          </a:p>
          <a:p>
            <a:pPr algn="ctr"/>
            <a:r>
              <a:rPr lang="en-US" sz="2400" b="1" dirty="0">
                <a:solidFill>
                  <a:schemeClr val="bg1"/>
                </a:solidFill>
              </a:rPr>
              <a:t>to human</a:t>
            </a:r>
          </a:p>
          <a:p>
            <a:pPr algn="ctr"/>
            <a:r>
              <a:rPr lang="en-US" sz="2400" b="1" dirty="0">
                <a:solidFill>
                  <a:schemeClr val="bg1"/>
                </a:solidFill>
              </a:rPr>
              <a:t>standard</a:t>
            </a:r>
          </a:p>
        </p:txBody>
      </p:sp>
      <p:sp>
        <p:nvSpPr>
          <p:cNvPr id="8" name="TextBox 7">
            <a:extLst>
              <a:ext uri="{FF2B5EF4-FFF2-40B4-BE49-F238E27FC236}">
                <a16:creationId xmlns:a16="http://schemas.microsoft.com/office/drawing/2014/main" id="{91C83FBB-13B0-4E78-A0BB-E7D70BBC9731}"/>
              </a:ext>
            </a:extLst>
          </p:cNvPr>
          <p:cNvSpPr txBox="1"/>
          <p:nvPr/>
        </p:nvSpPr>
        <p:spPr>
          <a:xfrm>
            <a:off x="6629400" y="3453042"/>
            <a:ext cx="1843774" cy="1200329"/>
          </a:xfrm>
          <a:prstGeom prst="rect">
            <a:avLst/>
          </a:prstGeom>
          <a:noFill/>
          <a:ln w="31750">
            <a:solidFill>
              <a:schemeClr val="bg1"/>
            </a:solidFill>
          </a:ln>
        </p:spPr>
        <p:txBody>
          <a:bodyPr wrap="none" rtlCol="0">
            <a:spAutoFit/>
          </a:bodyPr>
          <a:lstStyle/>
          <a:p>
            <a:pPr algn="ctr"/>
            <a:r>
              <a:rPr lang="en-US" sz="2400" b="1" dirty="0">
                <a:solidFill>
                  <a:schemeClr val="bg1"/>
                </a:solidFill>
              </a:rPr>
              <a:t>Reliance on</a:t>
            </a:r>
          </a:p>
          <a:p>
            <a:pPr algn="ctr"/>
            <a:r>
              <a:rPr lang="en-US" sz="2400" b="1" dirty="0">
                <a:solidFill>
                  <a:schemeClr val="bg1"/>
                </a:solidFill>
              </a:rPr>
              <a:t>“OUR”</a:t>
            </a:r>
          </a:p>
          <a:p>
            <a:pPr algn="ctr"/>
            <a:r>
              <a:rPr lang="en-US" sz="2400" b="1" dirty="0">
                <a:solidFill>
                  <a:schemeClr val="bg1"/>
                </a:solidFill>
              </a:rPr>
              <a:t>scholars</a:t>
            </a:r>
          </a:p>
        </p:txBody>
      </p:sp>
      <p:cxnSp>
        <p:nvCxnSpPr>
          <p:cNvPr id="14" name="Straight Arrow Connector 13">
            <a:extLst>
              <a:ext uri="{FF2B5EF4-FFF2-40B4-BE49-F238E27FC236}">
                <a16:creationId xmlns:a16="http://schemas.microsoft.com/office/drawing/2014/main" id="{BFE54D9A-772D-41CC-A112-254419D3C3AE}"/>
              </a:ext>
            </a:extLst>
          </p:cNvPr>
          <p:cNvCxnSpPr>
            <a:cxnSpLocks/>
          </p:cNvCxnSpPr>
          <p:nvPr/>
        </p:nvCxnSpPr>
        <p:spPr>
          <a:xfrm>
            <a:off x="2227002" y="2057400"/>
            <a:ext cx="1169994" cy="0"/>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061B28E-061E-461B-8930-A822D68541A9}"/>
              </a:ext>
            </a:extLst>
          </p:cNvPr>
          <p:cNvCxnSpPr>
            <a:cxnSpLocks/>
          </p:cNvCxnSpPr>
          <p:nvPr/>
        </p:nvCxnSpPr>
        <p:spPr>
          <a:xfrm>
            <a:off x="5257800" y="2120870"/>
            <a:ext cx="762000" cy="0"/>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Curved 24">
            <a:extLst>
              <a:ext uri="{FF2B5EF4-FFF2-40B4-BE49-F238E27FC236}">
                <a16:creationId xmlns:a16="http://schemas.microsoft.com/office/drawing/2014/main" id="{89A7D63B-EDD5-426C-B420-6C33179BBF4B}"/>
              </a:ext>
            </a:extLst>
          </p:cNvPr>
          <p:cNvCxnSpPr>
            <a:cxnSpLocks/>
          </p:cNvCxnSpPr>
          <p:nvPr/>
        </p:nvCxnSpPr>
        <p:spPr>
          <a:xfrm rot="10800000" flipV="1">
            <a:off x="2309794" y="2653195"/>
            <a:ext cx="3710007" cy="658965"/>
          </a:xfrm>
          <a:prstGeom prst="curvedConnector3">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BF72CB9-420C-42DF-96BB-5C3182451BB8}"/>
              </a:ext>
            </a:extLst>
          </p:cNvPr>
          <p:cNvCxnSpPr>
            <a:cxnSpLocks/>
          </p:cNvCxnSpPr>
          <p:nvPr/>
        </p:nvCxnSpPr>
        <p:spPr>
          <a:xfrm>
            <a:off x="2362200" y="4053206"/>
            <a:ext cx="609600" cy="0"/>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24BB0B6-679F-4FD0-9F33-655E04E86DD3}"/>
              </a:ext>
            </a:extLst>
          </p:cNvPr>
          <p:cNvCxnSpPr>
            <a:cxnSpLocks/>
          </p:cNvCxnSpPr>
          <p:nvPr/>
        </p:nvCxnSpPr>
        <p:spPr>
          <a:xfrm>
            <a:off x="5870822" y="4053206"/>
            <a:ext cx="609600" cy="0"/>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0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 grpId="0" animBg="1"/>
      <p:bldP spid="3"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341BF-69DA-45F4-90B8-C462C1EED59B}"/>
              </a:ext>
            </a:extLst>
          </p:cNvPr>
          <p:cNvSpPr>
            <a:spLocks noGrp="1"/>
          </p:cNvSpPr>
          <p:nvPr>
            <p:ph type="title"/>
          </p:nvPr>
        </p:nvSpPr>
        <p:spPr>
          <a:xfrm>
            <a:off x="1435608" y="76200"/>
            <a:ext cx="7498080" cy="1143000"/>
          </a:xfrm>
        </p:spPr>
        <p:txBody>
          <a:bodyPr>
            <a:normAutofit fontScale="90000"/>
          </a:bodyPr>
          <a:lstStyle/>
          <a:p>
            <a:pPr algn="ctr"/>
            <a:r>
              <a:rPr lang="en-US" u="sng" dirty="0"/>
              <a:t>Principals Taught in the Word concerning Studying the Bible</a:t>
            </a:r>
          </a:p>
        </p:txBody>
      </p:sp>
      <p:sp>
        <p:nvSpPr>
          <p:cNvPr id="3" name="Content Placeholder 2">
            <a:extLst>
              <a:ext uri="{FF2B5EF4-FFF2-40B4-BE49-F238E27FC236}">
                <a16:creationId xmlns:a16="http://schemas.microsoft.com/office/drawing/2014/main" id="{5683D695-E96E-4714-91EF-EBF1B520E44C}"/>
              </a:ext>
            </a:extLst>
          </p:cNvPr>
          <p:cNvSpPr>
            <a:spLocks noGrp="1"/>
          </p:cNvSpPr>
          <p:nvPr>
            <p:ph idx="1"/>
          </p:nvPr>
        </p:nvSpPr>
        <p:spPr>
          <a:xfrm>
            <a:off x="1143000" y="1219200"/>
            <a:ext cx="7790688" cy="5029200"/>
          </a:xfrm>
        </p:spPr>
        <p:txBody>
          <a:bodyPr>
            <a:normAutofit lnSpcReduction="10000"/>
          </a:bodyPr>
          <a:lstStyle/>
          <a:p>
            <a:r>
              <a:rPr lang="en-US" sz="2800" dirty="0"/>
              <a:t>In 2 Peter 3:18, Peter commands we are to grow in “grace and knowledge”</a:t>
            </a:r>
          </a:p>
          <a:p>
            <a:endParaRPr lang="en-US" sz="2800" dirty="0"/>
          </a:p>
          <a:p>
            <a:endParaRPr lang="en-US" sz="2800" dirty="0"/>
          </a:p>
          <a:p>
            <a:r>
              <a:rPr lang="en-US" sz="2800" dirty="0"/>
              <a:t>Growth is like riding a bicycle, either you keep pedaling or you fall over.</a:t>
            </a:r>
          </a:p>
          <a:p>
            <a:r>
              <a:rPr lang="en-US" sz="2800" dirty="0"/>
              <a:t>Peter ends the letter the way he began it with a discussion of grace and knowledge! (1:2-8)</a:t>
            </a:r>
          </a:p>
          <a:p>
            <a:r>
              <a:rPr lang="en-US" sz="2800" dirty="0"/>
              <a:t>We center on “knowledge” often, but the passage states to grow in </a:t>
            </a:r>
            <a:r>
              <a:rPr lang="en-US" sz="2800" b="1" u="sng" dirty="0">
                <a:solidFill>
                  <a:schemeClr val="accent3"/>
                </a:solidFill>
              </a:rPr>
              <a:t>BOTH</a:t>
            </a:r>
            <a:r>
              <a:rPr lang="en-US" sz="2800" dirty="0"/>
              <a:t> grace and knowledge.  How do these topics relate to each other?</a:t>
            </a:r>
          </a:p>
        </p:txBody>
      </p:sp>
      <p:sp>
        <p:nvSpPr>
          <p:cNvPr id="4" name="Date Placeholder 3">
            <a:extLst>
              <a:ext uri="{FF2B5EF4-FFF2-40B4-BE49-F238E27FC236}">
                <a16:creationId xmlns:a16="http://schemas.microsoft.com/office/drawing/2014/main" id="{65C901F6-4295-4571-88DC-98D90BB602F0}"/>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76B10183-9341-43BA-A4B1-B035685F2E50}"/>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B96BF4A2-25F1-4971-9929-A66731AB4A3C}"/>
              </a:ext>
            </a:extLst>
          </p:cNvPr>
          <p:cNvSpPr>
            <a:spLocks noGrp="1"/>
          </p:cNvSpPr>
          <p:nvPr>
            <p:ph type="sldNum" sz="quarter" idx="12"/>
          </p:nvPr>
        </p:nvSpPr>
        <p:spPr/>
        <p:txBody>
          <a:bodyPr/>
          <a:lstStyle/>
          <a:p>
            <a:fld id="{F1FDF2F7-5BB0-4658-AE2F-D36D0C44FDA8}" type="slidenum">
              <a:rPr lang="en-US" smtClean="0"/>
              <a:t>4</a:t>
            </a:fld>
            <a:endParaRPr lang="en-US"/>
          </a:p>
        </p:txBody>
      </p:sp>
      <p:sp>
        <p:nvSpPr>
          <p:cNvPr id="7" name="TextBox 6">
            <a:extLst>
              <a:ext uri="{FF2B5EF4-FFF2-40B4-BE49-F238E27FC236}">
                <a16:creationId xmlns:a16="http://schemas.microsoft.com/office/drawing/2014/main" id="{436B2D08-4B8B-463F-B78A-537033030094}"/>
              </a:ext>
            </a:extLst>
          </p:cNvPr>
          <p:cNvSpPr txBox="1"/>
          <p:nvPr/>
        </p:nvSpPr>
        <p:spPr>
          <a:xfrm>
            <a:off x="1334008" y="2133600"/>
            <a:ext cx="7543800" cy="830997"/>
          </a:xfrm>
          <a:prstGeom prst="rect">
            <a:avLst/>
          </a:prstGeom>
          <a:solidFill>
            <a:schemeClr val="accent1"/>
          </a:solidFill>
        </p:spPr>
        <p:txBody>
          <a:bodyPr wrap="square" rtlCol="0">
            <a:spAutoFit/>
          </a:bodyPr>
          <a:lstStyle/>
          <a:p>
            <a:pPr algn="ctr"/>
            <a:r>
              <a:rPr lang="en-US" sz="2400" b="1" baseline="30000" dirty="0">
                <a:solidFill>
                  <a:schemeClr val="bg1"/>
                </a:solidFill>
              </a:rPr>
              <a:t>18 </a:t>
            </a:r>
            <a:r>
              <a:rPr lang="en-US" sz="2400" b="1" dirty="0">
                <a:solidFill>
                  <a:schemeClr val="bg1"/>
                </a:solidFill>
              </a:rPr>
              <a:t>but grow in the grace and knowledge of our Lord and Savior Jesus Christ.</a:t>
            </a:r>
          </a:p>
        </p:txBody>
      </p:sp>
    </p:spTree>
    <p:extLst>
      <p:ext uri="{BB962C8B-B14F-4D97-AF65-F5344CB8AC3E}">
        <p14:creationId xmlns:p14="http://schemas.microsoft.com/office/powerpoint/2010/main" val="280982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341BF-69DA-45F4-90B8-C462C1EED59B}"/>
              </a:ext>
            </a:extLst>
          </p:cNvPr>
          <p:cNvSpPr>
            <a:spLocks noGrp="1"/>
          </p:cNvSpPr>
          <p:nvPr>
            <p:ph type="title"/>
          </p:nvPr>
        </p:nvSpPr>
        <p:spPr>
          <a:xfrm>
            <a:off x="1435608" y="76200"/>
            <a:ext cx="7498080" cy="1143000"/>
          </a:xfrm>
        </p:spPr>
        <p:txBody>
          <a:bodyPr>
            <a:normAutofit fontScale="90000"/>
          </a:bodyPr>
          <a:lstStyle/>
          <a:p>
            <a:pPr algn="ctr"/>
            <a:r>
              <a:rPr lang="en-US" u="sng" dirty="0"/>
              <a:t>Principals Taught in the Word concerning Studying the Bible</a:t>
            </a:r>
          </a:p>
        </p:txBody>
      </p:sp>
      <p:sp>
        <p:nvSpPr>
          <p:cNvPr id="3" name="Content Placeholder 2">
            <a:extLst>
              <a:ext uri="{FF2B5EF4-FFF2-40B4-BE49-F238E27FC236}">
                <a16:creationId xmlns:a16="http://schemas.microsoft.com/office/drawing/2014/main" id="{5683D695-E96E-4714-91EF-EBF1B520E44C}"/>
              </a:ext>
            </a:extLst>
          </p:cNvPr>
          <p:cNvSpPr>
            <a:spLocks noGrp="1"/>
          </p:cNvSpPr>
          <p:nvPr>
            <p:ph idx="1"/>
          </p:nvPr>
        </p:nvSpPr>
        <p:spPr>
          <a:xfrm>
            <a:off x="1143000" y="1219200"/>
            <a:ext cx="7790688" cy="5029200"/>
          </a:xfrm>
        </p:spPr>
        <p:txBody>
          <a:bodyPr>
            <a:normAutofit/>
          </a:bodyPr>
          <a:lstStyle/>
          <a:p>
            <a:r>
              <a:rPr lang="en-US" sz="2800" dirty="0"/>
              <a:t>To grow in grace is to grow in knowledge, they go hand in hand! (1:2)</a:t>
            </a:r>
          </a:p>
          <a:p>
            <a:endParaRPr lang="en-US" sz="2800" dirty="0"/>
          </a:p>
          <a:p>
            <a:endParaRPr lang="en-US" sz="2800" dirty="0"/>
          </a:p>
          <a:p>
            <a:r>
              <a:rPr lang="en-US" sz="2800" dirty="0"/>
              <a:t>The life of a Christian is a developing life, for it consists in getting to know at ever greater depth an inexhaustible Lord and Savior!</a:t>
            </a:r>
          </a:p>
          <a:p>
            <a:r>
              <a:rPr lang="en-US" sz="2800" dirty="0"/>
              <a:t>So then it is the utmost importance that we learn the </a:t>
            </a:r>
            <a:r>
              <a:rPr lang="en-US" sz="2800" b="1" dirty="0">
                <a:solidFill>
                  <a:schemeClr val="accent3"/>
                </a:solidFill>
              </a:rPr>
              <a:t>TRUE</a:t>
            </a:r>
            <a:r>
              <a:rPr lang="en-US" sz="2800" dirty="0"/>
              <a:t> and </a:t>
            </a:r>
            <a:r>
              <a:rPr lang="en-US" sz="2800" b="1" dirty="0">
                <a:solidFill>
                  <a:schemeClr val="accent3"/>
                </a:solidFill>
              </a:rPr>
              <a:t>REAL</a:t>
            </a:r>
            <a:r>
              <a:rPr lang="en-US" sz="2800" dirty="0"/>
              <a:t> grace and knowledge of our Lord and Savior.</a:t>
            </a:r>
          </a:p>
        </p:txBody>
      </p:sp>
      <p:sp>
        <p:nvSpPr>
          <p:cNvPr id="4" name="Date Placeholder 3">
            <a:extLst>
              <a:ext uri="{FF2B5EF4-FFF2-40B4-BE49-F238E27FC236}">
                <a16:creationId xmlns:a16="http://schemas.microsoft.com/office/drawing/2014/main" id="{65C901F6-4295-4571-88DC-98D90BB602F0}"/>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76B10183-9341-43BA-A4B1-B035685F2E50}"/>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B96BF4A2-25F1-4971-9929-A66731AB4A3C}"/>
              </a:ext>
            </a:extLst>
          </p:cNvPr>
          <p:cNvSpPr>
            <a:spLocks noGrp="1"/>
          </p:cNvSpPr>
          <p:nvPr>
            <p:ph type="sldNum" sz="quarter" idx="12"/>
          </p:nvPr>
        </p:nvSpPr>
        <p:spPr/>
        <p:txBody>
          <a:bodyPr/>
          <a:lstStyle/>
          <a:p>
            <a:fld id="{F1FDF2F7-5BB0-4658-AE2F-D36D0C44FDA8}" type="slidenum">
              <a:rPr lang="en-US" smtClean="0"/>
              <a:t>5</a:t>
            </a:fld>
            <a:endParaRPr lang="en-US"/>
          </a:p>
        </p:txBody>
      </p:sp>
      <p:sp>
        <p:nvSpPr>
          <p:cNvPr id="8" name="TextBox 7">
            <a:extLst>
              <a:ext uri="{FF2B5EF4-FFF2-40B4-BE49-F238E27FC236}">
                <a16:creationId xmlns:a16="http://schemas.microsoft.com/office/drawing/2014/main" id="{C421B805-0E1F-41A2-85CC-8F7D4420445F}"/>
              </a:ext>
            </a:extLst>
          </p:cNvPr>
          <p:cNvSpPr txBox="1"/>
          <p:nvPr/>
        </p:nvSpPr>
        <p:spPr>
          <a:xfrm>
            <a:off x="1076682" y="2326640"/>
            <a:ext cx="7923323" cy="830997"/>
          </a:xfrm>
          <a:prstGeom prst="rect">
            <a:avLst/>
          </a:prstGeom>
          <a:solidFill>
            <a:schemeClr val="accent1"/>
          </a:solidFill>
        </p:spPr>
        <p:txBody>
          <a:bodyPr wrap="none" rtlCol="0">
            <a:spAutoFit/>
          </a:bodyPr>
          <a:lstStyle/>
          <a:p>
            <a:pPr algn="ctr"/>
            <a:r>
              <a:rPr lang="en-US" sz="2400" b="1" dirty="0">
                <a:solidFill>
                  <a:schemeClr val="bg1"/>
                </a:solidFill>
              </a:rPr>
              <a:t>“Grace and peace be multiplied unto you THROUGH </a:t>
            </a:r>
          </a:p>
          <a:p>
            <a:pPr algn="ctr"/>
            <a:r>
              <a:rPr lang="en-US" sz="2400" b="1" dirty="0">
                <a:solidFill>
                  <a:schemeClr val="bg1"/>
                </a:solidFill>
              </a:rPr>
              <a:t>the Knowledge of God, and of Jesus our Lord”</a:t>
            </a:r>
          </a:p>
        </p:txBody>
      </p:sp>
    </p:spTree>
    <p:extLst>
      <p:ext uri="{BB962C8B-B14F-4D97-AF65-F5344CB8AC3E}">
        <p14:creationId xmlns:p14="http://schemas.microsoft.com/office/powerpoint/2010/main" val="400598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1+#ppt_w/2"/>
                                          </p:val>
                                        </p:tav>
                                        <p:tav tm="100000">
                                          <p:val>
                                            <p:strVal val="#ppt_x"/>
                                          </p:val>
                                        </p:tav>
                                      </p:tavLst>
                                    </p:anim>
                                    <p:anim calcmode="lin" valueType="num">
                                      <p:cBhvr additive="base">
                                        <p:cTn id="13"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341BF-69DA-45F4-90B8-C462C1EED59B}"/>
              </a:ext>
            </a:extLst>
          </p:cNvPr>
          <p:cNvSpPr>
            <a:spLocks noGrp="1"/>
          </p:cNvSpPr>
          <p:nvPr>
            <p:ph type="title"/>
          </p:nvPr>
        </p:nvSpPr>
        <p:spPr>
          <a:xfrm>
            <a:off x="1435608" y="76200"/>
            <a:ext cx="7498080" cy="1143000"/>
          </a:xfrm>
        </p:spPr>
        <p:txBody>
          <a:bodyPr>
            <a:normAutofit fontScale="90000"/>
          </a:bodyPr>
          <a:lstStyle/>
          <a:p>
            <a:pPr algn="ctr"/>
            <a:r>
              <a:rPr lang="en-US" u="sng" dirty="0"/>
              <a:t>Principals Taught in the Word concerning Studying the Bible</a:t>
            </a:r>
          </a:p>
        </p:txBody>
      </p:sp>
      <p:sp>
        <p:nvSpPr>
          <p:cNvPr id="3" name="Content Placeholder 2">
            <a:extLst>
              <a:ext uri="{FF2B5EF4-FFF2-40B4-BE49-F238E27FC236}">
                <a16:creationId xmlns:a16="http://schemas.microsoft.com/office/drawing/2014/main" id="{5683D695-E96E-4714-91EF-EBF1B520E44C}"/>
              </a:ext>
            </a:extLst>
          </p:cNvPr>
          <p:cNvSpPr>
            <a:spLocks noGrp="1"/>
          </p:cNvSpPr>
          <p:nvPr>
            <p:ph idx="1"/>
          </p:nvPr>
        </p:nvSpPr>
        <p:spPr>
          <a:xfrm>
            <a:off x="1143000" y="1219200"/>
            <a:ext cx="7790688" cy="5029200"/>
          </a:xfrm>
        </p:spPr>
        <p:txBody>
          <a:bodyPr>
            <a:normAutofit/>
          </a:bodyPr>
          <a:lstStyle/>
          <a:p>
            <a:r>
              <a:rPr lang="en-US" sz="2800" dirty="0"/>
              <a:t>What does growth imply?</a:t>
            </a:r>
          </a:p>
          <a:p>
            <a:r>
              <a:rPr lang="en-US" sz="2800" dirty="0"/>
              <a:t>Three things I think are implied in growth:</a:t>
            </a:r>
          </a:p>
          <a:p>
            <a:r>
              <a:rPr lang="en-US" sz="2800" dirty="0"/>
              <a:t>It is continual</a:t>
            </a:r>
          </a:p>
          <a:p>
            <a:pPr lvl="1"/>
            <a:r>
              <a:rPr lang="en-US" sz="2400" dirty="0"/>
              <a:t>If something stops growing, it dies</a:t>
            </a:r>
          </a:p>
          <a:p>
            <a:r>
              <a:rPr lang="en-US" sz="2800" dirty="0"/>
              <a:t>Change is required</a:t>
            </a:r>
          </a:p>
          <a:p>
            <a:pPr lvl="1"/>
            <a:r>
              <a:rPr lang="en-US" sz="2400" dirty="0"/>
              <a:t>A tree grows and the tree stays basically the same, it is a tree, but it has more branches, the branches get thicker and stronger over time, etc.</a:t>
            </a:r>
          </a:p>
          <a:p>
            <a:r>
              <a:rPr lang="en-US" sz="2800" dirty="0"/>
              <a:t>Requires nutrients/fertilizer</a:t>
            </a:r>
          </a:p>
          <a:p>
            <a:pPr lvl="1"/>
            <a:r>
              <a:rPr lang="en-US" sz="2400" dirty="0"/>
              <a:t>Water, fertilizer, sun are all needed for strong growth.  This implies continual reading, study and meditating.</a:t>
            </a:r>
          </a:p>
        </p:txBody>
      </p:sp>
      <p:sp>
        <p:nvSpPr>
          <p:cNvPr id="4" name="Date Placeholder 3">
            <a:extLst>
              <a:ext uri="{FF2B5EF4-FFF2-40B4-BE49-F238E27FC236}">
                <a16:creationId xmlns:a16="http://schemas.microsoft.com/office/drawing/2014/main" id="{65C901F6-4295-4571-88DC-98D90BB602F0}"/>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76B10183-9341-43BA-A4B1-B035685F2E50}"/>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B96BF4A2-25F1-4971-9929-A66731AB4A3C}"/>
              </a:ext>
            </a:extLst>
          </p:cNvPr>
          <p:cNvSpPr>
            <a:spLocks noGrp="1"/>
          </p:cNvSpPr>
          <p:nvPr>
            <p:ph type="sldNum" sz="quarter" idx="12"/>
          </p:nvPr>
        </p:nvSpPr>
        <p:spPr/>
        <p:txBody>
          <a:bodyPr/>
          <a:lstStyle/>
          <a:p>
            <a:fld id="{F1FDF2F7-5BB0-4658-AE2F-D36D0C44FDA8}" type="slidenum">
              <a:rPr lang="en-US" smtClean="0"/>
              <a:t>6</a:t>
            </a:fld>
            <a:endParaRPr lang="en-US"/>
          </a:p>
        </p:txBody>
      </p:sp>
    </p:spTree>
    <p:extLst>
      <p:ext uri="{BB962C8B-B14F-4D97-AF65-F5344CB8AC3E}">
        <p14:creationId xmlns:p14="http://schemas.microsoft.com/office/powerpoint/2010/main" val="130038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0DB44-5925-4A02-BBC2-E01870D7CACB}"/>
              </a:ext>
            </a:extLst>
          </p:cNvPr>
          <p:cNvSpPr>
            <a:spLocks noGrp="1"/>
          </p:cNvSpPr>
          <p:nvPr>
            <p:ph type="title"/>
          </p:nvPr>
        </p:nvSpPr>
        <p:spPr/>
        <p:txBody>
          <a:bodyPr>
            <a:normAutofit fontScale="90000"/>
          </a:bodyPr>
          <a:lstStyle/>
          <a:p>
            <a:pPr algn="ctr"/>
            <a:r>
              <a:rPr lang="en-US" u="sng" dirty="0"/>
              <a:t>Principals Taught in the Word concerning Studying the Bible</a:t>
            </a:r>
            <a:endParaRPr lang="en-US" dirty="0"/>
          </a:p>
        </p:txBody>
      </p:sp>
      <p:sp>
        <p:nvSpPr>
          <p:cNvPr id="3" name="Content Placeholder 2">
            <a:extLst>
              <a:ext uri="{FF2B5EF4-FFF2-40B4-BE49-F238E27FC236}">
                <a16:creationId xmlns:a16="http://schemas.microsoft.com/office/drawing/2014/main" id="{50C929CF-BBD5-48E6-A8B7-0637A4E9DF9C}"/>
              </a:ext>
            </a:extLst>
          </p:cNvPr>
          <p:cNvSpPr>
            <a:spLocks noGrp="1"/>
          </p:cNvSpPr>
          <p:nvPr>
            <p:ph idx="1"/>
          </p:nvPr>
        </p:nvSpPr>
        <p:spPr>
          <a:xfrm>
            <a:off x="1143000" y="1524000"/>
            <a:ext cx="7790688" cy="4724399"/>
          </a:xfrm>
        </p:spPr>
        <p:txBody>
          <a:bodyPr>
            <a:normAutofit fontScale="92500"/>
          </a:bodyPr>
          <a:lstStyle/>
          <a:p>
            <a:r>
              <a:rPr lang="en-US" sz="2800" dirty="0"/>
              <a:t>Philippians 2:12 gives an interesting statement by Paul.</a:t>
            </a:r>
          </a:p>
          <a:p>
            <a:endParaRPr lang="en-US" sz="2800" dirty="0"/>
          </a:p>
          <a:p>
            <a:endParaRPr lang="en-US" sz="2800" dirty="0"/>
          </a:p>
          <a:p>
            <a:endParaRPr lang="en-US" sz="2800" dirty="0"/>
          </a:p>
          <a:p>
            <a:endParaRPr lang="en-US" sz="2800" dirty="0"/>
          </a:p>
          <a:p>
            <a:r>
              <a:rPr lang="en-US" sz="2800" dirty="0"/>
              <a:t>What does this passage mean?  Can we decide what we have to do to be saved? </a:t>
            </a:r>
          </a:p>
          <a:p>
            <a:r>
              <a:rPr lang="en-US" sz="2800" b="1" dirty="0">
                <a:solidFill>
                  <a:schemeClr val="accent3"/>
                </a:solidFill>
              </a:rPr>
              <a:t>NEGATIVE</a:t>
            </a:r>
          </a:p>
          <a:p>
            <a:r>
              <a:rPr lang="en-US" sz="2800" dirty="0"/>
              <a:t>Study, then, figuring out God’s desire for us, is of utmost importance in our lives! </a:t>
            </a:r>
          </a:p>
        </p:txBody>
      </p:sp>
      <p:sp>
        <p:nvSpPr>
          <p:cNvPr id="4" name="Date Placeholder 3">
            <a:extLst>
              <a:ext uri="{FF2B5EF4-FFF2-40B4-BE49-F238E27FC236}">
                <a16:creationId xmlns:a16="http://schemas.microsoft.com/office/drawing/2014/main" id="{D3743A84-5F03-4709-9D81-B6442F07B29B}"/>
              </a:ext>
            </a:extLst>
          </p:cNvPr>
          <p:cNvSpPr>
            <a:spLocks noGrp="1"/>
          </p:cNvSpPr>
          <p:nvPr>
            <p:ph type="dt" sz="half" idx="10"/>
          </p:nvPr>
        </p:nvSpPr>
        <p:spPr/>
        <p:txBody>
          <a:bodyPr/>
          <a:lstStyle/>
          <a:p>
            <a:fld id="{EA029D48-BAF3-4440-94C1-3E0B408F7F9B}" type="datetime1">
              <a:rPr lang="en-US" smtClean="0"/>
              <a:t>7/7/2021</a:t>
            </a:fld>
            <a:endParaRPr lang="en-US"/>
          </a:p>
        </p:txBody>
      </p:sp>
      <p:sp>
        <p:nvSpPr>
          <p:cNvPr id="5" name="Footer Placeholder 4">
            <a:extLst>
              <a:ext uri="{FF2B5EF4-FFF2-40B4-BE49-F238E27FC236}">
                <a16:creationId xmlns:a16="http://schemas.microsoft.com/office/drawing/2014/main" id="{9AA8D928-7061-4FAF-A002-6C6024668F90}"/>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D3CBF512-C122-4B62-B54B-0079DBC45778}"/>
              </a:ext>
            </a:extLst>
          </p:cNvPr>
          <p:cNvSpPr>
            <a:spLocks noGrp="1"/>
          </p:cNvSpPr>
          <p:nvPr>
            <p:ph type="sldNum" sz="quarter" idx="12"/>
          </p:nvPr>
        </p:nvSpPr>
        <p:spPr/>
        <p:txBody>
          <a:bodyPr/>
          <a:lstStyle/>
          <a:p>
            <a:fld id="{F1FDF2F7-5BB0-4658-AE2F-D36D0C44FDA8}" type="slidenum">
              <a:rPr lang="en-US" smtClean="0"/>
              <a:t>7</a:t>
            </a:fld>
            <a:endParaRPr lang="en-US"/>
          </a:p>
        </p:txBody>
      </p:sp>
      <p:sp>
        <p:nvSpPr>
          <p:cNvPr id="8" name="TextBox 7">
            <a:extLst>
              <a:ext uri="{FF2B5EF4-FFF2-40B4-BE49-F238E27FC236}">
                <a16:creationId xmlns:a16="http://schemas.microsoft.com/office/drawing/2014/main" id="{2A3F3180-4519-4ABB-84A7-615AE11124AE}"/>
              </a:ext>
            </a:extLst>
          </p:cNvPr>
          <p:cNvSpPr txBox="1"/>
          <p:nvPr/>
        </p:nvSpPr>
        <p:spPr>
          <a:xfrm>
            <a:off x="1158240" y="2133600"/>
            <a:ext cx="7790688" cy="1569660"/>
          </a:xfrm>
          <a:prstGeom prst="rect">
            <a:avLst/>
          </a:prstGeom>
          <a:solidFill>
            <a:schemeClr val="accent1"/>
          </a:solidFill>
        </p:spPr>
        <p:txBody>
          <a:bodyPr wrap="square" rtlCol="0">
            <a:spAutoFit/>
          </a:bodyPr>
          <a:lstStyle/>
          <a:p>
            <a:pPr algn="ctr"/>
            <a:r>
              <a:rPr lang="en-US" sz="2400" b="1" baseline="30000" dirty="0">
                <a:solidFill>
                  <a:schemeClr val="bg1"/>
                </a:solidFill>
              </a:rPr>
              <a:t>12 </a:t>
            </a:r>
            <a:r>
              <a:rPr lang="en-US" sz="2400" b="1" dirty="0">
                <a:solidFill>
                  <a:schemeClr val="bg1"/>
                </a:solidFill>
              </a:rPr>
              <a:t>Therefore, my beloved, as you have always obeyed, not as in my presence only, but now much more in my absence, work out your own salvation with fear and trembling;</a:t>
            </a:r>
          </a:p>
        </p:txBody>
      </p:sp>
    </p:spTree>
    <p:extLst>
      <p:ext uri="{BB962C8B-B14F-4D97-AF65-F5344CB8AC3E}">
        <p14:creationId xmlns:p14="http://schemas.microsoft.com/office/powerpoint/2010/main" val="389658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0-#ppt_w/2"/>
                                          </p:val>
                                        </p:tav>
                                        <p:tav tm="100000">
                                          <p:val>
                                            <p:strVal val="#ppt_x"/>
                                          </p:val>
                                        </p:tav>
                                      </p:tavLst>
                                    </p:anim>
                                    <p:anim calcmode="lin" valueType="num">
                                      <p:cBhvr additive="base">
                                        <p:cTn id="13"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990600" y="19833"/>
            <a:ext cx="6629400" cy="595656"/>
          </a:xfrm>
        </p:spPr>
        <p:txBody>
          <a:bodyPr>
            <a:normAutofit fontScale="90000"/>
          </a:bodyPr>
          <a:lstStyle/>
          <a:p>
            <a:r>
              <a:rPr lang="en-US" b="1" i="1" u="sng" dirty="0">
                <a:solidFill>
                  <a:schemeClr val="accent6">
                    <a:lumMod val="75000"/>
                  </a:schemeClr>
                </a:solidFill>
              </a:rPr>
              <a:t>What to do with God’s Word?</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756500" y="762000"/>
            <a:ext cx="8387499" cy="5791200"/>
          </a:xfrm>
        </p:spPr>
        <p:txBody>
          <a:bodyPr>
            <a:normAutofit/>
          </a:bodyPr>
          <a:lstStyle/>
          <a:p>
            <a:r>
              <a:rPr lang="en-US" sz="2400" dirty="0"/>
              <a:t>The bible speaks of doing three different things with God’s word:</a:t>
            </a:r>
          </a:p>
          <a:p>
            <a:pPr lvl="1"/>
            <a:r>
              <a:rPr lang="en-US" sz="2400" dirty="0"/>
              <a:t>Reading God’s word – 1 Timothy 4:13</a:t>
            </a:r>
          </a:p>
          <a:p>
            <a:pPr marL="397764" lvl="1" indent="0">
              <a:buNone/>
            </a:pPr>
            <a:endParaRPr lang="en-US" sz="2400" dirty="0"/>
          </a:p>
          <a:p>
            <a:pPr lvl="1"/>
            <a:r>
              <a:rPr lang="en-US" sz="2400" dirty="0"/>
              <a:t>Studying God’s word – 2 Timothy 2:15</a:t>
            </a:r>
          </a:p>
          <a:p>
            <a:pPr marL="397764" lvl="1" indent="0">
              <a:buNone/>
            </a:pPr>
            <a:endParaRPr lang="en-US" sz="2400" dirty="0"/>
          </a:p>
          <a:p>
            <a:pPr marL="397764" lvl="1" indent="0">
              <a:buNone/>
            </a:pPr>
            <a:endParaRPr lang="en-US" sz="2400" dirty="0"/>
          </a:p>
          <a:p>
            <a:pPr lvl="1"/>
            <a:r>
              <a:rPr lang="en-US" sz="2400" dirty="0"/>
              <a:t>Meditating on God’s word – </a:t>
            </a:r>
            <a:r>
              <a:rPr lang="en-US" sz="2400" dirty="0" err="1"/>
              <a:t>Psa</a:t>
            </a:r>
            <a:r>
              <a:rPr lang="en-US" sz="2400" dirty="0"/>
              <a:t> 1:2</a:t>
            </a:r>
          </a:p>
          <a:p>
            <a:pPr marL="397764" lvl="1" indent="0">
              <a:buNone/>
            </a:pPr>
            <a:endParaRPr lang="en-US" sz="2400" dirty="0"/>
          </a:p>
          <a:p>
            <a:r>
              <a:rPr lang="en-US" sz="2400" dirty="0"/>
              <a:t>These are three different acts realize and all three are important and build on each other.</a:t>
            </a:r>
          </a:p>
          <a:p>
            <a:r>
              <a:rPr lang="en-US" sz="2400" dirty="0"/>
              <a:t>First we read God’s word to familiarize ourselves with Him and His word.</a:t>
            </a:r>
          </a:p>
        </p:txBody>
      </p:sp>
      <p:sp>
        <p:nvSpPr>
          <p:cNvPr id="4" name="TextBox 3">
            <a:extLst>
              <a:ext uri="{FF2B5EF4-FFF2-40B4-BE49-F238E27FC236}">
                <a16:creationId xmlns:a16="http://schemas.microsoft.com/office/drawing/2014/main" id="{62A68A5F-6547-4DCD-BC24-B27BDB7CB494}"/>
              </a:ext>
            </a:extLst>
          </p:cNvPr>
          <p:cNvSpPr txBox="1"/>
          <p:nvPr/>
        </p:nvSpPr>
        <p:spPr>
          <a:xfrm>
            <a:off x="832376" y="4256867"/>
            <a:ext cx="8066988" cy="369332"/>
          </a:xfrm>
          <a:prstGeom prst="rect">
            <a:avLst/>
          </a:prstGeom>
          <a:solidFill>
            <a:schemeClr val="bg1">
              <a:lumMod val="85000"/>
            </a:schemeClr>
          </a:solidFill>
          <a:ln w="28575">
            <a:solidFill>
              <a:schemeClr val="tx1"/>
            </a:solidFill>
          </a:ln>
        </p:spPr>
        <p:txBody>
          <a:bodyPr wrap="square" rtlCol="0">
            <a:spAutoFit/>
          </a:bodyPr>
          <a:lstStyle/>
          <a:p>
            <a:r>
              <a:rPr lang="en-US" b="1" dirty="0">
                <a:solidFill>
                  <a:srgbClr val="7030A0"/>
                </a:solidFill>
                <a:latin typeface="Calibri" panose="020F0502020204030204" pitchFamily="34" charset="0"/>
                <a:cs typeface="Calibri" panose="020F0502020204030204" pitchFamily="34" charset="0"/>
              </a:rPr>
              <a:t>But his delight </a:t>
            </a:r>
            <a:r>
              <a:rPr lang="en-US" b="1" i="1" dirty="0">
                <a:solidFill>
                  <a:srgbClr val="7030A0"/>
                </a:solidFill>
                <a:latin typeface="Calibri" panose="020F0502020204030204" pitchFamily="34" charset="0"/>
                <a:cs typeface="Calibri" panose="020F0502020204030204" pitchFamily="34" charset="0"/>
              </a:rPr>
              <a:t>is</a:t>
            </a:r>
            <a:r>
              <a:rPr lang="en-US" b="1" dirty="0">
                <a:solidFill>
                  <a:srgbClr val="7030A0"/>
                </a:solidFill>
                <a:latin typeface="Calibri" panose="020F0502020204030204" pitchFamily="34" charset="0"/>
                <a:cs typeface="Calibri" panose="020F0502020204030204" pitchFamily="34" charset="0"/>
              </a:rPr>
              <a:t> in the law of the </a:t>
            </a:r>
            <a:r>
              <a:rPr lang="en-US" b="1" cap="small" dirty="0">
                <a:solidFill>
                  <a:srgbClr val="7030A0"/>
                </a:solidFill>
                <a:latin typeface="Calibri" panose="020F0502020204030204" pitchFamily="34" charset="0"/>
                <a:cs typeface="Calibri" panose="020F0502020204030204" pitchFamily="34" charset="0"/>
              </a:rPr>
              <a:t>Lord</a:t>
            </a:r>
            <a:r>
              <a:rPr lang="en-US" b="1" dirty="0">
                <a:solidFill>
                  <a:srgbClr val="7030A0"/>
                </a:solidFill>
                <a:latin typeface="Calibri" panose="020F0502020204030204" pitchFamily="34" charset="0"/>
                <a:cs typeface="Calibri" panose="020F0502020204030204" pitchFamily="34" charset="0"/>
              </a:rPr>
              <a:t>, And in His law he meditates day and night</a:t>
            </a:r>
            <a:r>
              <a:rPr lang="en-US" b="1" dirty="0">
                <a:latin typeface="Calibri" panose="020F0502020204030204" pitchFamily="34" charset="0"/>
                <a:cs typeface="Calibri" panose="020F0502020204030204" pitchFamily="34" charset="0"/>
              </a:rPr>
              <a:t>.</a:t>
            </a:r>
          </a:p>
        </p:txBody>
      </p:sp>
      <p:sp>
        <p:nvSpPr>
          <p:cNvPr id="5" name="TextBox 4">
            <a:extLst>
              <a:ext uri="{FF2B5EF4-FFF2-40B4-BE49-F238E27FC236}">
                <a16:creationId xmlns:a16="http://schemas.microsoft.com/office/drawing/2014/main" id="{4D53A1BE-7F3F-4006-8978-F1B98B8CB846}"/>
              </a:ext>
            </a:extLst>
          </p:cNvPr>
          <p:cNvSpPr txBox="1"/>
          <p:nvPr/>
        </p:nvSpPr>
        <p:spPr>
          <a:xfrm>
            <a:off x="1600200" y="2110841"/>
            <a:ext cx="6531340" cy="369332"/>
          </a:xfrm>
          <a:prstGeom prst="rect">
            <a:avLst/>
          </a:prstGeom>
          <a:solidFill>
            <a:schemeClr val="bg1">
              <a:lumMod val="85000"/>
            </a:schemeClr>
          </a:solidFill>
          <a:ln w="28575">
            <a:solidFill>
              <a:schemeClr val="tx1"/>
            </a:solidFill>
          </a:ln>
        </p:spPr>
        <p:txBody>
          <a:bodyPr wrap="none" rtlCol="0">
            <a:spAutoFit/>
          </a:bodyPr>
          <a:lstStyle/>
          <a:p>
            <a:r>
              <a:rPr lang="en-US" b="1" baseline="30000" dirty="0">
                <a:solidFill>
                  <a:srgbClr val="7030A0"/>
                </a:solidFill>
                <a:latin typeface="Calibri" panose="020F0502020204030204" pitchFamily="34" charset="0"/>
                <a:cs typeface="Calibri" panose="020F0502020204030204" pitchFamily="34" charset="0"/>
              </a:rPr>
              <a:t>13 </a:t>
            </a:r>
            <a:r>
              <a:rPr lang="en-US" b="1" dirty="0">
                <a:solidFill>
                  <a:srgbClr val="7030A0"/>
                </a:solidFill>
                <a:latin typeface="Calibri" panose="020F0502020204030204" pitchFamily="34" charset="0"/>
                <a:cs typeface="Calibri" panose="020F0502020204030204" pitchFamily="34" charset="0"/>
              </a:rPr>
              <a:t>Till I come, give attention to reading, to exhortation, to doctrine</a:t>
            </a:r>
            <a:r>
              <a:rPr lang="en-US" b="1" dirty="0"/>
              <a:t>.</a:t>
            </a:r>
          </a:p>
        </p:txBody>
      </p:sp>
      <p:sp>
        <p:nvSpPr>
          <p:cNvPr id="6" name="TextBox 5">
            <a:extLst>
              <a:ext uri="{FF2B5EF4-FFF2-40B4-BE49-F238E27FC236}">
                <a16:creationId xmlns:a16="http://schemas.microsoft.com/office/drawing/2014/main" id="{E4817DC3-3803-4A78-B073-14B2C2ACA173}"/>
              </a:ext>
            </a:extLst>
          </p:cNvPr>
          <p:cNvSpPr txBox="1"/>
          <p:nvPr/>
        </p:nvSpPr>
        <p:spPr>
          <a:xfrm>
            <a:off x="1143000" y="3001109"/>
            <a:ext cx="7857344" cy="646331"/>
          </a:xfrm>
          <a:prstGeom prst="rect">
            <a:avLst/>
          </a:prstGeom>
          <a:solidFill>
            <a:schemeClr val="bg1">
              <a:lumMod val="85000"/>
            </a:schemeClr>
          </a:solidFill>
          <a:ln w="28575">
            <a:solidFill>
              <a:schemeClr val="tx1"/>
            </a:solidFill>
          </a:ln>
        </p:spPr>
        <p:txBody>
          <a:bodyPr wrap="none" rtlCol="0">
            <a:spAutoFit/>
          </a:bodyPr>
          <a:lstStyle/>
          <a:p>
            <a:pPr algn="ctr"/>
            <a:r>
              <a:rPr lang="en-US" b="1" dirty="0">
                <a:solidFill>
                  <a:srgbClr val="7030A0"/>
                </a:solidFill>
                <a:latin typeface="Calibri" panose="020F0502020204030204" pitchFamily="34" charset="0"/>
                <a:cs typeface="Calibri" panose="020F0502020204030204" pitchFamily="34" charset="0"/>
              </a:rPr>
              <a:t> </a:t>
            </a:r>
            <a:r>
              <a:rPr lang="en-US" b="1" baseline="30000" dirty="0">
                <a:solidFill>
                  <a:srgbClr val="7030A0"/>
                </a:solidFill>
                <a:latin typeface="Calibri" panose="020F0502020204030204" pitchFamily="34" charset="0"/>
                <a:cs typeface="Calibri" panose="020F0502020204030204" pitchFamily="34" charset="0"/>
              </a:rPr>
              <a:t>15 </a:t>
            </a:r>
            <a:r>
              <a:rPr lang="en-US" b="1" dirty="0">
                <a:solidFill>
                  <a:srgbClr val="7030A0"/>
                </a:solidFill>
                <a:latin typeface="Calibri" panose="020F0502020204030204" pitchFamily="34" charset="0"/>
                <a:cs typeface="Calibri" panose="020F0502020204030204" pitchFamily="34" charset="0"/>
              </a:rPr>
              <a:t>Be diligent to present yourself approved to God, a worker who does not need </a:t>
            </a:r>
          </a:p>
          <a:p>
            <a:pPr algn="ctr"/>
            <a:r>
              <a:rPr lang="en-US" b="1" dirty="0">
                <a:solidFill>
                  <a:srgbClr val="7030A0"/>
                </a:solidFill>
                <a:latin typeface="Calibri" panose="020F0502020204030204" pitchFamily="34" charset="0"/>
                <a:cs typeface="Calibri" panose="020F0502020204030204" pitchFamily="34" charset="0"/>
              </a:rPr>
              <a:t>to be ashamed, rightly dividing the word of truth.</a:t>
            </a:r>
          </a:p>
        </p:txBody>
      </p:sp>
    </p:spTree>
    <p:extLst>
      <p:ext uri="{BB962C8B-B14F-4D97-AF65-F5344CB8AC3E}">
        <p14:creationId xmlns:p14="http://schemas.microsoft.com/office/powerpoint/2010/main" val="418453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0-#ppt_w/2"/>
                                          </p:val>
                                        </p:tav>
                                        <p:tav tm="100000">
                                          <p:val>
                                            <p:strVal val="#ppt_x"/>
                                          </p:val>
                                        </p:tav>
                                      </p:tavLst>
                                    </p:anim>
                                    <p:anim calcmode="lin" valueType="num">
                                      <p:cBhvr additive="base">
                                        <p:cTn id="40"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arn(inVertic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1066800" y="152400"/>
            <a:ext cx="6629400" cy="595656"/>
          </a:xfrm>
        </p:spPr>
        <p:txBody>
          <a:bodyPr>
            <a:normAutofit fontScale="90000"/>
          </a:bodyPr>
          <a:lstStyle/>
          <a:p>
            <a:r>
              <a:rPr lang="en-US" b="1" i="1" u="sng" dirty="0">
                <a:solidFill>
                  <a:schemeClr val="accent6">
                    <a:lumMod val="75000"/>
                  </a:schemeClr>
                </a:solidFill>
              </a:rPr>
              <a:t>What to do with God’s Word</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871979" y="838200"/>
            <a:ext cx="8272021" cy="5867400"/>
          </a:xfrm>
        </p:spPr>
        <p:txBody>
          <a:bodyPr>
            <a:normAutofit/>
          </a:bodyPr>
          <a:lstStyle/>
          <a:p>
            <a:r>
              <a:rPr lang="en-US" sz="2400" dirty="0"/>
              <a:t>Second, when we find His teachings, we then study His teachings, figuring out more precisely what His will is by comparing it to other passages on the same topic. We learn what His will is in study.</a:t>
            </a:r>
          </a:p>
          <a:p>
            <a:r>
              <a:rPr lang="en-US" sz="2400" dirty="0"/>
              <a:t>Meditation is an act in which we think about God’s word, how is it applied exactly to specific situations in our own individual lives and also in general in the world.</a:t>
            </a:r>
          </a:p>
          <a:p>
            <a:r>
              <a:rPr lang="en-US" sz="2400" dirty="0"/>
              <a:t>If we </a:t>
            </a:r>
            <a:r>
              <a:rPr lang="en-US" sz="2400" b="1" i="1" u="sng" dirty="0">
                <a:solidFill>
                  <a:srgbClr val="7030A0"/>
                </a:solidFill>
              </a:rPr>
              <a:t>ONLY</a:t>
            </a:r>
            <a:r>
              <a:rPr lang="en-US" sz="2400" dirty="0"/>
              <a:t> </a:t>
            </a:r>
            <a:r>
              <a:rPr lang="en-US" sz="2400" b="1" i="1" dirty="0">
                <a:solidFill>
                  <a:srgbClr val="FF0000"/>
                </a:solidFill>
              </a:rPr>
              <a:t>read</a:t>
            </a:r>
            <a:r>
              <a:rPr lang="en-US" sz="2400" dirty="0"/>
              <a:t>, we only become generally familiar with God’s word.</a:t>
            </a:r>
          </a:p>
          <a:p>
            <a:r>
              <a:rPr lang="en-US" sz="2400" dirty="0"/>
              <a:t>If we don’t then </a:t>
            </a:r>
            <a:r>
              <a:rPr lang="en-US" sz="2400" b="1" i="1" dirty="0">
                <a:solidFill>
                  <a:srgbClr val="FF0000"/>
                </a:solidFill>
              </a:rPr>
              <a:t>study</a:t>
            </a:r>
            <a:r>
              <a:rPr lang="en-US" sz="2400" dirty="0"/>
              <a:t> to understand and </a:t>
            </a:r>
            <a:r>
              <a:rPr lang="en-US" sz="2400" b="1" i="1" u="sng" dirty="0">
                <a:solidFill>
                  <a:srgbClr val="7030A0"/>
                </a:solidFill>
              </a:rPr>
              <a:t>ONLY</a:t>
            </a:r>
            <a:r>
              <a:rPr lang="en-US" sz="2400" dirty="0"/>
              <a:t> meditate, we are only meditating on our own thinking, not God’s</a:t>
            </a:r>
          </a:p>
          <a:p>
            <a:r>
              <a:rPr lang="en-US" sz="2400" dirty="0"/>
              <a:t>If we </a:t>
            </a:r>
            <a:r>
              <a:rPr lang="en-US" sz="2400" b="1" i="1" u="sng" dirty="0">
                <a:solidFill>
                  <a:srgbClr val="7030A0"/>
                </a:solidFill>
              </a:rPr>
              <a:t>ONLY</a:t>
            </a:r>
            <a:r>
              <a:rPr lang="en-US" sz="2400" dirty="0"/>
              <a:t> study but never </a:t>
            </a:r>
            <a:r>
              <a:rPr lang="en-US" sz="2400" b="1" i="1" dirty="0">
                <a:solidFill>
                  <a:srgbClr val="FF0000"/>
                </a:solidFill>
              </a:rPr>
              <a:t>meditate</a:t>
            </a:r>
            <a:r>
              <a:rPr lang="en-US" sz="2400" dirty="0"/>
              <a:t>, we will not learn how to make application to our lives and situations in general.</a:t>
            </a:r>
          </a:p>
        </p:txBody>
      </p:sp>
    </p:spTree>
    <p:extLst>
      <p:ext uri="{BB962C8B-B14F-4D97-AF65-F5344CB8AC3E}">
        <p14:creationId xmlns:p14="http://schemas.microsoft.com/office/powerpoint/2010/main" val="386279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4773</TotalTime>
  <Words>1289</Words>
  <Application>Microsoft Office PowerPoint</Application>
  <PresentationFormat>On-screen Show (4:3)</PresentationFormat>
  <Paragraphs>144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Gill Sans MT</vt:lpstr>
      <vt:lpstr>Verdana</vt:lpstr>
      <vt:lpstr>Wingdings 2</vt:lpstr>
      <vt:lpstr>Solstice</vt:lpstr>
      <vt:lpstr>How to Study the Bible</vt:lpstr>
      <vt:lpstr>Rules for the Class</vt:lpstr>
      <vt:lpstr>Turner’s Article Progression</vt:lpstr>
      <vt:lpstr>Principals Taught in the Word concerning Studying the Bible</vt:lpstr>
      <vt:lpstr>Principals Taught in the Word concerning Studying the Bible</vt:lpstr>
      <vt:lpstr>Principals Taught in the Word concerning Studying the Bible</vt:lpstr>
      <vt:lpstr>Principals Taught in the Word concerning Studying the Bible</vt:lpstr>
      <vt:lpstr>What to do with God’s Word?</vt:lpstr>
      <vt:lpstr>What to do with God’s Word</vt:lpstr>
      <vt:lpstr>So then </vt:lpstr>
      <vt:lpstr>So then </vt:lpstr>
      <vt:lpstr>So then </vt:lpstr>
      <vt:lpstr>Speak as the Oracles of  God</vt:lpstr>
    </vt:vector>
  </TitlesOfParts>
  <Company>Indiana University-Purdue University Fort Wayne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Kostrubanic</dc:creator>
  <cp:lastModifiedBy>Kevin Stilts</cp:lastModifiedBy>
  <cp:revision>209</cp:revision>
  <cp:lastPrinted>2021-06-30T14:03:09Z</cp:lastPrinted>
  <dcterms:created xsi:type="dcterms:W3CDTF">2015-01-25T03:29:18Z</dcterms:created>
  <dcterms:modified xsi:type="dcterms:W3CDTF">2021-07-07T21:24:19Z</dcterms:modified>
</cp:coreProperties>
</file>