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1"/>
  </p:notesMasterIdLst>
  <p:sldIdLst>
    <p:sldId id="256" r:id="rId2"/>
    <p:sldId id="302" r:id="rId3"/>
    <p:sldId id="304" r:id="rId4"/>
    <p:sldId id="305" r:id="rId5"/>
    <p:sldId id="306" r:id="rId6"/>
    <p:sldId id="274" r:id="rId7"/>
    <p:sldId id="307" r:id="rId8"/>
    <p:sldId id="308" r:id="rId9"/>
    <p:sldId id="30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842" autoAdjust="0"/>
  </p:normalViewPr>
  <p:slideViewPr>
    <p:cSldViewPr snapToGrid="0">
      <p:cViewPr varScale="1">
        <p:scale>
          <a:sx n="91" d="100"/>
          <a:sy n="91" d="100"/>
        </p:scale>
        <p:origin x="69" y="45"/>
      </p:cViewPr>
      <p:guideLst/>
    </p:cSldViewPr>
  </p:slideViewPr>
  <p:outlineViewPr>
    <p:cViewPr>
      <p:scale>
        <a:sx n="33" d="100"/>
        <a:sy n="33" d="100"/>
      </p:scale>
      <p:origin x="0" y="-91224"/>
    </p:cViewPr>
  </p:outlineViewPr>
  <p:notesTextViewPr>
    <p:cViewPr>
      <p:scale>
        <a:sx n="1" d="1"/>
        <a:sy n="1" d="1"/>
      </p:scale>
      <p:origin x="0" y="0"/>
    </p:cViewPr>
  </p:notesTextViewPr>
  <p:sorterViewPr>
    <p:cViewPr>
      <p:scale>
        <a:sx n="100" d="100"/>
        <a:sy n="100" d="100"/>
      </p:scale>
      <p:origin x="0" y="-37592"/>
    </p:cViewPr>
  </p:sorterViewPr>
  <p:notesViewPr>
    <p:cSldViewPr snapToGrid="0">
      <p:cViewPr varScale="1">
        <p:scale>
          <a:sx n="51" d="100"/>
          <a:sy n="51" d="100"/>
        </p:scale>
        <p:origin x="269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D2DC42-65E2-45C7-A4A1-B417D30014F2}" type="datetimeFigureOut">
              <a:rPr lang="en-US" smtClean="0"/>
              <a:t>7/29/2021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9F63B4-EC75-419E-AC6F-49A3E7EBB198}" type="slidenum">
              <a:rPr lang="en-US" smtClean="0"/>
              <a:t>‹#›</a:t>
            </a:fld>
            <a:endParaRPr lang="en-US"/>
          </a:p>
        </p:txBody>
      </p:sp>
    </p:spTree>
    <p:extLst>
      <p:ext uri="{BB962C8B-B14F-4D97-AF65-F5344CB8AC3E}">
        <p14:creationId xmlns:p14="http://schemas.microsoft.com/office/powerpoint/2010/main" val="4290268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1</a:t>
            </a:fld>
            <a:endParaRPr lang="en-US"/>
          </a:p>
        </p:txBody>
      </p:sp>
    </p:spTree>
    <p:extLst>
      <p:ext uri="{BB962C8B-B14F-4D97-AF65-F5344CB8AC3E}">
        <p14:creationId xmlns:p14="http://schemas.microsoft.com/office/powerpoint/2010/main" val="2819672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2</a:t>
            </a:fld>
            <a:endParaRPr lang="en-US"/>
          </a:p>
        </p:txBody>
      </p:sp>
    </p:spTree>
    <p:extLst>
      <p:ext uri="{BB962C8B-B14F-4D97-AF65-F5344CB8AC3E}">
        <p14:creationId xmlns:p14="http://schemas.microsoft.com/office/powerpoint/2010/main" val="20733412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3</a:t>
            </a:fld>
            <a:endParaRPr lang="en-US"/>
          </a:p>
        </p:txBody>
      </p:sp>
    </p:spTree>
    <p:extLst>
      <p:ext uri="{BB962C8B-B14F-4D97-AF65-F5344CB8AC3E}">
        <p14:creationId xmlns:p14="http://schemas.microsoft.com/office/powerpoint/2010/main" val="3862748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4</a:t>
            </a:fld>
            <a:endParaRPr lang="en-US"/>
          </a:p>
        </p:txBody>
      </p:sp>
    </p:spTree>
    <p:extLst>
      <p:ext uri="{BB962C8B-B14F-4D97-AF65-F5344CB8AC3E}">
        <p14:creationId xmlns:p14="http://schemas.microsoft.com/office/powerpoint/2010/main" val="971859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5</a:t>
            </a:fld>
            <a:endParaRPr lang="en-US"/>
          </a:p>
        </p:txBody>
      </p:sp>
    </p:spTree>
    <p:extLst>
      <p:ext uri="{BB962C8B-B14F-4D97-AF65-F5344CB8AC3E}">
        <p14:creationId xmlns:p14="http://schemas.microsoft.com/office/powerpoint/2010/main" val="11801167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6</a:t>
            </a:fld>
            <a:endParaRPr lang="en-US"/>
          </a:p>
        </p:txBody>
      </p:sp>
    </p:spTree>
    <p:extLst>
      <p:ext uri="{BB962C8B-B14F-4D97-AF65-F5344CB8AC3E}">
        <p14:creationId xmlns:p14="http://schemas.microsoft.com/office/powerpoint/2010/main" val="2139399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7</a:t>
            </a:fld>
            <a:endParaRPr lang="en-US"/>
          </a:p>
        </p:txBody>
      </p:sp>
    </p:spTree>
    <p:extLst>
      <p:ext uri="{BB962C8B-B14F-4D97-AF65-F5344CB8AC3E}">
        <p14:creationId xmlns:p14="http://schemas.microsoft.com/office/powerpoint/2010/main" val="2701372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49F63B4-EC75-419E-AC6F-49A3E7EBB198}" type="slidenum">
              <a:rPr lang="en-US" smtClean="0"/>
              <a:t>8</a:t>
            </a:fld>
            <a:endParaRPr lang="en-US"/>
          </a:p>
        </p:txBody>
      </p:sp>
    </p:spTree>
    <p:extLst>
      <p:ext uri="{BB962C8B-B14F-4D97-AF65-F5344CB8AC3E}">
        <p14:creationId xmlns:p14="http://schemas.microsoft.com/office/powerpoint/2010/main" val="2168949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Solicit answers for the charges section…</a:t>
            </a:r>
          </a:p>
        </p:txBody>
      </p:sp>
      <p:sp>
        <p:nvSpPr>
          <p:cNvPr id="4" name="Slide Number Placeholder 3"/>
          <p:cNvSpPr>
            <a:spLocks noGrp="1"/>
          </p:cNvSpPr>
          <p:nvPr>
            <p:ph type="sldNum" sz="quarter" idx="5"/>
          </p:nvPr>
        </p:nvSpPr>
        <p:spPr/>
        <p:txBody>
          <a:bodyPr/>
          <a:lstStyle/>
          <a:p>
            <a:fld id="{649F63B4-EC75-419E-AC6F-49A3E7EBB198}" type="slidenum">
              <a:rPr lang="en-US" smtClean="0"/>
              <a:t>9</a:t>
            </a:fld>
            <a:endParaRPr lang="en-US"/>
          </a:p>
        </p:txBody>
      </p:sp>
    </p:spTree>
    <p:extLst>
      <p:ext uri="{BB962C8B-B14F-4D97-AF65-F5344CB8AC3E}">
        <p14:creationId xmlns:p14="http://schemas.microsoft.com/office/powerpoint/2010/main" val="1650786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7/29/2021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7/29/2021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7/29/2021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spencer.gear.dyndns.org/category/exposition-of-scripture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0FFC0-C7E5-4C8E-BC65-46561BCF5249}"/>
              </a:ext>
            </a:extLst>
          </p:cNvPr>
          <p:cNvSpPr>
            <a:spLocks noGrp="1"/>
          </p:cNvSpPr>
          <p:nvPr>
            <p:ph type="ctrTitle"/>
          </p:nvPr>
        </p:nvSpPr>
        <p:spPr>
          <a:xfrm>
            <a:off x="84154" y="200025"/>
            <a:ext cx="8110521" cy="3228975"/>
          </a:xfrm>
        </p:spPr>
        <p:txBody>
          <a:bodyPr/>
          <a:lstStyle/>
          <a:p>
            <a:pPr algn="ctr"/>
            <a:r>
              <a:rPr lang="en-US" dirty="0"/>
              <a:t>2021 3</a:t>
            </a:r>
            <a:r>
              <a:rPr lang="en-US" baseline="30000" dirty="0"/>
              <a:t>rd</a:t>
            </a:r>
            <a:r>
              <a:rPr lang="en-US" dirty="0"/>
              <a:t> Quarter Adult Class </a:t>
            </a:r>
          </a:p>
        </p:txBody>
      </p:sp>
      <p:sp>
        <p:nvSpPr>
          <p:cNvPr id="3" name="Subtitle 2">
            <a:extLst>
              <a:ext uri="{FF2B5EF4-FFF2-40B4-BE49-F238E27FC236}">
                <a16:creationId xmlns:a16="http://schemas.microsoft.com/office/drawing/2014/main" id="{2B09B5FA-3366-4C60-B493-B35F3FF40B92}"/>
              </a:ext>
            </a:extLst>
          </p:cNvPr>
          <p:cNvSpPr>
            <a:spLocks noGrp="1"/>
          </p:cNvSpPr>
          <p:nvPr>
            <p:ph type="subTitle" idx="1"/>
          </p:nvPr>
        </p:nvSpPr>
        <p:spPr>
          <a:xfrm>
            <a:off x="1484330" y="3606296"/>
            <a:ext cx="8637072" cy="977621"/>
          </a:xfrm>
        </p:spPr>
        <p:txBody>
          <a:bodyPr/>
          <a:lstStyle/>
          <a:p>
            <a:r>
              <a:rPr lang="en-US" dirty="0"/>
              <a:t>The Pastoral Epistles: 1&amp; 2 Timothy, Titus, and Philemon</a:t>
            </a:r>
          </a:p>
        </p:txBody>
      </p:sp>
      <p:pic>
        <p:nvPicPr>
          <p:cNvPr id="5" name="Picture 4">
            <a:extLst>
              <a:ext uri="{FF2B5EF4-FFF2-40B4-BE49-F238E27FC236}">
                <a16:creationId xmlns:a16="http://schemas.microsoft.com/office/drawing/2014/main" id="{2B168068-D5E0-4C76-BA7A-31CFB5FB6487}"/>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194675" y="133350"/>
            <a:ext cx="3736222" cy="3118355"/>
          </a:xfrm>
          <a:prstGeom prst="rect">
            <a:avLst/>
          </a:prstGeom>
        </p:spPr>
      </p:pic>
    </p:spTree>
    <p:extLst>
      <p:ext uri="{BB962C8B-B14F-4D97-AF65-F5344CB8AC3E}">
        <p14:creationId xmlns:p14="http://schemas.microsoft.com/office/powerpoint/2010/main" val="3485692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757FD-4B0F-4A31-AA78-63A7D94E7263}"/>
              </a:ext>
            </a:extLst>
          </p:cNvPr>
          <p:cNvSpPr>
            <a:spLocks noGrp="1"/>
          </p:cNvSpPr>
          <p:nvPr>
            <p:ph type="title"/>
          </p:nvPr>
        </p:nvSpPr>
        <p:spPr/>
        <p:txBody>
          <a:bodyPr/>
          <a:lstStyle/>
          <a:p>
            <a:r>
              <a:rPr lang="en-US"/>
              <a:t>Chapter 3: 8-13</a:t>
            </a:r>
          </a:p>
        </p:txBody>
      </p:sp>
      <p:sp>
        <p:nvSpPr>
          <p:cNvPr id="3" name="Content Placeholder 2">
            <a:extLst>
              <a:ext uri="{FF2B5EF4-FFF2-40B4-BE49-F238E27FC236}">
                <a16:creationId xmlns:a16="http://schemas.microsoft.com/office/drawing/2014/main" id="{4BBFDD61-3962-4878-B371-96F36016F2BE}"/>
              </a:ext>
            </a:extLst>
          </p:cNvPr>
          <p:cNvSpPr>
            <a:spLocks noGrp="1"/>
          </p:cNvSpPr>
          <p:nvPr>
            <p:ph idx="1"/>
          </p:nvPr>
        </p:nvSpPr>
        <p:spPr>
          <a:xfrm>
            <a:off x="132080" y="2015732"/>
            <a:ext cx="11927839" cy="4037749"/>
          </a:xfrm>
        </p:spPr>
        <p:txBody>
          <a:bodyPr/>
          <a:lstStyle/>
          <a:p>
            <a:r>
              <a:rPr lang="en-US" dirty="0"/>
              <a:t>“Deacons likewise…” indicates similarities in Elders and Deacons.</a:t>
            </a:r>
          </a:p>
          <a:p>
            <a:r>
              <a:rPr lang="en-US" dirty="0" err="1"/>
              <a:t>Diakonos</a:t>
            </a:r>
            <a:r>
              <a:rPr lang="en-US" dirty="0"/>
              <a:t>- to serve (Greek)</a:t>
            </a:r>
          </a:p>
          <a:p>
            <a:endParaRPr lang="en-US" dirty="0"/>
          </a:p>
          <a:p>
            <a:r>
              <a:rPr lang="en-US" u="sng" dirty="0"/>
              <a:t>“Before I Die” [Wayne Jackson]- </a:t>
            </a:r>
            <a:r>
              <a:rPr lang="en-US" i="1" dirty="0"/>
              <a:t>“Just as there are qualifications for bishops, so ‘in like manner’ there are for deacons as well. First, it is generally assumed that the “deacons” will be younger* than the “elders” by virtue of the title given to the latter. The deacon is required to be a worker who is “grave” [</a:t>
            </a:r>
            <a:r>
              <a:rPr lang="en-US" i="1" dirty="0" err="1"/>
              <a:t>semnos</a:t>
            </a:r>
            <a:r>
              <a:rPr lang="en-US" i="1" dirty="0"/>
              <a:t>-serious]. The words has to do with an inward disposition that reflects itself in outward actions. It is required of elders (3:4) and to a respectable degree, all Christians (2:2).”</a:t>
            </a:r>
          </a:p>
          <a:p>
            <a:pPr lvl="1"/>
            <a:r>
              <a:rPr lang="en-US" dirty="0"/>
              <a:t>*implies not only a physical but a SPIRITUAL youth. </a:t>
            </a:r>
          </a:p>
        </p:txBody>
      </p:sp>
    </p:spTree>
    <p:extLst>
      <p:ext uri="{BB962C8B-B14F-4D97-AF65-F5344CB8AC3E}">
        <p14:creationId xmlns:p14="http://schemas.microsoft.com/office/powerpoint/2010/main" val="12134451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37DDF-1C69-4C67-B3DB-735FDC301FB1}"/>
              </a:ext>
            </a:extLst>
          </p:cNvPr>
          <p:cNvSpPr>
            <a:spLocks noGrp="1"/>
          </p:cNvSpPr>
          <p:nvPr>
            <p:ph type="title"/>
          </p:nvPr>
        </p:nvSpPr>
        <p:spPr/>
        <p:txBody>
          <a:bodyPr/>
          <a:lstStyle/>
          <a:p>
            <a:r>
              <a:rPr lang="en-US" dirty="0"/>
              <a:t>Chapter 3: 8-13</a:t>
            </a:r>
          </a:p>
        </p:txBody>
      </p:sp>
      <p:sp>
        <p:nvSpPr>
          <p:cNvPr id="3" name="Content Placeholder 2">
            <a:extLst>
              <a:ext uri="{FF2B5EF4-FFF2-40B4-BE49-F238E27FC236}">
                <a16:creationId xmlns:a16="http://schemas.microsoft.com/office/drawing/2014/main" id="{201A5784-22E1-456E-ACCB-79F46B4C0BF9}"/>
              </a:ext>
            </a:extLst>
          </p:cNvPr>
          <p:cNvSpPr>
            <a:spLocks noGrp="1"/>
          </p:cNvSpPr>
          <p:nvPr>
            <p:ph idx="1"/>
          </p:nvPr>
        </p:nvSpPr>
        <p:spPr>
          <a:xfrm>
            <a:off x="172720" y="2015732"/>
            <a:ext cx="11907519" cy="4037749"/>
          </a:xfrm>
        </p:spPr>
        <p:txBody>
          <a:bodyPr/>
          <a:lstStyle/>
          <a:p>
            <a:r>
              <a:rPr lang="en-US" dirty="0"/>
              <a:t>Qualifications of a Deacon</a:t>
            </a:r>
          </a:p>
          <a:p>
            <a:pPr lvl="1"/>
            <a:r>
              <a:rPr lang="en-US" dirty="0"/>
              <a:t>Not double tongued (</a:t>
            </a:r>
            <a:r>
              <a:rPr lang="en-US" dirty="0" err="1"/>
              <a:t>dilogos</a:t>
            </a:r>
            <a:r>
              <a:rPr lang="en-US" dirty="0"/>
              <a:t>)- saying one thing and doing another/saying one thing with one and saying else with others</a:t>
            </a:r>
          </a:p>
          <a:p>
            <a:pPr lvl="1"/>
            <a:r>
              <a:rPr lang="en-US" dirty="0"/>
              <a:t>Not addicted to much wine</a:t>
            </a:r>
          </a:p>
          <a:p>
            <a:pPr lvl="1"/>
            <a:r>
              <a:rPr lang="en-US" dirty="0"/>
              <a:t>Not fond of “sordid gain” (</a:t>
            </a:r>
            <a:r>
              <a:rPr lang="en-US" dirty="0" err="1"/>
              <a:t>aischros</a:t>
            </a:r>
            <a:r>
              <a:rPr lang="en-US" dirty="0"/>
              <a:t>)- morally deformed/</a:t>
            </a:r>
            <a:r>
              <a:rPr lang="en-US" dirty="0" err="1"/>
              <a:t>shamlessly</a:t>
            </a:r>
            <a:r>
              <a:rPr lang="en-US" dirty="0"/>
              <a:t> greedy for money</a:t>
            </a:r>
          </a:p>
          <a:p>
            <a:pPr lvl="1"/>
            <a:r>
              <a:rPr lang="en-US" dirty="0"/>
              <a:t>Holds to the mystery of faith- holding to God’s word/scripture/God’s Laws</a:t>
            </a:r>
          </a:p>
          <a:p>
            <a:pPr lvl="1"/>
            <a:r>
              <a:rPr lang="en-US" dirty="0"/>
              <a:t>First tested- period of examination</a:t>
            </a:r>
          </a:p>
          <a:p>
            <a:pPr lvl="1"/>
            <a:r>
              <a:rPr lang="en-US" dirty="0"/>
              <a:t>Husband of one wife- same as discussion with Elders…Greek word is same</a:t>
            </a:r>
          </a:p>
          <a:p>
            <a:pPr lvl="1"/>
            <a:r>
              <a:rPr lang="en-US" dirty="0"/>
              <a:t>Good managers of households/children- same word/discussion as with Elder in regards to number</a:t>
            </a:r>
          </a:p>
        </p:txBody>
      </p:sp>
    </p:spTree>
    <p:extLst>
      <p:ext uri="{BB962C8B-B14F-4D97-AF65-F5344CB8AC3E}">
        <p14:creationId xmlns:p14="http://schemas.microsoft.com/office/powerpoint/2010/main" val="4156859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2AF18-BE37-4EDD-B1D9-2773D82C4BC5}"/>
              </a:ext>
            </a:extLst>
          </p:cNvPr>
          <p:cNvSpPr>
            <a:spLocks noGrp="1"/>
          </p:cNvSpPr>
          <p:nvPr>
            <p:ph type="title"/>
          </p:nvPr>
        </p:nvSpPr>
        <p:spPr/>
        <p:txBody>
          <a:bodyPr/>
          <a:lstStyle/>
          <a:p>
            <a:r>
              <a:rPr lang="en-US" dirty="0"/>
              <a:t>Chapter 3: 8-13</a:t>
            </a:r>
          </a:p>
        </p:txBody>
      </p:sp>
      <p:sp>
        <p:nvSpPr>
          <p:cNvPr id="3" name="Content Placeholder 2">
            <a:extLst>
              <a:ext uri="{FF2B5EF4-FFF2-40B4-BE49-F238E27FC236}">
                <a16:creationId xmlns:a16="http://schemas.microsoft.com/office/drawing/2014/main" id="{A8E8AE9A-9565-4356-B1C5-40FA78DBE57F}"/>
              </a:ext>
            </a:extLst>
          </p:cNvPr>
          <p:cNvSpPr>
            <a:spLocks noGrp="1"/>
          </p:cNvSpPr>
          <p:nvPr>
            <p:ph idx="1"/>
          </p:nvPr>
        </p:nvSpPr>
        <p:spPr>
          <a:xfrm>
            <a:off x="121920" y="2015732"/>
            <a:ext cx="11907519" cy="4037749"/>
          </a:xfrm>
        </p:spPr>
        <p:txBody>
          <a:bodyPr/>
          <a:lstStyle/>
          <a:p>
            <a:r>
              <a:rPr lang="en-US" b="1" i="1" u="sng" dirty="0"/>
              <a:t>Why might verse 11 fall where it does? Why would Paul seemingly place a verse about women in the qualifications of Deacons (and extension Elders)?</a:t>
            </a:r>
          </a:p>
          <a:p>
            <a:endParaRPr lang="en-US" b="1" i="1" u="sng" dirty="0"/>
          </a:p>
          <a:p>
            <a:r>
              <a:rPr lang="en-US" b="1" i="1" u="sng" dirty="0"/>
              <a:t>What type of men were to serve as “Deacons” in the early church? Today?</a:t>
            </a:r>
          </a:p>
        </p:txBody>
      </p:sp>
    </p:spTree>
    <p:extLst>
      <p:ext uri="{BB962C8B-B14F-4D97-AF65-F5344CB8AC3E}">
        <p14:creationId xmlns:p14="http://schemas.microsoft.com/office/powerpoint/2010/main" val="303029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8B22E-394A-43A4-92C9-F54B032B5EA0}"/>
              </a:ext>
            </a:extLst>
          </p:cNvPr>
          <p:cNvSpPr>
            <a:spLocks noGrp="1"/>
          </p:cNvSpPr>
          <p:nvPr>
            <p:ph type="title"/>
          </p:nvPr>
        </p:nvSpPr>
        <p:spPr/>
        <p:txBody>
          <a:bodyPr/>
          <a:lstStyle/>
          <a:p>
            <a:r>
              <a:rPr lang="en-US" dirty="0"/>
              <a:t>Chapter 3: 14-16</a:t>
            </a:r>
          </a:p>
        </p:txBody>
      </p:sp>
      <p:sp>
        <p:nvSpPr>
          <p:cNvPr id="3" name="Content Placeholder 2">
            <a:extLst>
              <a:ext uri="{FF2B5EF4-FFF2-40B4-BE49-F238E27FC236}">
                <a16:creationId xmlns:a16="http://schemas.microsoft.com/office/drawing/2014/main" id="{99F91FF8-D199-4E2F-98AA-6BE11CA5B658}"/>
              </a:ext>
            </a:extLst>
          </p:cNvPr>
          <p:cNvSpPr>
            <a:spLocks noGrp="1"/>
          </p:cNvSpPr>
          <p:nvPr>
            <p:ph idx="1"/>
          </p:nvPr>
        </p:nvSpPr>
        <p:spPr>
          <a:xfrm>
            <a:off x="162560" y="2015732"/>
            <a:ext cx="11917679" cy="3958348"/>
          </a:xfrm>
        </p:spPr>
        <p:txBody>
          <a:bodyPr/>
          <a:lstStyle/>
          <a:p>
            <a:r>
              <a:rPr lang="en-US" dirty="0"/>
              <a:t>Paul hopes to be with the church in Ephesus soon, but acknowledges that God might have other plans.</a:t>
            </a:r>
          </a:p>
          <a:p>
            <a:r>
              <a:rPr lang="en-US" dirty="0"/>
              <a:t>As such, he has sent this letter ahead in order that Timothy and the faithful brethren might be able to “know how one ought to conduct himself in the household of God.” (vs. 15)</a:t>
            </a:r>
          </a:p>
        </p:txBody>
      </p:sp>
    </p:spTree>
    <p:extLst>
      <p:ext uri="{BB962C8B-B14F-4D97-AF65-F5344CB8AC3E}">
        <p14:creationId xmlns:p14="http://schemas.microsoft.com/office/powerpoint/2010/main" val="9885879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F52EA-A847-4BA9-B060-65DFE6F4B6CB}"/>
              </a:ext>
            </a:extLst>
          </p:cNvPr>
          <p:cNvSpPr>
            <a:spLocks noGrp="1"/>
          </p:cNvSpPr>
          <p:nvPr>
            <p:ph type="title"/>
          </p:nvPr>
        </p:nvSpPr>
        <p:spPr/>
        <p:txBody>
          <a:bodyPr/>
          <a:lstStyle/>
          <a:p>
            <a:r>
              <a:rPr lang="en-US" dirty="0"/>
              <a:t>CHAPTER 4</a:t>
            </a:r>
          </a:p>
        </p:txBody>
      </p:sp>
      <p:sp>
        <p:nvSpPr>
          <p:cNvPr id="3" name="Text Placeholder 2">
            <a:extLst>
              <a:ext uri="{FF2B5EF4-FFF2-40B4-BE49-F238E27FC236}">
                <a16:creationId xmlns:a16="http://schemas.microsoft.com/office/drawing/2014/main" id="{0F224FA6-46B7-4771-8F95-EBFEC98C9934}"/>
              </a:ext>
            </a:extLst>
          </p:cNvPr>
          <p:cNvSpPr>
            <a:spLocks noGrp="1"/>
          </p:cNvSpPr>
          <p:nvPr>
            <p:ph type="body" idx="1"/>
          </p:nvPr>
        </p:nvSpPr>
        <p:spPr/>
        <p:txBody>
          <a:bodyPr/>
          <a:lstStyle/>
          <a:p>
            <a:r>
              <a:rPr lang="en-US" dirty="0"/>
              <a:t>Erring Brethren and Discipline of a Preacher/Christian</a:t>
            </a:r>
          </a:p>
        </p:txBody>
      </p:sp>
    </p:spTree>
    <p:extLst>
      <p:ext uri="{BB962C8B-B14F-4D97-AF65-F5344CB8AC3E}">
        <p14:creationId xmlns:p14="http://schemas.microsoft.com/office/powerpoint/2010/main" val="7482926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CC2801-8EC8-4296-B3FC-E0D01444D0B6}"/>
              </a:ext>
            </a:extLst>
          </p:cNvPr>
          <p:cNvSpPr>
            <a:spLocks noGrp="1"/>
          </p:cNvSpPr>
          <p:nvPr>
            <p:ph type="title"/>
          </p:nvPr>
        </p:nvSpPr>
        <p:spPr/>
        <p:txBody>
          <a:bodyPr/>
          <a:lstStyle/>
          <a:p>
            <a:r>
              <a:rPr lang="en-US" dirty="0"/>
              <a:t>Chapter 4: 1-5</a:t>
            </a:r>
          </a:p>
        </p:txBody>
      </p:sp>
      <p:sp>
        <p:nvSpPr>
          <p:cNvPr id="5" name="Content Placeholder 4">
            <a:extLst>
              <a:ext uri="{FF2B5EF4-FFF2-40B4-BE49-F238E27FC236}">
                <a16:creationId xmlns:a16="http://schemas.microsoft.com/office/drawing/2014/main" id="{C8C8A1E1-24D3-437B-9BB3-D59FAC349DE3}"/>
              </a:ext>
            </a:extLst>
          </p:cNvPr>
          <p:cNvSpPr>
            <a:spLocks noGrp="1"/>
          </p:cNvSpPr>
          <p:nvPr>
            <p:ph idx="1"/>
          </p:nvPr>
        </p:nvSpPr>
        <p:spPr>
          <a:xfrm>
            <a:off x="91440" y="2015732"/>
            <a:ext cx="11927839" cy="4037749"/>
          </a:xfrm>
        </p:spPr>
        <p:txBody>
          <a:bodyPr/>
          <a:lstStyle/>
          <a:p>
            <a:r>
              <a:rPr lang="en-US" dirty="0"/>
              <a:t>This was already occurring (the falling away) via the Jews.</a:t>
            </a:r>
          </a:p>
          <a:p>
            <a:pPr lvl="1"/>
            <a:r>
              <a:rPr lang="en-US" dirty="0"/>
              <a:t>Abstention of consuming certain meats</a:t>
            </a:r>
          </a:p>
          <a:p>
            <a:r>
              <a:rPr lang="en-US" dirty="0"/>
              <a:t>Term “fall away” [</a:t>
            </a:r>
            <a:r>
              <a:rPr lang="en-US" dirty="0" err="1"/>
              <a:t>aphistemi</a:t>
            </a:r>
            <a:r>
              <a:rPr lang="en-US" dirty="0"/>
              <a:t>-in the middle voice] is best illustrated in Heb. 3:12.</a:t>
            </a:r>
          </a:p>
          <a:p>
            <a:r>
              <a:rPr lang="en-US" dirty="0"/>
              <a:t>Vs. 4, however gives hope to Timothy, and by extension us: “</a:t>
            </a:r>
            <a:r>
              <a:rPr lang="en-US" i="1" dirty="0"/>
              <a:t>For everything created by God is good, …” </a:t>
            </a:r>
            <a:r>
              <a:rPr lang="en-US" dirty="0"/>
              <a:t>indicating that although the Jews were advocating or the abstention of consuming certain meats, God had no intended it to be that way (Gen. 1:31)</a:t>
            </a:r>
          </a:p>
          <a:p>
            <a:endParaRPr lang="en-US" dirty="0"/>
          </a:p>
          <a:p>
            <a:r>
              <a:rPr lang="en-US" b="1" i="1" u="sng" dirty="0"/>
              <a:t>What caused/would cause some to depart from the faith, and what was the ultimate source? Does this still occur today? Explain.</a:t>
            </a:r>
          </a:p>
        </p:txBody>
      </p:sp>
    </p:spTree>
    <p:extLst>
      <p:ext uri="{BB962C8B-B14F-4D97-AF65-F5344CB8AC3E}">
        <p14:creationId xmlns:p14="http://schemas.microsoft.com/office/powerpoint/2010/main" val="932045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arn(inVertical)">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21" fill="hold" grpId="0" nodeType="click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barn(inVertical)">
                                      <p:cBhvr>
                                        <p:cTn id="20" dur="500"/>
                                        <p:tgtEl>
                                          <p:spTgt spid="5">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Effect transition="in" filter="barn(inVertical)">
                                      <p:cBhvr>
                                        <p:cTn id="25"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2876C-C958-42FD-B0DF-3981FE826E67}"/>
              </a:ext>
            </a:extLst>
          </p:cNvPr>
          <p:cNvSpPr>
            <a:spLocks noGrp="1"/>
          </p:cNvSpPr>
          <p:nvPr>
            <p:ph type="title"/>
          </p:nvPr>
        </p:nvSpPr>
        <p:spPr/>
        <p:txBody>
          <a:bodyPr/>
          <a:lstStyle/>
          <a:p>
            <a:r>
              <a:rPr lang="en-US" dirty="0"/>
              <a:t>Chapter 4: 6-10</a:t>
            </a:r>
          </a:p>
        </p:txBody>
      </p:sp>
      <p:sp>
        <p:nvSpPr>
          <p:cNvPr id="3" name="Content Placeholder 2">
            <a:extLst>
              <a:ext uri="{FF2B5EF4-FFF2-40B4-BE49-F238E27FC236}">
                <a16:creationId xmlns:a16="http://schemas.microsoft.com/office/drawing/2014/main" id="{DAAD3C73-2FAD-47E2-BA90-05FC16B85D3D}"/>
              </a:ext>
            </a:extLst>
          </p:cNvPr>
          <p:cNvSpPr>
            <a:spLocks noGrp="1"/>
          </p:cNvSpPr>
          <p:nvPr>
            <p:ph idx="1"/>
          </p:nvPr>
        </p:nvSpPr>
        <p:spPr>
          <a:xfrm>
            <a:off x="81280" y="2015732"/>
            <a:ext cx="11937999" cy="4037749"/>
          </a:xfrm>
        </p:spPr>
        <p:txBody>
          <a:bodyPr>
            <a:normAutofit fontScale="92500" lnSpcReduction="10000"/>
          </a:bodyPr>
          <a:lstStyle/>
          <a:p>
            <a:r>
              <a:rPr lang="en-US" b="1" i="1" u="sng" dirty="0"/>
              <a:t>What things is Paul referring to in vs. 6?</a:t>
            </a:r>
          </a:p>
          <a:p>
            <a:pPr lvl="1"/>
            <a:r>
              <a:rPr lang="en-US" dirty="0"/>
              <a:t>Refers back to vs. 1-5 and the doctrines that were rampant not only in the Jewish sect but world wide (recall where the city is located…and the type of clientele that frequented the city).</a:t>
            </a:r>
          </a:p>
          <a:p>
            <a:r>
              <a:rPr lang="en-US" dirty="0"/>
              <a:t>Timothy was to have nothing to do with the worldly stories/doctrines being taught, but was to stick to the Word and “discipline yourself for the purpose of godliness…”</a:t>
            </a:r>
          </a:p>
          <a:p>
            <a:pPr lvl="1"/>
            <a:r>
              <a:rPr lang="en-US" dirty="0"/>
              <a:t>Not meaning he was not to oppose the doctrines, but was to not fall prey to them!</a:t>
            </a:r>
          </a:p>
          <a:p>
            <a:r>
              <a:rPr lang="en-US" dirty="0"/>
              <a:t>Without bodily discipline, it is difficult to fulfill the work Timothy has been charged.</a:t>
            </a:r>
          </a:p>
          <a:p>
            <a:endParaRPr lang="en-US" dirty="0"/>
          </a:p>
          <a:p>
            <a:r>
              <a:rPr lang="en-US" b="1" i="1" u="sng" dirty="0"/>
              <a:t>What lessons does this section provide for the “common” Christian? Or is this solely meant to refer to an evangelist/preacher?</a:t>
            </a:r>
          </a:p>
          <a:p>
            <a:endParaRPr lang="en-US" dirty="0"/>
          </a:p>
        </p:txBody>
      </p:sp>
    </p:spTree>
    <p:extLst>
      <p:ext uri="{BB962C8B-B14F-4D97-AF65-F5344CB8AC3E}">
        <p14:creationId xmlns:p14="http://schemas.microsoft.com/office/powerpoint/2010/main" val="3217985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1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1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1500"/>
                                        <p:tgtEl>
                                          <p:spTgt spid="3">
                                            <p:txEl>
                                              <p:pRg st="2" end="2"/>
                                            </p:txEl>
                                          </p:spTgt>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in)">
                                      <p:cBhvr>
                                        <p:cTn id="20" dur="1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ircle(in)">
                                      <p:cBhvr>
                                        <p:cTn id="25" dur="1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circle(in)">
                                      <p:cBhvr>
                                        <p:cTn id="30" dur="1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8AA4F-F199-42F2-B536-D1B8FE47E51C}"/>
              </a:ext>
            </a:extLst>
          </p:cNvPr>
          <p:cNvSpPr>
            <a:spLocks noGrp="1"/>
          </p:cNvSpPr>
          <p:nvPr>
            <p:ph type="title"/>
          </p:nvPr>
        </p:nvSpPr>
        <p:spPr/>
        <p:txBody>
          <a:bodyPr/>
          <a:lstStyle/>
          <a:p>
            <a:r>
              <a:rPr lang="en-US" dirty="0"/>
              <a:t>Chapter 4: 11-16</a:t>
            </a:r>
          </a:p>
        </p:txBody>
      </p:sp>
      <p:sp>
        <p:nvSpPr>
          <p:cNvPr id="3" name="Content Placeholder 2">
            <a:extLst>
              <a:ext uri="{FF2B5EF4-FFF2-40B4-BE49-F238E27FC236}">
                <a16:creationId xmlns:a16="http://schemas.microsoft.com/office/drawing/2014/main" id="{D1619FE8-6D85-4184-8501-893F22EF6D6C}"/>
              </a:ext>
            </a:extLst>
          </p:cNvPr>
          <p:cNvSpPr>
            <a:spLocks noGrp="1"/>
          </p:cNvSpPr>
          <p:nvPr>
            <p:ph idx="1"/>
          </p:nvPr>
        </p:nvSpPr>
        <p:spPr>
          <a:xfrm>
            <a:off x="111761" y="2015732"/>
            <a:ext cx="11958320" cy="4037749"/>
          </a:xfrm>
        </p:spPr>
        <p:txBody>
          <a:bodyPr>
            <a:normAutofit fontScale="92500" lnSpcReduction="20000"/>
          </a:bodyPr>
          <a:lstStyle/>
          <a:p>
            <a:r>
              <a:rPr lang="en-US" dirty="0"/>
              <a:t>Again, Timothy is charged with being bold (possibly again speaking to his timidness?) to preach and oppose the false doctrines of Ephesus.</a:t>
            </a:r>
          </a:p>
          <a:p>
            <a:pPr lvl="1"/>
            <a:r>
              <a:rPr lang="en-US" dirty="0"/>
              <a:t>Not to have youthfulness deter him, but to be the example through his speech, conduct, love faith and purity.</a:t>
            </a:r>
          </a:p>
          <a:p>
            <a:r>
              <a:rPr lang="en-US" dirty="0"/>
              <a:t>Specifically charged with:</a:t>
            </a:r>
          </a:p>
          <a:p>
            <a:pPr lvl="1"/>
            <a:r>
              <a:rPr lang="en-US" dirty="0"/>
              <a:t>Public reading of scripture</a:t>
            </a:r>
          </a:p>
          <a:p>
            <a:pPr lvl="1"/>
            <a:r>
              <a:rPr lang="en-US" dirty="0"/>
              <a:t>Exhortation and teaching</a:t>
            </a:r>
          </a:p>
          <a:p>
            <a:pPr lvl="1"/>
            <a:r>
              <a:rPr lang="en-US" dirty="0"/>
              <a:t>Not neglecting own talents</a:t>
            </a:r>
          </a:p>
          <a:p>
            <a:r>
              <a:rPr lang="en-US" dirty="0"/>
              <a:t>Also charged to </a:t>
            </a:r>
            <a:r>
              <a:rPr lang="en-US" i="1" dirty="0"/>
              <a:t>“Pay close attention to yourself and to your teaching…”</a:t>
            </a:r>
            <a:r>
              <a:rPr lang="en-US" dirty="0"/>
              <a:t> </a:t>
            </a:r>
          </a:p>
          <a:p>
            <a:endParaRPr lang="en-US" dirty="0"/>
          </a:p>
          <a:p>
            <a:r>
              <a:rPr lang="en-US" b="1" i="1" u="sng" dirty="0"/>
              <a:t>What would the result potentially be if Timothy took Paul’s advice? What applications can we make from this in our assembly/lives today?</a:t>
            </a:r>
          </a:p>
        </p:txBody>
      </p:sp>
    </p:spTree>
    <p:extLst>
      <p:ext uri="{BB962C8B-B14F-4D97-AF65-F5344CB8AC3E}">
        <p14:creationId xmlns:p14="http://schemas.microsoft.com/office/powerpoint/2010/main" val="2514307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8" end="8"/>
                                            </p:txEl>
                                          </p:spTgt>
                                        </p:tgtEl>
                                        <p:attrNameLst>
                                          <p:attrName>style.visibility</p:attrName>
                                        </p:attrNameLst>
                                      </p:cBhvr>
                                      <p:to>
                                        <p:strVal val="visible"/>
                                      </p:to>
                                    </p:set>
                                    <p:animEffect transition="in" filter="fade">
                                      <p:cBhvr>
                                        <p:cTn id="54" dur="1000"/>
                                        <p:tgtEl>
                                          <p:spTgt spid="3">
                                            <p:txEl>
                                              <p:pRg st="8" end="8"/>
                                            </p:txEl>
                                          </p:spTgt>
                                        </p:tgtEl>
                                      </p:cBhvr>
                                    </p:animEffect>
                                    <p:anim calcmode="lin" valueType="num">
                                      <p:cBhvr>
                                        <p:cTn id="55"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1167</TotalTime>
  <Words>785</Words>
  <Application>Microsoft Office PowerPoint</Application>
  <PresentationFormat>Widescreen</PresentationFormat>
  <Paragraphs>61</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Gill Sans MT</vt:lpstr>
      <vt:lpstr>Gallery</vt:lpstr>
      <vt:lpstr>2021 3rd Quarter Adult Class </vt:lpstr>
      <vt:lpstr>Chapter 3: 8-13</vt:lpstr>
      <vt:lpstr>Chapter 3: 8-13</vt:lpstr>
      <vt:lpstr>Chapter 3: 8-13</vt:lpstr>
      <vt:lpstr>Chapter 3: 14-16</vt:lpstr>
      <vt:lpstr>CHAPTER 4</vt:lpstr>
      <vt:lpstr>Chapter 4: 1-5</vt:lpstr>
      <vt:lpstr>Chapter 4: 6-10</vt:lpstr>
      <vt:lpstr>Chapter 4: 11-16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Nate Paden</dc:creator>
  <cp:lastModifiedBy>Kevin Stilts</cp:lastModifiedBy>
  <cp:revision>136</cp:revision>
  <dcterms:created xsi:type="dcterms:W3CDTF">2021-06-21T15:33:05Z</dcterms:created>
  <dcterms:modified xsi:type="dcterms:W3CDTF">2021-07-29T04:45:03Z</dcterms:modified>
</cp:coreProperties>
</file>