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8"/>
  </p:notesMasterIdLst>
  <p:sldIdLst>
    <p:sldId id="257" r:id="rId2"/>
    <p:sldId id="365" r:id="rId3"/>
    <p:sldId id="353" r:id="rId4"/>
    <p:sldId id="354" r:id="rId5"/>
    <p:sldId id="355" r:id="rId6"/>
    <p:sldId id="356" r:id="rId7"/>
    <p:sldId id="368" r:id="rId8"/>
    <p:sldId id="367" r:id="rId9"/>
    <p:sldId id="364" r:id="rId10"/>
    <p:sldId id="357" r:id="rId11"/>
    <p:sldId id="313" r:id="rId12"/>
    <p:sldId id="314" r:id="rId13"/>
    <p:sldId id="315" r:id="rId14"/>
    <p:sldId id="316" r:id="rId15"/>
    <p:sldId id="372" r:id="rId16"/>
    <p:sldId id="318" r:id="rId17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88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7DA43-590B-4F66-A477-BBAF3F43B5B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84465-652F-4D36-BF72-7871DDABB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86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87DA-B7DD-4E2D-83DE-AF88678B54F8}" type="datetime1">
              <a:rPr lang="en-US" smtClean="0"/>
              <a:t>6/30/2021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62506-3AB5-4D36-B121-D0FAC158C283}" type="datetime1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8E2CC-5997-430E-9BBD-9F74F6698330}" type="datetime1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9FFFE-9F5A-46FB-A658-50F7B02E042B}" type="datetime1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69AC2-7B5D-42FC-8C01-7C2F2B46C337}" type="datetime1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4354-A78F-41CF-AA34-6230B4B896C5}" type="datetime1">
              <a:rPr lang="en-US" smtClean="0"/>
              <a:t>6/30/2021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A7E3-CCBF-4CD3-9ABA-FDDAAD0E1F8E}" type="datetime1">
              <a:rPr lang="en-US" smtClean="0"/>
              <a:t>6/30/2021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7C289-0E03-4460-9217-4682E1679FBB}" type="datetime1">
              <a:rPr lang="en-US" smtClean="0"/>
              <a:t>6/30/2021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26F43-3F36-4501-B12C-0FB577DE928F}" type="datetime1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086A-5D89-4651-B0AA-6263FA53DE6A}" type="datetime1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EF8C58-3CB0-44E5-AC36-D403DAB3EC7C}" type="datetime1">
              <a:rPr lang="en-US" smtClean="0"/>
              <a:t>6/30/2021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/>
              <a:t>                             How to Study the Bible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1FDF2F7-5BB0-4658-AE2F-D36D0C44FDA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600200" y="2340936"/>
            <a:ext cx="7010400" cy="1088064"/>
          </a:xfrm>
        </p:spPr>
        <p:txBody>
          <a:bodyPr>
            <a:noAutofit/>
          </a:bodyPr>
          <a:lstStyle/>
          <a:p>
            <a:r>
              <a:rPr lang="en-US" sz="6000" i="1" dirty="0"/>
              <a:t>How to Study the Bible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397760" y="5769936"/>
            <a:ext cx="6720840" cy="1088064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A look at ways on how to study the bible following examples and patterns from the Scriptures.</a:t>
            </a:r>
          </a:p>
        </p:txBody>
      </p:sp>
    </p:spTree>
    <p:extLst>
      <p:ext uri="{BB962C8B-B14F-4D97-AF65-F5344CB8AC3E}">
        <p14:creationId xmlns:p14="http://schemas.microsoft.com/office/powerpoint/2010/main" val="19039555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2CE3B-0D49-467D-BEF5-DD2EEA8DE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32951"/>
            <a:ext cx="5498592" cy="792162"/>
          </a:xfrm>
        </p:spPr>
        <p:txBody>
          <a:bodyPr/>
          <a:lstStyle/>
          <a:p>
            <a:r>
              <a:rPr lang="en-US" dirty="0"/>
              <a:t>Robert Turner’s Article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15876-F005-43A0-AA13-946415A62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825112"/>
            <a:ext cx="7943088" cy="5575687"/>
          </a:xfrm>
        </p:spPr>
        <p:txBody>
          <a:bodyPr>
            <a:normAutofit/>
          </a:bodyPr>
          <a:lstStyle/>
          <a:p>
            <a:r>
              <a:rPr lang="en-US" sz="2800" dirty="0"/>
              <a:t>Paragraph 9:</a:t>
            </a:r>
          </a:p>
          <a:p>
            <a:endParaRPr lang="en-US" sz="2800" dirty="0"/>
          </a:p>
          <a:p>
            <a:endParaRPr lang="en-US" sz="2800" dirty="0"/>
          </a:p>
          <a:p>
            <a:pPr marL="82296" indent="0">
              <a:buNone/>
            </a:pPr>
            <a:endParaRPr lang="en-US" sz="2800" dirty="0"/>
          </a:p>
          <a:p>
            <a:r>
              <a:rPr lang="en-US" sz="2800" dirty="0"/>
              <a:t>So, how important is our own Bible Study?</a:t>
            </a:r>
          </a:p>
          <a:p>
            <a:r>
              <a:rPr lang="en-US" sz="2800" dirty="0"/>
              <a:t>How important is it to understand How to Study the Bible?</a:t>
            </a:r>
          </a:p>
          <a:p>
            <a:endParaRPr lang="en-US" sz="2800" b="1" i="1" u="sng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6D062-6770-4FF0-BF78-32E1489F9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1E467-8F11-472C-8608-DE3AD3FD5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90E2A-1264-46D3-BD1A-3093B75B9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4F8DC1-4A79-4D03-9D11-2A65AE6568A8}"/>
              </a:ext>
            </a:extLst>
          </p:cNvPr>
          <p:cNvSpPr txBox="1"/>
          <p:nvPr/>
        </p:nvSpPr>
        <p:spPr>
          <a:xfrm>
            <a:off x="1407702" y="1524000"/>
            <a:ext cx="7229671" cy="830997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 </a:t>
            </a:r>
            <a:r>
              <a:rPr lang="en-US" sz="2400" b="1" dirty="0">
                <a:solidFill>
                  <a:schemeClr val="bg1"/>
                </a:solidFill>
              </a:rPr>
              <a:t>We learn individual obligation and dedication to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God's word, or we are lost in sectarianism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581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77972-E3CA-4F1A-A5D6-6530ACB32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/>
          <a:lstStyle/>
          <a:p>
            <a:r>
              <a:rPr lang="en-US" dirty="0"/>
              <a:t>Let’s Get Started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CF28D7-B81B-469B-BB83-744766483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990600"/>
            <a:ext cx="7790688" cy="5257800"/>
          </a:xfrm>
        </p:spPr>
        <p:txBody>
          <a:bodyPr/>
          <a:lstStyle/>
          <a:p>
            <a:r>
              <a:rPr lang="en-US" dirty="0"/>
              <a:t>This is why I want to study how to study the bible.</a:t>
            </a:r>
          </a:p>
          <a:p>
            <a:r>
              <a:rPr lang="en-US" dirty="0"/>
              <a:t>How many generations of God’s people were lost for a lack of knowledge???</a:t>
            </a:r>
          </a:p>
          <a:p>
            <a:endParaRPr lang="en-US" dirty="0"/>
          </a:p>
          <a:p>
            <a:pPr marL="82296" indent="0">
              <a:buNone/>
            </a:pPr>
            <a:endParaRPr lang="en-US" dirty="0"/>
          </a:p>
          <a:p>
            <a:r>
              <a:rPr lang="en-US" dirty="0"/>
              <a:t>Many years ago, I had the chance to talk to Paul Earnhardt one afternoon.  I asked him many questions before going into preaching.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37100-7119-4B6F-BCBB-0221C6455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2BB9-D900-4367-B9BB-ECB9F77834A4}" type="datetime1">
              <a:rPr lang="en-US" smtClean="0"/>
              <a:t>6/30/2021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C93C6-03E5-45E1-85C9-2D64FA98A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                             How to Study the Bible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50D60-89A9-4A69-B037-8C3B35A98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58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3DADB-2E74-4EAA-BE63-C055A59E9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Paul Earnhardt’s Comment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ABA7B-71DD-450A-81E5-D48B0B07A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a few minutes of questions and answers, Paul gave me advice I have never forgotten:</a:t>
            </a:r>
          </a:p>
          <a:p>
            <a:endParaRPr lang="en-US" dirty="0"/>
          </a:p>
          <a:p>
            <a:pPr lvl="1"/>
            <a:r>
              <a:rPr lang="en-US" dirty="0"/>
              <a:t>“I will answer all of your questions, but allow me to give you some advice, don’t rely on a man’s answers for your questions, but allow the Word of God to answer your questions.  You will find all your questions answered within it.”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D2B056-812A-43FF-84CB-1D9663861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12FE2-ADFE-4B28-BB42-B778CE6C6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ACCEA-7446-46C3-8931-84A435E20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1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62E46-B2E0-4D75-80B7-10F523BCE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Since Then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9C65C-E737-4B81-8F60-85E77A6C25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838200"/>
            <a:ext cx="7498080" cy="5410200"/>
          </a:xfrm>
        </p:spPr>
        <p:txBody>
          <a:bodyPr>
            <a:normAutofit/>
          </a:bodyPr>
          <a:lstStyle/>
          <a:p>
            <a:r>
              <a:rPr lang="en-US" sz="2800" dirty="0"/>
              <a:t>I have always looked for all my question’s answer(s) in the Word of God.</a:t>
            </a:r>
          </a:p>
          <a:p>
            <a:r>
              <a:rPr lang="en-US" sz="2800" dirty="0"/>
              <a:t>When I started preaching, I started to look for biblical principals on the topic of how to study the bible.</a:t>
            </a:r>
          </a:p>
          <a:p>
            <a:r>
              <a:rPr lang="en-US" sz="2800" dirty="0"/>
              <a:t>Sort of strange to think of the bible giving answers as to how to study itself! But I believe it actually does do that.</a:t>
            </a:r>
          </a:p>
          <a:p>
            <a:r>
              <a:rPr lang="en-US" sz="2800" dirty="0"/>
              <a:t>Over the years, I have found </a:t>
            </a:r>
            <a:r>
              <a:rPr lang="en-US" sz="2800" b="1" u="sng" dirty="0">
                <a:solidFill>
                  <a:schemeClr val="accent3"/>
                </a:solidFill>
              </a:rPr>
              <a:t>8 principles </a:t>
            </a:r>
            <a:r>
              <a:rPr lang="en-US" sz="2800" dirty="0"/>
              <a:t>taught in the Word of God that I have always used when studying on biblical topics.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9D115-0390-48FA-919A-26AD71875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8A9BD1-B8A1-4184-8505-1DC84E098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8D0EF6-46D9-48F9-9698-BA6FC1577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2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38C05-74D7-4B9A-BD22-91C5E80E4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0595"/>
            <a:ext cx="3745992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A7EB0-9C5C-478D-9885-F04053A87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736557"/>
            <a:ext cx="7790688" cy="551184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 don’t claim to have </a:t>
            </a:r>
            <a:r>
              <a:rPr lang="en-US" b="1" u="sng" dirty="0"/>
              <a:t>ALL</a:t>
            </a:r>
            <a:r>
              <a:rPr lang="en-US" dirty="0"/>
              <a:t> the principals on how to study the bible.</a:t>
            </a:r>
          </a:p>
          <a:p>
            <a:r>
              <a:rPr lang="en-US" dirty="0"/>
              <a:t>I just suggest the one’s I have found over the years that I follow when trying to reach conclusions on what the bible teaches on subjects.</a:t>
            </a:r>
          </a:p>
          <a:p>
            <a:r>
              <a:rPr lang="en-US" dirty="0"/>
              <a:t>We will look at the principals, then we will apply the principals to questions I have been asked over the past two years concerning biblical topics.  Using the biblical principals, I hope each of you will reach conclusions to the questions we will examine.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6A49A-FB36-41D3-9B26-B9A710567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89407-3007-451B-A5B9-A5C7223AC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2DB85-7509-4F44-B9B0-A44DAE40A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0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C1548-30D0-4042-852F-76E8E5546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EDBB4-CA03-463D-95E3-DA527F2C8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Topics to be discussed later</a:t>
            </a:r>
          </a:p>
          <a:p>
            <a:pPr lvl="1"/>
            <a:r>
              <a:rPr lang="en-US" dirty="0"/>
              <a:t>Responsibility of Elders</a:t>
            </a:r>
          </a:p>
          <a:p>
            <a:pPr lvl="1"/>
            <a:r>
              <a:rPr lang="en-US" dirty="0"/>
              <a:t>Our Responsibilities to our Government</a:t>
            </a:r>
          </a:p>
          <a:p>
            <a:pPr lvl="1"/>
            <a:r>
              <a:rPr lang="en-US" dirty="0"/>
              <a:t>Worship and Attendance</a:t>
            </a:r>
          </a:p>
          <a:p>
            <a:pPr lvl="1"/>
            <a:r>
              <a:rPr lang="en-US" dirty="0"/>
              <a:t>What do we do when the Bible says nothing about a topic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02336" lvl="1" indent="0">
              <a:buNone/>
            </a:pPr>
            <a:r>
              <a:rPr lang="en-US" b="1" dirty="0"/>
              <a:t>AND NOW LESSON 1!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02336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4E3B6-F519-42E3-9A61-269A1B6D9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B9F0C-7749-4175-9B4E-CA687CE12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3DE32A-3584-4C69-9D5B-A0B3B73FE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84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341BF-69DA-45F4-90B8-C462C1EED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608" y="7620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/>
              <a:t>Principals Taught in the Word concerning Studying the Bible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3D695-E96E-4714-91EF-EBF1B520E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19200"/>
            <a:ext cx="7790688" cy="50292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In 2 Peter 3:18, Peter commands we are to grow in “grace and knowledge”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Growth is like riding a bicycle, either you keep pedaling or you fall over.</a:t>
            </a:r>
          </a:p>
          <a:p>
            <a:r>
              <a:rPr lang="en-US" sz="2800" dirty="0"/>
              <a:t>Peter ends the letter the way he began it with a discussion of grace and knowledge! (1:2-8)</a:t>
            </a:r>
          </a:p>
          <a:p>
            <a:r>
              <a:rPr lang="en-US" sz="2800" dirty="0"/>
              <a:t>We center on “knowledge” often, but the passage states to grow in </a:t>
            </a:r>
            <a:r>
              <a:rPr lang="en-US" sz="2800" b="1" u="sng" dirty="0">
                <a:solidFill>
                  <a:schemeClr val="accent3"/>
                </a:solidFill>
              </a:rPr>
              <a:t>BOTH</a:t>
            </a:r>
            <a:r>
              <a:rPr lang="en-US" sz="2800" dirty="0"/>
              <a:t> grace and knowledge.  How do these topics relate to each other?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C901F6-4295-4571-88DC-98D90BB60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10183-9341-43BA-A4B1-B035685F2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6BF4A2-25F1-4971-9929-A66731AB4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16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6B2D08-4B8B-463F-B78A-537033030094}"/>
              </a:ext>
            </a:extLst>
          </p:cNvPr>
          <p:cNvSpPr txBox="1"/>
          <p:nvPr/>
        </p:nvSpPr>
        <p:spPr>
          <a:xfrm>
            <a:off x="1334008" y="2133600"/>
            <a:ext cx="7543800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baseline="30000" dirty="0">
                <a:solidFill>
                  <a:schemeClr val="bg1"/>
                </a:solidFill>
              </a:rPr>
              <a:t>18 </a:t>
            </a:r>
            <a:r>
              <a:rPr lang="en-US" sz="2400" b="1" dirty="0">
                <a:solidFill>
                  <a:schemeClr val="bg1"/>
                </a:solidFill>
              </a:rPr>
              <a:t>but grow in the grace and knowledge of our Lord and Savior Jesus Christ.</a:t>
            </a:r>
          </a:p>
        </p:txBody>
      </p:sp>
    </p:spTree>
    <p:extLst>
      <p:ext uri="{BB962C8B-B14F-4D97-AF65-F5344CB8AC3E}">
        <p14:creationId xmlns:p14="http://schemas.microsoft.com/office/powerpoint/2010/main" val="280982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A7140-61CC-46B4-BC5B-A875017DD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0"/>
            <a:ext cx="5727192" cy="868362"/>
          </a:xfrm>
        </p:spPr>
        <p:txBody>
          <a:bodyPr/>
          <a:lstStyle/>
          <a:p>
            <a:r>
              <a:rPr lang="en-US" dirty="0"/>
              <a:t>Robert Turner’s Article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3FE277-3A14-4587-B738-9EC264501C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914400"/>
            <a:ext cx="7790688" cy="5334000"/>
          </a:xfrm>
        </p:spPr>
        <p:txBody>
          <a:bodyPr/>
          <a:lstStyle/>
          <a:p>
            <a:r>
              <a:rPr lang="en-US" sz="2800" dirty="0"/>
              <a:t>I had you read this article to begin, as it discusses, one reason the topic of this class is important.</a:t>
            </a:r>
          </a:p>
          <a:p>
            <a:r>
              <a:rPr lang="en-US" sz="2800" dirty="0"/>
              <a:t>Let’s take a look at some parts of the article and make some comments/points.</a:t>
            </a:r>
          </a:p>
          <a:p>
            <a:r>
              <a:rPr lang="en-US" sz="2800" dirty="0"/>
              <a:t>Let’s start with paragraph 2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Where is the emphasis in this question?  </a:t>
            </a:r>
          </a:p>
          <a:p>
            <a:r>
              <a:rPr lang="en-US" sz="2800" dirty="0"/>
              <a:t>What causes a person to start to equate tradition to divine authority?</a:t>
            </a:r>
          </a:p>
          <a:p>
            <a:pPr marL="82296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3C9AE-25CF-4223-89E5-F682B3AF4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461BEB-7BCA-41EF-A964-8D60700B9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AEB06-2B76-4237-85A4-7A6E101FE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4564CB-2055-4280-AD62-C7F5065A2600}"/>
              </a:ext>
            </a:extLst>
          </p:cNvPr>
          <p:cNvSpPr txBox="1"/>
          <p:nvPr/>
        </p:nvSpPr>
        <p:spPr>
          <a:xfrm>
            <a:off x="1266189" y="3556000"/>
            <a:ext cx="7544309" cy="461665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Must we conclude that tradition is divine authority?</a:t>
            </a:r>
          </a:p>
        </p:txBody>
      </p:sp>
    </p:spTree>
    <p:extLst>
      <p:ext uri="{BB962C8B-B14F-4D97-AF65-F5344CB8AC3E}">
        <p14:creationId xmlns:p14="http://schemas.microsoft.com/office/powerpoint/2010/main" val="60417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2CE3B-0D49-467D-BEF5-DD2EEA8DE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32951"/>
            <a:ext cx="5498592" cy="792162"/>
          </a:xfrm>
        </p:spPr>
        <p:txBody>
          <a:bodyPr/>
          <a:lstStyle/>
          <a:p>
            <a:r>
              <a:rPr lang="en-US" dirty="0"/>
              <a:t>Robert Turner’s Article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15876-F005-43A0-AA13-946415A62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882263"/>
            <a:ext cx="7943088" cy="5366137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He then goes on to define Heresy in paragraph 3: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b="1" u="sng" dirty="0"/>
              <a:t>Heresy</a:t>
            </a:r>
            <a:r>
              <a:rPr lang="en-US" sz="2800" dirty="0"/>
              <a:t> = </a:t>
            </a:r>
            <a:r>
              <a:rPr lang="en-US" sz="2800" dirty="0">
                <a:solidFill>
                  <a:srgbClr val="C00000"/>
                </a:solidFill>
              </a:rPr>
              <a:t>“self-willed opinion, substituted for submission to the power of truth.”</a:t>
            </a:r>
          </a:p>
          <a:p>
            <a:r>
              <a:rPr lang="en-US" sz="2800" dirty="0"/>
              <a:t>Who, in the NT, does this sound like?</a:t>
            </a:r>
          </a:p>
          <a:p>
            <a:r>
              <a:rPr lang="en-US" sz="2800" dirty="0"/>
              <a:t>What were some problems with the Pharisees?</a:t>
            </a:r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6D062-6770-4FF0-BF78-32E1489F9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1E467-8F11-472C-8608-DE3AD3FD5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90E2A-1264-46D3-BD1A-3093B75B9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693AE4-E41D-4895-9277-6A9338138EF5}"/>
              </a:ext>
            </a:extLst>
          </p:cNvPr>
          <p:cNvSpPr txBox="1"/>
          <p:nvPr/>
        </p:nvSpPr>
        <p:spPr>
          <a:xfrm>
            <a:off x="270591" y="1371600"/>
            <a:ext cx="8755217" cy="2677656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"Heresy" is, essentially, " self- willed opinion, substituted for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submission to the power of truth," and a "sect" is "the divisive party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formed" when truth is abandoned. (See Vine's Expository Dictionary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of N. T. Words) </a:t>
            </a:r>
            <a:r>
              <a:rPr lang="en-US" sz="2400" b="1" dirty="0">
                <a:solidFill>
                  <a:schemeClr val="bg1"/>
                </a:solidFill>
              </a:rPr>
              <a:t>Notice that TRUTH must be determined, its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standards established, before "heresy" can be defined</a:t>
            </a:r>
            <a:r>
              <a:rPr lang="en-US" sz="2400" dirty="0">
                <a:solidFill>
                  <a:schemeClr val="bg1"/>
                </a:solidFill>
              </a:rPr>
              <a:t>. We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cannot know if one has departed from home, until we fix a place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of residence.</a:t>
            </a:r>
          </a:p>
        </p:txBody>
      </p:sp>
    </p:spTree>
    <p:extLst>
      <p:ext uri="{BB962C8B-B14F-4D97-AF65-F5344CB8AC3E}">
        <p14:creationId xmlns:p14="http://schemas.microsoft.com/office/powerpoint/2010/main" val="361585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2CE3B-0D49-467D-BEF5-DD2EEA8DE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32951"/>
            <a:ext cx="5498592" cy="792162"/>
          </a:xfrm>
        </p:spPr>
        <p:txBody>
          <a:bodyPr/>
          <a:lstStyle/>
          <a:p>
            <a:r>
              <a:rPr lang="en-US" dirty="0"/>
              <a:t>Robert Turner’s Article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15876-F005-43A0-AA13-946415A62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882263"/>
            <a:ext cx="7943088" cy="5366137"/>
          </a:xfrm>
        </p:spPr>
        <p:txBody>
          <a:bodyPr/>
          <a:lstStyle/>
          <a:p>
            <a:r>
              <a:rPr lang="en-US" sz="2800" dirty="0"/>
              <a:t>How important is </a:t>
            </a:r>
            <a:r>
              <a:rPr lang="en-US" sz="2800" b="1" u="sng" dirty="0">
                <a:solidFill>
                  <a:srgbClr val="7030A0"/>
                </a:solidFill>
              </a:rPr>
              <a:t>TRUTH</a:t>
            </a:r>
            <a:r>
              <a:rPr lang="en-US" sz="2800" dirty="0"/>
              <a:t> according to Turner?</a:t>
            </a:r>
          </a:p>
          <a:p>
            <a:r>
              <a:rPr lang="en-US" sz="2800" dirty="0"/>
              <a:t>I like this statement by Turner at the end of paragraph 5: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He says this is a cunningly deceptive step in the next paragraph.  </a:t>
            </a:r>
            <a:r>
              <a:rPr lang="en-US" sz="2800" b="1" dirty="0">
                <a:solidFill>
                  <a:srgbClr val="C00000"/>
                </a:solidFill>
              </a:rPr>
              <a:t>Why?</a:t>
            </a:r>
            <a:endParaRPr lang="en-US" sz="2800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6D062-6770-4FF0-BF78-32E1489F9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1E467-8F11-472C-8608-DE3AD3FD5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90E2A-1264-46D3-BD1A-3093B75B9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693AE4-E41D-4895-9277-6A9338138EF5}"/>
              </a:ext>
            </a:extLst>
          </p:cNvPr>
          <p:cNvSpPr txBox="1"/>
          <p:nvPr/>
        </p:nvSpPr>
        <p:spPr>
          <a:xfrm>
            <a:off x="210312" y="2595835"/>
            <a:ext cx="8712770" cy="193899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Since complete truth is the principle by which heresy is determined,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the answer is deeply hidden in a subtle change of attitude toward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truth. </a:t>
            </a:r>
            <a:r>
              <a:rPr lang="en-US" sz="2400" b="1" dirty="0">
                <a:solidFill>
                  <a:schemeClr val="bg1"/>
                </a:solidFill>
              </a:rPr>
              <a:t>When a party begins to consider its PRACTICE as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the equivalent of TRUTH, the fatal step to sectarianism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is made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222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2CE3B-0D49-467D-BEF5-DD2EEA8DE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32951"/>
            <a:ext cx="5498592" cy="792162"/>
          </a:xfrm>
        </p:spPr>
        <p:txBody>
          <a:bodyPr/>
          <a:lstStyle/>
          <a:p>
            <a:r>
              <a:rPr lang="en-US" dirty="0"/>
              <a:t>Robert Turner’s Article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15876-F005-43A0-AA13-946415A62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825113"/>
            <a:ext cx="7943088" cy="5651886"/>
          </a:xfrm>
        </p:spPr>
        <p:txBody>
          <a:bodyPr>
            <a:normAutofit/>
          </a:bodyPr>
          <a:lstStyle/>
          <a:p>
            <a:r>
              <a:rPr lang="en-US" sz="2800" dirty="0"/>
              <a:t>Because at some point, it is easy to equate </a:t>
            </a:r>
            <a:r>
              <a:rPr lang="en-US" sz="2800" b="1" i="1" u="sng" dirty="0"/>
              <a:t>OUR</a:t>
            </a:r>
            <a:r>
              <a:rPr lang="en-US" sz="2800" dirty="0"/>
              <a:t> practice equaling truth; after all, we do what we do because it is found in the word of God!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It is truth, not because we do it; </a:t>
            </a:r>
            <a:r>
              <a:rPr lang="en-US" sz="2800" b="1" i="1" u="sng" dirty="0">
                <a:solidFill>
                  <a:srgbClr val="7030A0"/>
                </a:solidFill>
              </a:rPr>
              <a:t>but because it is found in the word of God</a:t>
            </a:r>
          </a:p>
          <a:p>
            <a:r>
              <a:rPr lang="en-US" sz="2800" dirty="0"/>
              <a:t>Do you see how the emphasis switches from what </a:t>
            </a:r>
            <a:r>
              <a:rPr lang="en-US" sz="2800" b="1" dirty="0">
                <a:solidFill>
                  <a:srgbClr val="7030A0"/>
                </a:solidFill>
              </a:rPr>
              <a:t>we find in the Word of God </a:t>
            </a:r>
            <a:r>
              <a:rPr lang="en-US" sz="2800" dirty="0"/>
              <a:t>to </a:t>
            </a:r>
            <a:r>
              <a:rPr lang="en-US" sz="2800" b="1" dirty="0">
                <a:solidFill>
                  <a:srgbClr val="FF0000"/>
                </a:solidFill>
              </a:rPr>
              <a:t>What we Practice?</a:t>
            </a:r>
          </a:p>
          <a:p>
            <a:r>
              <a:rPr lang="en-US" sz="2800" dirty="0"/>
              <a:t>We are </a:t>
            </a:r>
            <a:r>
              <a:rPr lang="en-US" sz="2800" b="1" u="sng" dirty="0"/>
              <a:t>NOT</a:t>
            </a:r>
            <a:r>
              <a:rPr lang="en-US" sz="2800" dirty="0"/>
              <a:t> right because of what we practice, but because what we practice is authorized by the word of God.  </a:t>
            </a:r>
            <a:r>
              <a:rPr lang="en-US" sz="2800" b="1" i="1" u="sng" dirty="0">
                <a:solidFill>
                  <a:srgbClr val="FF0000"/>
                </a:solidFill>
              </a:rPr>
              <a:t>Emphasis = Word of God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6D062-6770-4FF0-BF78-32E1489F9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1E467-8F11-472C-8608-DE3AD3FD5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90E2A-1264-46D3-BD1A-3093B75B9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68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2CE3B-0D49-467D-BEF5-DD2EEA8DE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32951"/>
            <a:ext cx="5498592" cy="576649"/>
          </a:xfrm>
        </p:spPr>
        <p:txBody>
          <a:bodyPr>
            <a:normAutofit fontScale="90000"/>
          </a:bodyPr>
          <a:lstStyle/>
          <a:p>
            <a:r>
              <a:rPr lang="en-US" dirty="0"/>
              <a:t>Robert Turner’s Article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15876-F005-43A0-AA13-946415A62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609600"/>
            <a:ext cx="7943088" cy="6172200"/>
          </a:xfrm>
        </p:spPr>
        <p:txBody>
          <a:bodyPr>
            <a:normAutofit/>
          </a:bodyPr>
          <a:lstStyle/>
          <a:p>
            <a:r>
              <a:rPr lang="en-US" sz="2800" dirty="0"/>
              <a:t>He goes farther in paragraph 7 and talks about the dangers of relying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“on ‘our’ scholars to provide the answers to doctrinal problems and what ‘our’ brethren establish must be safe and sound.”</a:t>
            </a:r>
          </a:p>
          <a:p>
            <a:r>
              <a:rPr lang="en-US" sz="2800" b="1" i="1" u="sng" dirty="0">
                <a:solidFill>
                  <a:srgbClr val="FF0000"/>
                </a:solidFill>
              </a:rPr>
              <a:t>Question: </a:t>
            </a:r>
            <a:r>
              <a:rPr lang="en-US" sz="2800" dirty="0"/>
              <a:t>If we don’t rely on our preachers or elders or our monthly brotherhood magazines (scholars) </a:t>
            </a:r>
            <a:r>
              <a:rPr lang="en-US" sz="2800" b="1" i="1" u="sng" dirty="0">
                <a:solidFill>
                  <a:srgbClr val="FF0000"/>
                </a:solidFill>
              </a:rPr>
              <a:t>or articles and posts on social media</a:t>
            </a:r>
            <a:r>
              <a:rPr lang="en-US" sz="2800" dirty="0"/>
              <a:t> to provide the answers; then who and what should we rely on?</a:t>
            </a:r>
          </a:p>
          <a:p>
            <a:r>
              <a:rPr lang="en-US" sz="2800" dirty="0"/>
              <a:t>Turner goes on in paragraph 8 to talk about </a:t>
            </a:r>
            <a:r>
              <a:rPr lang="en-US" sz="2800" b="1" dirty="0"/>
              <a:t>THE FATAL STEP.</a:t>
            </a:r>
          </a:p>
          <a:p>
            <a:endParaRPr lang="en-US" sz="2800" b="1" dirty="0"/>
          </a:p>
          <a:p>
            <a:pPr marL="82296" indent="0">
              <a:buNone/>
            </a:pPr>
            <a:endParaRPr lang="en-US" sz="2800" b="1" u="sng" dirty="0">
              <a:solidFill>
                <a:srgbClr val="7030A0"/>
              </a:solidFill>
            </a:endParaRPr>
          </a:p>
          <a:p>
            <a:endParaRPr lang="en-US" sz="2800" b="1" i="1" u="sng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6D062-6770-4FF0-BF78-32E1489F9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1E467-8F11-472C-8608-DE3AD3FD5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90E2A-1264-46D3-BD1A-3093B75B9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6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F4143A-242C-4AB9-B65E-E2DEDC1FDB4D}"/>
              </a:ext>
            </a:extLst>
          </p:cNvPr>
          <p:cNvSpPr txBox="1"/>
          <p:nvPr/>
        </p:nvSpPr>
        <p:spPr>
          <a:xfrm>
            <a:off x="1638300" y="6048345"/>
            <a:ext cx="6647688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“when we lost our objective view of God’s truth. . </a:t>
            </a:r>
            <a:r>
              <a:rPr lang="en-US" sz="2000" dirty="0">
                <a:solidFill>
                  <a:schemeClr val="bg1"/>
                </a:solidFill>
              </a:rPr>
              <a:t>..”</a:t>
            </a:r>
          </a:p>
        </p:txBody>
      </p:sp>
    </p:spTree>
    <p:extLst>
      <p:ext uri="{BB962C8B-B14F-4D97-AF65-F5344CB8AC3E}">
        <p14:creationId xmlns:p14="http://schemas.microsoft.com/office/powerpoint/2010/main" val="410147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C9064-A51D-4362-B029-F98866C66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0"/>
            <a:ext cx="6336792" cy="792162"/>
          </a:xfrm>
        </p:spPr>
        <p:txBody>
          <a:bodyPr/>
          <a:lstStyle/>
          <a:p>
            <a:r>
              <a:rPr lang="en-US" dirty="0"/>
              <a:t>Definition of “OBJECTIVE”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AC49A-DC5C-4D68-987C-ED72B1F3C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404500"/>
            <a:ext cx="7498080" cy="5072500"/>
          </a:xfrm>
        </p:spPr>
        <p:txBody>
          <a:bodyPr/>
          <a:lstStyle/>
          <a:p>
            <a:r>
              <a:rPr lang="en-US" dirty="0"/>
              <a:t>[of a person or their judgment] not influenced by personal feelings or opinions considering and representing fact.</a:t>
            </a:r>
          </a:p>
          <a:p>
            <a:r>
              <a:rPr lang="en-US" dirty="0"/>
              <a:t>What is it that Turner suggests happens to some people over time?</a:t>
            </a:r>
          </a:p>
          <a:p>
            <a:endParaRPr lang="en-US" dirty="0"/>
          </a:p>
          <a:p>
            <a:r>
              <a:rPr lang="en-US" dirty="0"/>
              <a:t>We will be coming back to this statement during our study.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63B3F-1B2E-44BA-9D3E-B98B3F6D6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56D5D-927E-4528-9251-374D59E2C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3B360-73B1-4B06-BA13-4EBB986AB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7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A76C63-1CAF-4676-9CAE-643CF45C808E}"/>
              </a:ext>
            </a:extLst>
          </p:cNvPr>
          <p:cNvSpPr txBox="1"/>
          <p:nvPr/>
        </p:nvSpPr>
        <p:spPr>
          <a:xfrm>
            <a:off x="1860804" y="898276"/>
            <a:ext cx="6647688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“when we lost our objective view of God’s truth. . </a:t>
            </a:r>
            <a:r>
              <a:rPr lang="en-US" sz="2000" dirty="0">
                <a:solidFill>
                  <a:schemeClr val="bg1"/>
                </a:solidFill>
              </a:rPr>
              <a:t>..”</a:t>
            </a:r>
          </a:p>
        </p:txBody>
      </p:sp>
    </p:spTree>
    <p:extLst>
      <p:ext uri="{BB962C8B-B14F-4D97-AF65-F5344CB8AC3E}">
        <p14:creationId xmlns:p14="http://schemas.microsoft.com/office/powerpoint/2010/main" val="2275805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2CE3B-0D49-467D-BEF5-DD2EEA8DE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32951"/>
            <a:ext cx="5498592" cy="576649"/>
          </a:xfrm>
        </p:spPr>
        <p:txBody>
          <a:bodyPr>
            <a:normAutofit fontScale="90000"/>
          </a:bodyPr>
          <a:lstStyle/>
          <a:p>
            <a:r>
              <a:rPr lang="en-US" dirty="0"/>
              <a:t>Robert Turner’s Article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15876-F005-43A0-AA13-946415A62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609600"/>
            <a:ext cx="7943088" cy="6172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He goes farther in paragraph 7 and talks about the dangers of relying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“on ‘our’ scholars to provide the answers to doctrinal problems and what ‘our’ brethren establish must be safe and sound.”</a:t>
            </a:r>
          </a:p>
          <a:p>
            <a:r>
              <a:rPr lang="en-US" sz="2800" b="1" i="1" u="sng" dirty="0">
                <a:solidFill>
                  <a:srgbClr val="FF0000"/>
                </a:solidFill>
              </a:rPr>
              <a:t>Question: </a:t>
            </a:r>
            <a:r>
              <a:rPr lang="en-US" sz="2800" dirty="0"/>
              <a:t>If we don’t rely on our preachers or elders or our monthly brotherhood magazines (scholars) </a:t>
            </a:r>
            <a:r>
              <a:rPr lang="en-US" sz="2800" b="1" i="1" u="sng" dirty="0">
                <a:solidFill>
                  <a:srgbClr val="FF0000"/>
                </a:solidFill>
              </a:rPr>
              <a:t>or articles and posts on social media</a:t>
            </a:r>
            <a:r>
              <a:rPr lang="en-US" sz="2800" dirty="0"/>
              <a:t> to provide the answers; then who and what should we rely on?</a:t>
            </a:r>
          </a:p>
          <a:p>
            <a:r>
              <a:rPr lang="en-US" sz="2800" dirty="0"/>
              <a:t>Turner goes on in paragraph 8 to talk about </a:t>
            </a:r>
            <a:r>
              <a:rPr lang="en-US" sz="2800" b="1" dirty="0"/>
              <a:t>THE FATAL STEP.</a:t>
            </a:r>
          </a:p>
          <a:p>
            <a:endParaRPr lang="en-US" sz="2800" b="1" dirty="0"/>
          </a:p>
          <a:p>
            <a:pPr marL="82296" indent="0">
              <a:buNone/>
            </a:pPr>
            <a:endParaRPr lang="en-US" sz="2800" b="1" u="sng" dirty="0">
              <a:solidFill>
                <a:srgbClr val="7030A0"/>
              </a:solidFill>
            </a:endParaRPr>
          </a:p>
          <a:p>
            <a:r>
              <a:rPr lang="en-US" sz="2800" b="1" u="sng" dirty="0">
                <a:solidFill>
                  <a:srgbClr val="7030A0"/>
                </a:solidFill>
              </a:rPr>
              <a:t>Thought Question:  </a:t>
            </a:r>
            <a:r>
              <a:rPr lang="en-US" sz="2800" dirty="0"/>
              <a:t>what are some causes of this </a:t>
            </a:r>
            <a:r>
              <a:rPr lang="en-US" sz="2800" b="1" dirty="0"/>
              <a:t>FATAL STEP </a:t>
            </a:r>
            <a:r>
              <a:rPr lang="en-US" sz="2800" dirty="0"/>
              <a:t>to be taken?</a:t>
            </a:r>
          </a:p>
          <a:p>
            <a:endParaRPr lang="en-US" sz="2800" b="1" i="1" u="sng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6D062-6770-4FF0-BF78-32E1489F9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1E467-8F11-472C-8608-DE3AD3FD5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90E2A-1264-46D3-BD1A-3093B75B9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8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F4143A-242C-4AB9-B65E-E2DEDC1FDB4D}"/>
              </a:ext>
            </a:extLst>
          </p:cNvPr>
          <p:cNvSpPr txBox="1"/>
          <p:nvPr/>
        </p:nvSpPr>
        <p:spPr>
          <a:xfrm>
            <a:off x="1638300" y="4876800"/>
            <a:ext cx="6647688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“when we lost our objective view of God’s truth. . </a:t>
            </a:r>
            <a:r>
              <a:rPr lang="en-US" sz="2000" dirty="0">
                <a:solidFill>
                  <a:schemeClr val="bg1"/>
                </a:solidFill>
              </a:rPr>
              <a:t>..”</a:t>
            </a:r>
          </a:p>
        </p:txBody>
      </p:sp>
    </p:spTree>
    <p:extLst>
      <p:ext uri="{BB962C8B-B14F-4D97-AF65-F5344CB8AC3E}">
        <p14:creationId xmlns:p14="http://schemas.microsoft.com/office/powerpoint/2010/main" val="173937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ABA074D0-18F3-4B89-9D4E-7D08C0559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793992" cy="838200"/>
          </a:xfrm>
        </p:spPr>
        <p:txBody>
          <a:bodyPr>
            <a:normAutofit/>
          </a:bodyPr>
          <a:lstStyle/>
          <a:p>
            <a:r>
              <a:rPr lang="en-US" b="1" i="1" u="sng" dirty="0">
                <a:solidFill>
                  <a:schemeClr val="bg1"/>
                </a:solidFill>
              </a:rPr>
              <a:t>Turner’s Article Progression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BC0B36-E8B2-4947-86D5-72142590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29D48-BAF3-4440-94C1-3E0B408F7F9B}" type="datetime1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5F5332-17F1-4CAE-9DBB-C90A86BCB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                             How to Study the Bible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06014-B111-407A-9958-DDF2F3B52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DF2F7-5BB0-4658-AE2F-D36D0C44FDA8}" type="slidenum">
              <a:rPr lang="en-US" smtClean="0"/>
              <a:t>9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6A8B4B-2824-433C-BBAE-2363AF19E11A}"/>
              </a:ext>
            </a:extLst>
          </p:cNvPr>
          <p:cNvSpPr txBox="1"/>
          <p:nvPr/>
        </p:nvSpPr>
        <p:spPr>
          <a:xfrm>
            <a:off x="381000" y="1371600"/>
            <a:ext cx="1744387" cy="156966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A desire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to practice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truth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ONLY.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D8A03F4-00BB-40C0-A61E-30E4E7F48B5F}"/>
              </a:ext>
            </a:extLst>
          </p:cNvPr>
          <p:cNvSpPr txBox="1"/>
          <p:nvPr/>
        </p:nvSpPr>
        <p:spPr>
          <a:xfrm>
            <a:off x="3581400" y="1748888"/>
            <a:ext cx="1531188" cy="830997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Truth is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practiced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CC44CF-FAE3-48BE-93AD-1C08E5307C34}"/>
              </a:ext>
            </a:extLst>
          </p:cNvPr>
          <p:cNvSpPr txBox="1"/>
          <p:nvPr/>
        </p:nvSpPr>
        <p:spPr>
          <a:xfrm>
            <a:off x="612896" y="5166778"/>
            <a:ext cx="8070607" cy="954107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b="1" i="1" u="sng" dirty="0">
                <a:solidFill>
                  <a:schemeClr val="bg1"/>
                </a:solidFill>
              </a:rPr>
              <a:t>Point</a:t>
            </a:r>
            <a:r>
              <a:rPr lang="en-US" sz="2800" b="1" i="1" dirty="0">
                <a:solidFill>
                  <a:schemeClr val="bg1"/>
                </a:solidFill>
              </a:rPr>
              <a:t> – </a:t>
            </a:r>
            <a:r>
              <a:rPr lang="en-US" sz="2800" b="1" dirty="0">
                <a:solidFill>
                  <a:schemeClr val="bg1"/>
                </a:solidFill>
              </a:rPr>
              <a:t>We must learn individual obligation and</a:t>
            </a:r>
          </a:p>
          <a:p>
            <a:pPr algn="ctr"/>
            <a:r>
              <a:rPr lang="en-US" sz="2800" b="1" i="1" dirty="0">
                <a:solidFill>
                  <a:schemeClr val="bg1"/>
                </a:solidFill>
              </a:rPr>
              <a:t>dedication to God’s word!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FB9567C-176A-47F7-8179-34FAC0EBED5F}"/>
              </a:ext>
            </a:extLst>
          </p:cNvPr>
          <p:cNvSpPr txBox="1"/>
          <p:nvPr/>
        </p:nvSpPr>
        <p:spPr>
          <a:xfrm>
            <a:off x="6246154" y="1564221"/>
            <a:ext cx="2156488" cy="120032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Attitude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towards 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truth changes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AF5E8DD-2A96-4D39-B8CB-31954FCBBDD8}"/>
              </a:ext>
            </a:extLst>
          </p:cNvPr>
          <p:cNvSpPr txBox="1"/>
          <p:nvPr/>
        </p:nvSpPr>
        <p:spPr>
          <a:xfrm>
            <a:off x="409966" y="3402091"/>
            <a:ext cx="1817036" cy="1200329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PRACTICE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equates to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TRUTH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EABABE-16DF-49C8-A026-4D27BE632778}"/>
              </a:ext>
            </a:extLst>
          </p:cNvPr>
          <p:cNvSpPr txBox="1"/>
          <p:nvPr/>
        </p:nvSpPr>
        <p:spPr>
          <a:xfrm>
            <a:off x="3239350" y="3317241"/>
            <a:ext cx="2377702" cy="1569660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Move from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divine standard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to human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standard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1C83FBB-13B0-4E78-A0BB-E7D70BBC9731}"/>
              </a:ext>
            </a:extLst>
          </p:cNvPr>
          <p:cNvSpPr txBox="1"/>
          <p:nvPr/>
        </p:nvSpPr>
        <p:spPr>
          <a:xfrm>
            <a:off x="6629400" y="3453042"/>
            <a:ext cx="1843774" cy="1200329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Reliance on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“OUR”</a:t>
            </a:r>
          </a:p>
          <a:p>
            <a:pPr algn="ctr"/>
            <a:r>
              <a:rPr lang="en-US" sz="2400" b="1" dirty="0">
                <a:solidFill>
                  <a:schemeClr val="bg1"/>
                </a:solidFill>
              </a:rPr>
              <a:t>scholars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FE54D9A-772D-41CC-A112-254419D3C3AE}"/>
              </a:ext>
            </a:extLst>
          </p:cNvPr>
          <p:cNvCxnSpPr>
            <a:cxnSpLocks/>
          </p:cNvCxnSpPr>
          <p:nvPr/>
        </p:nvCxnSpPr>
        <p:spPr>
          <a:xfrm>
            <a:off x="2227002" y="2057400"/>
            <a:ext cx="1169994" cy="0"/>
          </a:xfrm>
          <a:prstGeom prst="straightConnector1">
            <a:avLst/>
          </a:prstGeom>
          <a:ln w="317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061B28E-061E-461B-8930-A822D68541A9}"/>
              </a:ext>
            </a:extLst>
          </p:cNvPr>
          <p:cNvCxnSpPr>
            <a:cxnSpLocks/>
          </p:cNvCxnSpPr>
          <p:nvPr/>
        </p:nvCxnSpPr>
        <p:spPr>
          <a:xfrm>
            <a:off x="5257800" y="2120870"/>
            <a:ext cx="762000" cy="0"/>
          </a:xfrm>
          <a:prstGeom prst="straightConnector1">
            <a:avLst/>
          </a:prstGeom>
          <a:ln w="317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Curved 24">
            <a:extLst>
              <a:ext uri="{FF2B5EF4-FFF2-40B4-BE49-F238E27FC236}">
                <a16:creationId xmlns:a16="http://schemas.microsoft.com/office/drawing/2014/main" id="{89A7D63B-EDD5-426C-B420-6C33179BBF4B}"/>
              </a:ext>
            </a:extLst>
          </p:cNvPr>
          <p:cNvCxnSpPr>
            <a:cxnSpLocks/>
          </p:cNvCxnSpPr>
          <p:nvPr/>
        </p:nvCxnSpPr>
        <p:spPr>
          <a:xfrm rot="10800000" flipV="1">
            <a:off x="2309794" y="2653195"/>
            <a:ext cx="3710007" cy="658965"/>
          </a:xfrm>
          <a:prstGeom prst="curvedConnector3">
            <a:avLst/>
          </a:prstGeom>
          <a:ln w="317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9BF72CB9-420C-42DF-96BB-5C3182451BB8}"/>
              </a:ext>
            </a:extLst>
          </p:cNvPr>
          <p:cNvCxnSpPr>
            <a:cxnSpLocks/>
          </p:cNvCxnSpPr>
          <p:nvPr/>
        </p:nvCxnSpPr>
        <p:spPr>
          <a:xfrm>
            <a:off x="2362200" y="4053206"/>
            <a:ext cx="609600" cy="0"/>
          </a:xfrm>
          <a:prstGeom prst="straightConnector1">
            <a:avLst/>
          </a:prstGeom>
          <a:ln w="317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24BB0B6-679F-4FD0-9F33-655E04E86DD3}"/>
              </a:ext>
            </a:extLst>
          </p:cNvPr>
          <p:cNvCxnSpPr>
            <a:cxnSpLocks/>
          </p:cNvCxnSpPr>
          <p:nvPr/>
        </p:nvCxnSpPr>
        <p:spPr>
          <a:xfrm>
            <a:off x="5870822" y="4053206"/>
            <a:ext cx="609600" cy="0"/>
          </a:xfrm>
          <a:prstGeom prst="straightConnector1">
            <a:avLst/>
          </a:prstGeom>
          <a:ln w="317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604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2" grpId="0" animBg="1"/>
      <p:bldP spid="3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4768</TotalTime>
  <Words>1387</Words>
  <Application>Microsoft Office PowerPoint</Application>
  <PresentationFormat>On-screen Show (4:3)</PresentationFormat>
  <Paragraphs>182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Calibri</vt:lpstr>
      <vt:lpstr>Gill Sans MT</vt:lpstr>
      <vt:lpstr>Verdana</vt:lpstr>
      <vt:lpstr>Wingdings 2</vt:lpstr>
      <vt:lpstr>Solstice</vt:lpstr>
      <vt:lpstr>How to Study the Bible</vt:lpstr>
      <vt:lpstr>Robert Turner’s Article</vt:lpstr>
      <vt:lpstr>Robert Turner’s Article</vt:lpstr>
      <vt:lpstr>Robert Turner’s Article</vt:lpstr>
      <vt:lpstr>Robert Turner’s Article</vt:lpstr>
      <vt:lpstr>Robert Turner’s Article</vt:lpstr>
      <vt:lpstr>Definition of “OBJECTIVE”</vt:lpstr>
      <vt:lpstr>Robert Turner’s Article</vt:lpstr>
      <vt:lpstr>Turner’s Article Progression</vt:lpstr>
      <vt:lpstr>Robert Turner’s Article</vt:lpstr>
      <vt:lpstr>Let’s Get Started</vt:lpstr>
      <vt:lpstr>Paul Earnhardt’s Comment</vt:lpstr>
      <vt:lpstr>Since Then</vt:lpstr>
      <vt:lpstr>Introduction</vt:lpstr>
      <vt:lpstr>Introduction</vt:lpstr>
      <vt:lpstr>Principals Taught in the Word concerning Studying the Bible</vt:lpstr>
    </vt:vector>
  </TitlesOfParts>
  <Company>Indiana University-Purdue University Fort Wayne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Kostrubanic</dc:creator>
  <cp:lastModifiedBy>Kevin Stilts</cp:lastModifiedBy>
  <cp:revision>209</cp:revision>
  <cp:lastPrinted>2021-06-30T14:03:09Z</cp:lastPrinted>
  <dcterms:created xsi:type="dcterms:W3CDTF">2015-01-25T03:29:18Z</dcterms:created>
  <dcterms:modified xsi:type="dcterms:W3CDTF">2021-07-01T01:08:24Z</dcterms:modified>
</cp:coreProperties>
</file>