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60" r:id="rId5"/>
    <p:sldId id="280" r:id="rId6"/>
    <p:sldId id="261" r:id="rId7"/>
    <p:sldId id="284" r:id="rId8"/>
    <p:sldId id="283" r:id="rId9"/>
    <p:sldId id="285" r:id="rId10"/>
    <p:sldId id="286" r:id="rId11"/>
    <p:sldId id="287" r:id="rId12"/>
    <p:sldId id="288" r:id="rId13"/>
    <p:sldId id="276" r:id="rId14"/>
    <p:sldId id="281" r:id="rId15"/>
    <p:sldId id="282"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3B12-2F10-406B-9B44-042ED5CD2932}"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215373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177111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151507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85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0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36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42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69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50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36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1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361545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21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6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4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3B12-2F10-406B-9B44-042ED5CD2932}"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411089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3B12-2F10-406B-9B44-042ED5CD2932}"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92435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3B12-2F10-406B-9B44-042ED5CD2932}" type="datetimeFigureOut">
              <a:rPr lang="en-US" smtClean="0"/>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24094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3B12-2F10-406B-9B44-042ED5CD2932}"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66958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3B12-2F10-406B-9B44-042ED5CD2932}" type="datetimeFigureOut">
              <a:rPr lang="en-US" smtClean="0"/>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52056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255976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3B12-2F10-406B-9B44-042ED5CD2932}"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0E5DD-3528-4C2B-9AEF-B8388B2017FD}" type="slidenum">
              <a:rPr lang="en-US" smtClean="0"/>
              <a:t>‹#›</a:t>
            </a:fld>
            <a:endParaRPr lang="en-US"/>
          </a:p>
        </p:txBody>
      </p:sp>
    </p:spTree>
    <p:extLst>
      <p:ext uri="{BB962C8B-B14F-4D97-AF65-F5344CB8AC3E}">
        <p14:creationId xmlns:p14="http://schemas.microsoft.com/office/powerpoint/2010/main" val="80477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73B12-2F10-406B-9B44-042ED5CD2932}" type="datetimeFigureOut">
              <a:rPr lang="en-US" smtClean="0"/>
              <a:t>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E5DD-3528-4C2B-9AEF-B8388B2017FD}" type="slidenum">
              <a:rPr lang="en-US" smtClean="0"/>
              <a:t>‹#›</a:t>
            </a:fld>
            <a:endParaRPr lang="en-US"/>
          </a:p>
        </p:txBody>
      </p:sp>
    </p:spTree>
    <p:extLst>
      <p:ext uri="{BB962C8B-B14F-4D97-AF65-F5344CB8AC3E}">
        <p14:creationId xmlns:p14="http://schemas.microsoft.com/office/powerpoint/2010/main" val="381537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73B12-2F10-406B-9B44-042ED5CD2932}" type="datetimeFigureOut">
              <a:rPr lang="en-US">
                <a:solidFill>
                  <a:prstClr val="black">
                    <a:tint val="75000"/>
                  </a:prstClr>
                </a:solidFill>
              </a:rPr>
              <a:pPr/>
              <a:t>2/6/2021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E5DD-3528-4C2B-9AEF-B8388B2017F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9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005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1 John 5:21</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Four words of warning: “guard yourselves from idols”</a:t>
            </a:r>
          </a:p>
          <a:p>
            <a:r>
              <a:rPr lang="en-US" b="1" dirty="0" smtClean="0">
                <a:effectLst>
                  <a:outerShdw blurRad="38100" dist="38100" dir="2700000" algn="tl">
                    <a:srgbClr val="000000">
                      <a:alpha val="43137"/>
                    </a:srgbClr>
                  </a:outerShdw>
                </a:effectLst>
              </a:rPr>
              <a:t>Idolatry was a </a:t>
            </a:r>
            <a:r>
              <a:rPr lang="en-US" b="1" u="sng" dirty="0" smtClean="0">
                <a:effectLst>
                  <a:outerShdw blurRad="38100" dist="38100" dir="2700000" algn="tl">
                    <a:srgbClr val="000000">
                      <a:alpha val="43137"/>
                    </a:srgbClr>
                  </a:outerShdw>
                </a:effectLst>
              </a:rPr>
              <a:t>REAL</a:t>
            </a:r>
            <a:r>
              <a:rPr lang="en-US" b="1" dirty="0" smtClean="0">
                <a:effectLst>
                  <a:outerShdw blurRad="38100" dist="38100" dir="2700000" algn="tl">
                    <a:srgbClr val="000000">
                      <a:alpha val="43137"/>
                    </a:srgbClr>
                  </a:outerShdw>
                </a:effectLst>
              </a:rPr>
              <a:t> threat to these Christians, and therefore, they, like us, needed to be on guard for it!</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59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Revelation 21:8</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“Sorcerers and idolaters” will suffer eternal death!</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7191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Modern American Idols</a:t>
            </a:r>
            <a:endParaRPr lang="en-US" b="1"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228600" y="2057400"/>
            <a:ext cx="8686800" cy="4800600"/>
          </a:xfrm>
        </p:spPr>
        <p:txBody>
          <a:bodyPr>
            <a:normAutofit/>
          </a:bodyPr>
          <a:lstStyle/>
          <a:p>
            <a:r>
              <a:rPr lang="en-US" b="1" dirty="0" smtClean="0">
                <a:effectLst>
                  <a:outerShdw blurRad="38100" dist="38100" dir="2700000" algn="tl">
                    <a:srgbClr val="000000">
                      <a:alpha val="43137"/>
                    </a:srgbClr>
                  </a:outerShdw>
                </a:effectLst>
              </a:rPr>
              <a:t>Money</a:t>
            </a:r>
          </a:p>
          <a:p>
            <a:r>
              <a:rPr lang="en-US" b="1" dirty="0" smtClean="0">
                <a:effectLst>
                  <a:outerShdw blurRad="38100" dist="38100" dir="2700000" algn="tl">
                    <a:srgbClr val="000000">
                      <a:alpha val="43137"/>
                    </a:srgbClr>
                  </a:outerShdw>
                </a:effectLst>
              </a:rPr>
              <a:t>Power</a:t>
            </a:r>
          </a:p>
          <a:p>
            <a:r>
              <a:rPr lang="en-US" b="1" dirty="0" smtClean="0">
                <a:effectLst>
                  <a:outerShdw blurRad="38100" dist="38100" dir="2700000" algn="tl">
                    <a:srgbClr val="000000">
                      <a:alpha val="43137"/>
                    </a:srgbClr>
                  </a:outerShdw>
                </a:effectLst>
              </a:rPr>
              <a:t>Pleasure</a:t>
            </a:r>
          </a:p>
          <a:p>
            <a:r>
              <a:rPr lang="en-US" b="1" dirty="0" smtClean="0">
                <a:effectLst>
                  <a:outerShdw blurRad="38100" dist="38100" dir="2700000" algn="tl">
                    <a:srgbClr val="000000">
                      <a:alpha val="43137"/>
                    </a:srgbClr>
                  </a:outerShdw>
                </a:effectLst>
              </a:rPr>
              <a:t>Sports</a:t>
            </a:r>
          </a:p>
          <a:p>
            <a:r>
              <a:rPr lang="en-US" b="1" dirty="0" smtClean="0">
                <a:effectLst>
                  <a:outerShdw blurRad="38100" dist="38100" dir="2700000" algn="tl">
                    <a:srgbClr val="000000">
                      <a:alpha val="43137"/>
                    </a:srgbClr>
                  </a:outerShdw>
                </a:effectLst>
              </a:rPr>
              <a:t>Self</a:t>
            </a:r>
          </a:p>
          <a:p>
            <a:r>
              <a:rPr lang="en-US" b="1" dirty="0" smtClean="0">
                <a:effectLst>
                  <a:outerShdw blurRad="38100" dist="38100" dir="2700000" algn="tl">
                    <a:srgbClr val="000000">
                      <a:alpha val="43137"/>
                    </a:srgbClr>
                  </a:outerShdw>
                </a:effectLst>
              </a:rPr>
              <a:t>Sex</a:t>
            </a:r>
          </a:p>
          <a:p>
            <a:r>
              <a:rPr lang="en-US" b="1" dirty="0" smtClean="0">
                <a:effectLst>
                  <a:outerShdw blurRad="38100" dist="38100" dir="2700000" algn="tl">
                    <a:srgbClr val="000000">
                      <a:alpha val="43137"/>
                    </a:srgbClr>
                  </a:outerShdw>
                </a:effectLst>
              </a:rPr>
              <a:t>Entertainment</a:t>
            </a:r>
          </a:p>
          <a:p>
            <a:r>
              <a:rPr lang="en-US" b="1" dirty="0" smtClean="0">
                <a:effectLst>
                  <a:outerShdw blurRad="38100" dist="38100" dir="2700000" algn="tl">
                    <a:srgbClr val="000000">
                      <a:alpha val="43137"/>
                    </a:srgbClr>
                  </a:outerShdw>
                </a:effectLst>
              </a:rPr>
              <a:t>Technology</a:t>
            </a:r>
            <a:endParaRPr lang="en-US" b="1" dirty="0" smtClean="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61395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Modern American Idols</a:t>
            </a:r>
            <a:endParaRPr lang="en-US" b="1"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228600" y="2057400"/>
            <a:ext cx="8686800" cy="4800600"/>
          </a:xfrm>
        </p:spPr>
        <p:txBody>
          <a:bodyPr>
            <a:normAutofit/>
          </a:bodyPr>
          <a:lstStyle/>
          <a:p>
            <a:r>
              <a:rPr lang="en-US" b="1" dirty="0" smtClean="0">
                <a:effectLst>
                  <a:outerShdw blurRad="38100" dist="38100" dir="2700000" algn="tl">
                    <a:srgbClr val="000000">
                      <a:alpha val="43137"/>
                    </a:srgbClr>
                  </a:outerShdw>
                </a:effectLst>
              </a:rPr>
              <a:t>Houses</a:t>
            </a:r>
          </a:p>
          <a:p>
            <a:r>
              <a:rPr lang="en-US" b="1" dirty="0" smtClean="0">
                <a:effectLst>
                  <a:outerShdw blurRad="38100" dist="38100" dir="2700000" algn="tl">
                    <a:srgbClr val="000000">
                      <a:alpha val="43137"/>
                    </a:srgbClr>
                  </a:outerShdw>
                </a:effectLst>
              </a:rPr>
              <a:t>Hobbies</a:t>
            </a:r>
          </a:p>
          <a:p>
            <a:r>
              <a:rPr lang="en-US" b="1" dirty="0" smtClean="0">
                <a:effectLst>
                  <a:outerShdw blurRad="38100" dist="38100" dir="2700000" algn="tl">
                    <a:srgbClr val="000000">
                      <a:alpha val="43137"/>
                    </a:srgbClr>
                  </a:outerShdw>
                </a:effectLst>
              </a:rPr>
              <a:t>Human body</a:t>
            </a:r>
          </a:p>
          <a:p>
            <a:r>
              <a:rPr lang="en-US" b="1" dirty="0" smtClean="0">
                <a:effectLst>
                  <a:outerShdw blurRad="38100" dist="38100" dir="2700000" algn="tl">
                    <a:srgbClr val="000000">
                      <a:alpha val="43137"/>
                    </a:srgbClr>
                  </a:outerShdw>
                </a:effectLst>
              </a:rPr>
              <a:t>Cars</a:t>
            </a:r>
          </a:p>
          <a:p>
            <a:r>
              <a:rPr lang="en-US" b="1" dirty="0" smtClean="0">
                <a:effectLst>
                  <a:outerShdw blurRad="38100" dist="38100" dir="2700000" algn="tl">
                    <a:srgbClr val="000000">
                      <a:alpha val="43137"/>
                    </a:srgbClr>
                  </a:outerShdw>
                </a:effectLst>
              </a:rPr>
              <a:t>Career</a:t>
            </a:r>
          </a:p>
          <a:p>
            <a:r>
              <a:rPr lang="en-US" b="1" dirty="0" smtClean="0">
                <a:effectLst>
                  <a:outerShdw blurRad="38100" dist="38100" dir="2700000" algn="tl">
                    <a:srgbClr val="000000">
                      <a:alpha val="43137"/>
                    </a:srgbClr>
                  </a:outerShdw>
                </a:effectLst>
              </a:rPr>
              <a:t>Clothes</a:t>
            </a:r>
          </a:p>
          <a:p>
            <a:r>
              <a:rPr lang="en-US" b="1" dirty="0" smtClean="0">
                <a:effectLst>
                  <a:outerShdw blurRad="38100" dist="38100" dir="2700000" algn="tl">
                    <a:srgbClr val="000000">
                      <a:alpha val="43137"/>
                    </a:srgbClr>
                  </a:outerShdw>
                </a:effectLst>
              </a:rPr>
              <a:t>Rich, famous, powerful people</a:t>
            </a:r>
            <a:endParaRPr lang="en-US" b="1" dirty="0" smtClean="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811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2895600"/>
            <a:ext cx="4038600" cy="20574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Modern American Idols</a:t>
            </a:r>
            <a:endParaRPr lang="en-US" b="1"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228600" y="2057400"/>
            <a:ext cx="4343400" cy="4800600"/>
          </a:xfrm>
        </p:spPr>
        <p:txBody>
          <a:bodyPr>
            <a:normAutofit/>
          </a:bodyPr>
          <a:lstStyle/>
          <a:p>
            <a:r>
              <a:rPr lang="en-US" b="1" dirty="0" smtClean="0">
                <a:effectLst>
                  <a:outerShdw blurRad="38100" dist="38100" dir="2700000" algn="tl">
                    <a:srgbClr val="000000">
                      <a:alpha val="43137"/>
                    </a:srgbClr>
                  </a:outerShdw>
                </a:effectLst>
              </a:rPr>
              <a:t>Family</a:t>
            </a:r>
          </a:p>
          <a:p>
            <a:r>
              <a:rPr lang="en-US" b="1" dirty="0" smtClean="0">
                <a:effectLst>
                  <a:outerShdw blurRad="38100" dist="38100" dir="2700000" algn="tl">
                    <a:srgbClr val="000000">
                      <a:alpha val="43137"/>
                    </a:srgbClr>
                  </a:outerShdw>
                </a:effectLst>
              </a:rPr>
              <a:t>Education</a:t>
            </a:r>
          </a:p>
          <a:p>
            <a:r>
              <a:rPr lang="en-US" b="1" dirty="0" smtClean="0">
                <a:effectLst>
                  <a:outerShdw blurRad="38100" dist="38100" dir="2700000" algn="tl">
                    <a:srgbClr val="000000">
                      <a:alpha val="43137"/>
                    </a:srgbClr>
                  </a:outerShdw>
                </a:effectLst>
              </a:rPr>
              <a:t>Environment</a:t>
            </a:r>
          </a:p>
          <a:p>
            <a:r>
              <a:rPr lang="en-US" b="1" dirty="0" smtClean="0">
                <a:effectLst>
                  <a:outerShdw blurRad="38100" dist="38100" dir="2700000" algn="tl">
                    <a:srgbClr val="000000">
                      <a:alpha val="43137"/>
                    </a:srgbClr>
                  </a:outerShdw>
                </a:effectLst>
              </a:rPr>
              <a:t>Nature</a:t>
            </a:r>
          </a:p>
          <a:p>
            <a:r>
              <a:rPr lang="en-US" b="1" dirty="0" smtClean="0">
                <a:effectLst>
                  <a:outerShdw blurRad="38100" dist="38100" dir="2700000" algn="tl">
                    <a:srgbClr val="000000">
                      <a:alpha val="43137"/>
                    </a:srgbClr>
                  </a:outerShdw>
                </a:effectLst>
              </a:rPr>
              <a:t>Science</a:t>
            </a:r>
          </a:p>
          <a:p>
            <a:r>
              <a:rPr lang="en-US" b="1" dirty="0" smtClean="0">
                <a:effectLst>
                  <a:outerShdw blurRad="38100" dist="38100" dir="2700000" algn="tl">
                    <a:srgbClr val="000000">
                      <a:alpha val="43137"/>
                    </a:srgbClr>
                  </a:outerShdw>
                </a:effectLst>
              </a:rPr>
              <a:t>Politics</a:t>
            </a:r>
          </a:p>
          <a:p>
            <a:r>
              <a:rPr lang="en-US" b="1" dirty="0" smtClean="0">
                <a:effectLst>
                  <a:outerShdw blurRad="38100" dist="38100" dir="2700000" algn="tl">
                    <a:srgbClr val="000000">
                      <a:alpha val="43137"/>
                    </a:srgbClr>
                  </a:outerShdw>
                </a:effectLst>
              </a:rPr>
              <a:t>Religion</a:t>
            </a:r>
            <a:endParaRPr lang="en-US" b="1" dirty="0" smtClean="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3352800"/>
            <a:ext cx="4343400" cy="1200329"/>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Romans 1:22-23, 25</a:t>
            </a:r>
          </a:p>
          <a:p>
            <a:pPr algn="ctr"/>
            <a:r>
              <a:rPr lang="en-US" sz="3600" b="1" dirty="0" smtClean="0">
                <a:solidFill>
                  <a:schemeClr val="bg1"/>
                </a:solidFill>
                <a:effectLst>
                  <a:outerShdw blurRad="38100" dist="38100" dir="2700000" algn="tl">
                    <a:srgbClr val="000000">
                      <a:alpha val="43137"/>
                    </a:srgbClr>
                  </a:outerShdw>
                </a:effectLst>
              </a:rPr>
              <a:t>2 Timothy 3:1-5</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1237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2000" fill="hold"/>
                                        <p:tgtEl>
                                          <p:spTgt spid="6"/>
                                        </p:tgtEl>
                                        <p:attrNameLst>
                                          <p:attrName>ppt_w</p:attrName>
                                        </p:attrNameLst>
                                      </p:cBhvr>
                                      <p:tavLst>
                                        <p:tav tm="0">
                                          <p:val>
                                            <p:fltVal val="0"/>
                                          </p:val>
                                        </p:tav>
                                        <p:tav tm="100000">
                                          <p:val>
                                            <p:strVal val="#ppt_w"/>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Effect transition="in" filter="fade">
                                      <p:cBhvr>
                                        <p:cTn id="44" dur="2000"/>
                                        <p:tgtEl>
                                          <p:spTgt spid="6"/>
                                        </p:tgtEl>
                                      </p:cBhvr>
                                    </p:animEffect>
                                  </p:childTnLst>
                                </p:cTn>
                              </p:par>
                            </p:childTnLst>
                          </p:cTn>
                        </p:par>
                        <p:par>
                          <p:cTn id="45" fill="hold">
                            <p:stCondLst>
                              <p:cond delay="2000"/>
                            </p:stCondLst>
                            <p:childTnLst>
                              <p:par>
                                <p:cTn id="46" presetID="16" presetClass="entr" presetSubtype="42" fill="hold" nodeType="after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barn(outHorizontal)">
                                      <p:cBhvr>
                                        <p:cTn id="48" dur="20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42"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barn(outHorizontal)">
                                      <p:cBhvr>
                                        <p:cTn id="5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037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5562600"/>
            <a:ext cx="6400800" cy="1066800"/>
          </a:xfrm>
        </p:spPr>
        <p:txBody>
          <a:bodyPr>
            <a:normAutofit/>
          </a:bodyPr>
          <a:lstStyle/>
          <a:p>
            <a:r>
              <a:rPr lang="en-US" sz="4800" b="1" dirty="0">
                <a:solidFill>
                  <a:schemeClr val="bg1"/>
                </a:solidFill>
                <a:effectLst>
                  <a:outerShdw blurRad="38100" dist="38100" dir="2700000" algn="tl">
                    <a:srgbClr val="000000">
                      <a:alpha val="43137"/>
                    </a:srgbClr>
                  </a:outerShdw>
                </a:effectLst>
                <a:latin typeface="Lucida Bright" panose="02040602050505020304" pitchFamily="18" charset="0"/>
              </a:rPr>
              <a:t>Galatians 5:13-26</a:t>
            </a:r>
          </a:p>
        </p:txBody>
      </p:sp>
      <p:sp>
        <p:nvSpPr>
          <p:cNvPr id="4" name="Rectangle 3"/>
          <p:cNvSpPr/>
          <p:nvPr/>
        </p:nvSpPr>
        <p:spPr>
          <a:xfrm>
            <a:off x="4191000" y="1447800"/>
            <a:ext cx="838200" cy="707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1000" y="1447800"/>
            <a:ext cx="838200" cy="707886"/>
          </a:xfrm>
          <a:prstGeom prst="rect">
            <a:avLst/>
          </a:prstGeom>
          <a:solidFill>
            <a:schemeClr val="tx2"/>
          </a:solidFill>
        </p:spPr>
        <p:txBody>
          <a:bodyPr wrap="square" rtlCol="0">
            <a:spAutoFit/>
          </a:bodyPr>
          <a:lstStyle/>
          <a:p>
            <a:r>
              <a:rPr lang="en-US" sz="4000" b="1" dirty="0">
                <a:solidFill>
                  <a:srgbClr val="FFFF00"/>
                </a:solidFill>
                <a:effectLst>
                  <a:outerShdw blurRad="38100" dist="38100" dir="2700000" algn="tl">
                    <a:srgbClr val="000000">
                      <a:alpha val="43137"/>
                    </a:srgbClr>
                  </a:outerShdw>
                </a:effectLst>
                <a:latin typeface="+mj-lt"/>
              </a:rPr>
              <a:t>OR</a:t>
            </a:r>
          </a:p>
        </p:txBody>
      </p:sp>
    </p:spTree>
    <p:extLst>
      <p:ext uri="{BB962C8B-B14F-4D97-AF65-F5344CB8AC3E}">
        <p14:creationId xmlns:p14="http://schemas.microsoft.com/office/powerpoint/2010/main" val="424579419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False “gods”:</a:t>
            </a:r>
            <a:b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br>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Two Sins</a:t>
            </a:r>
            <a:endParaRPr lang="en-US" b="1"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Idolatry</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Image-worship</a:t>
            </a:r>
          </a:p>
          <a:p>
            <a:r>
              <a:rPr lang="en-US" b="1" dirty="0" smtClean="0">
                <a:effectLst>
                  <a:outerShdw blurRad="38100" dist="38100" dir="2700000" algn="tl">
                    <a:srgbClr val="000000">
                      <a:alpha val="43137"/>
                    </a:srgbClr>
                  </a:outerShdw>
                </a:effectLst>
              </a:rPr>
              <a:t>Worship of false gods</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77773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False “gods”:</a:t>
            </a:r>
            <a:b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br>
            <a:r>
              <a:rPr lang="en-US" b="1" dirty="0" smtClean="0">
                <a:solidFill>
                  <a:schemeClr val="bg1"/>
                </a:solidFill>
                <a:effectLst>
                  <a:outerShdw blurRad="38100" dist="38100" dir="2700000" algn="tl">
                    <a:srgbClr val="000000">
                      <a:alpha val="43137"/>
                    </a:srgbClr>
                  </a:outerShdw>
                </a:effectLst>
                <a:latin typeface="Lucida Bright" panose="02040602050505020304" pitchFamily="18" charset="0"/>
              </a:rPr>
              <a:t>Two Sins</a:t>
            </a:r>
            <a:endParaRPr lang="en-US" b="1"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0" y="2057400"/>
            <a:ext cx="91440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Sorcery/Witchcraft</a:t>
            </a:r>
            <a:endParaRPr lang="en-US" sz="4000" b="1" dirty="0">
              <a:solidFill>
                <a:srgbClr val="008000"/>
              </a:solidFill>
              <a:effectLst>
                <a:outerShdw blurRad="38100" dist="38100" dir="2700000" algn="tl">
                  <a:srgbClr val="000000">
                    <a:alpha val="43137"/>
                  </a:srgbClr>
                </a:outerShdw>
              </a:effectLst>
            </a:endParaRPr>
          </a:p>
          <a:p>
            <a:r>
              <a:rPr lang="en-US" b="1" i="1" dirty="0" err="1" smtClean="0">
                <a:effectLst>
                  <a:outerShdw blurRad="38100" dist="38100" dir="2700000" algn="tl">
                    <a:srgbClr val="000000">
                      <a:alpha val="43137"/>
                    </a:srgbClr>
                  </a:outerShdw>
                </a:effectLst>
              </a:rPr>
              <a:t>Pharmakeia</a:t>
            </a:r>
            <a:r>
              <a:rPr lang="en-US" b="1" dirty="0" smtClean="0">
                <a:effectLst>
                  <a:outerShdw blurRad="38100" dist="38100" dir="2700000" algn="tl">
                    <a:srgbClr val="000000">
                      <a:alpha val="43137"/>
                    </a:srgbClr>
                  </a:outerShdw>
                </a:effectLst>
              </a:rPr>
              <a:t> – “the use or administering of drugs, medications, potions”</a:t>
            </a:r>
          </a:p>
          <a:p>
            <a:r>
              <a:rPr lang="en-US" b="1" dirty="0" smtClean="0">
                <a:effectLst>
                  <a:outerShdw blurRad="38100" dist="38100" dir="2700000" algn="tl">
                    <a:srgbClr val="000000">
                      <a:alpha val="43137"/>
                    </a:srgbClr>
                  </a:outerShdw>
                </a:effectLst>
              </a:rPr>
              <a:t>Poisons</a:t>
            </a:r>
          </a:p>
          <a:p>
            <a:r>
              <a:rPr lang="en-US" b="1" dirty="0" smtClean="0">
                <a:effectLst>
                  <a:outerShdw blurRad="38100" dist="38100" dir="2700000" algn="tl">
                    <a:srgbClr val="000000">
                      <a:alpha val="43137"/>
                    </a:srgbClr>
                  </a:outerShdw>
                </a:effectLst>
              </a:rPr>
              <a:t>Magical arts, dark magic, spells and enchantments, especially in connection to idolatry</a:t>
            </a:r>
          </a:p>
          <a:p>
            <a:r>
              <a:rPr lang="en-US" b="1" dirty="0" smtClean="0">
                <a:effectLst>
                  <a:outerShdw blurRad="38100" dist="38100" dir="2700000" algn="tl">
                    <a:srgbClr val="000000">
                      <a:alpha val="43137"/>
                    </a:srgbClr>
                  </a:outerShdw>
                </a:effectLst>
              </a:rPr>
              <a:t>Fake “power” used to make oneself appear great and powerful like God or a “god”</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37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Acts 8:9-13; 19:18-20</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Simon – a sorcerer – got people’s “attention” and “astonished” them with “magic arts”</a:t>
            </a:r>
          </a:p>
          <a:p>
            <a:r>
              <a:rPr lang="en-US" b="1" dirty="0" smtClean="0">
                <a:effectLst>
                  <a:outerShdw blurRad="38100" dist="38100" dir="2700000" algn="tl">
                    <a:srgbClr val="000000">
                      <a:alpha val="43137"/>
                    </a:srgbClr>
                  </a:outerShdw>
                </a:effectLst>
              </a:rPr>
              <a:t>The people attributed his power to God</a:t>
            </a:r>
          </a:p>
          <a:p>
            <a:r>
              <a:rPr lang="en-US" b="1" dirty="0" smtClean="0">
                <a:effectLst>
                  <a:outerShdw blurRad="38100" dist="38100" dir="2700000" algn="tl">
                    <a:srgbClr val="000000">
                      <a:alpha val="43137"/>
                    </a:srgbClr>
                  </a:outerShdw>
                </a:effectLst>
              </a:rPr>
              <a:t>When he saw </a:t>
            </a:r>
            <a:r>
              <a:rPr lang="en-US" b="1" u="sng" dirty="0" smtClean="0">
                <a:effectLst>
                  <a:outerShdw blurRad="38100" dist="38100" dir="2700000" algn="tl">
                    <a:srgbClr val="000000">
                      <a:alpha val="43137"/>
                    </a:srgbClr>
                  </a:outerShdw>
                </a:effectLst>
              </a:rPr>
              <a:t>TRUE</a:t>
            </a:r>
            <a:r>
              <a:rPr lang="en-US" b="1" dirty="0" smtClean="0">
                <a:effectLst>
                  <a:outerShdw blurRad="38100" dist="38100" dir="2700000" algn="tl">
                    <a:srgbClr val="000000">
                      <a:alpha val="43137"/>
                    </a:srgbClr>
                  </a:outerShdw>
                </a:effectLst>
              </a:rPr>
              <a:t> power, he “was constantly amazed”, believed in Jesus, was baptized into Him and became a Christian!</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8686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Acts 8:9-13; 19:18-20</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Some in Ephesus that “practiced magic” heard the gospel, confessed their sinful practices, repented by burning their books, and began following Jesus!</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5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1 Corinthians 10:7, 14-22</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Idolatry has been a thorn in the side of God’s people for a </a:t>
            </a:r>
            <a:r>
              <a:rPr lang="en-US" b="1" u="sng" dirty="0" smtClean="0">
                <a:effectLst>
                  <a:outerShdw blurRad="38100" dist="38100" dir="2700000" algn="tl">
                    <a:srgbClr val="000000">
                      <a:alpha val="43137"/>
                    </a:srgbClr>
                  </a:outerShdw>
                </a:effectLst>
              </a:rPr>
              <a:t>LONG</a:t>
            </a:r>
            <a:r>
              <a:rPr lang="en-US" b="1" dirty="0" smtClean="0">
                <a:effectLst>
                  <a:outerShdw blurRad="38100" dist="38100" dir="2700000" algn="tl">
                    <a:srgbClr val="000000">
                      <a:alpha val="43137"/>
                    </a:srgbClr>
                  </a:outerShdw>
                </a:effectLst>
              </a:rPr>
              <a:t> time!</a:t>
            </a:r>
          </a:p>
          <a:p>
            <a:r>
              <a:rPr lang="en-US" b="1" dirty="0" smtClean="0">
                <a:effectLst>
                  <a:outerShdw blurRad="38100" dist="38100" dir="2700000" algn="tl">
                    <a:srgbClr val="000000">
                      <a:alpha val="43137"/>
                    </a:srgbClr>
                  </a:outerShdw>
                </a:effectLst>
              </a:rPr>
              <a:t>Two admonitions: “Feel from idolatry” and “You cannot drink the cup of the Lord and the cup of demons. You cannot partake of the table of the Lord and the table of demons.”</a:t>
            </a:r>
          </a:p>
          <a:p>
            <a:pPr marL="0" indent="0" algn="ctr">
              <a:buNone/>
            </a:pPr>
            <a:r>
              <a:rPr lang="en-US" b="1" dirty="0" smtClean="0">
                <a:solidFill>
                  <a:srgbClr val="008000"/>
                </a:solidFill>
                <a:effectLst>
                  <a:outerShdw blurRad="38100" dist="38100" dir="2700000" algn="tl">
                    <a:srgbClr val="000000">
                      <a:alpha val="43137"/>
                    </a:srgbClr>
                  </a:outerShdw>
                </a:effectLst>
              </a:rPr>
              <a:t>Matthew 6:24</a:t>
            </a:r>
            <a:endParaRPr lang="en-US" b="1" dirty="0">
              <a:solidFill>
                <a:srgbClr val="008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448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Ephesians 5:5; Colossians 3:5-7</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Covetousness or greed is a form of idolatry</a:t>
            </a:r>
          </a:p>
          <a:p>
            <a:r>
              <a:rPr lang="en-US" b="1" dirty="0" smtClean="0">
                <a:effectLst>
                  <a:outerShdw blurRad="38100" dist="38100" dir="2700000" algn="tl">
                    <a:srgbClr val="000000">
                      <a:alpha val="43137"/>
                    </a:srgbClr>
                  </a:outerShdw>
                </a:effectLst>
              </a:rPr>
              <a:t>If we don’t get it out of our hearts and lives, it will </a:t>
            </a:r>
            <a:r>
              <a:rPr lang="en-US" b="1" u="sng" dirty="0" smtClean="0">
                <a:effectLst>
                  <a:outerShdw blurRad="38100" dist="38100" dir="2700000" algn="tl">
                    <a:srgbClr val="000000">
                      <a:alpha val="43137"/>
                    </a:srgbClr>
                  </a:outerShdw>
                </a:effectLst>
              </a:rPr>
              <a:t>KILL</a:t>
            </a:r>
            <a:r>
              <a:rPr lang="en-US" b="1" dirty="0" smtClean="0">
                <a:effectLst>
                  <a:outerShdw blurRad="38100" dist="38100" dir="2700000" algn="tl">
                    <a:srgbClr val="000000">
                      <a:alpha val="43137"/>
                    </a:srgbClr>
                  </a:outerShdw>
                </a:effectLst>
              </a:rPr>
              <a:t>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942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2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43200" y="0"/>
            <a:ext cx="6400800" cy="1626096"/>
          </a:xfrm>
        </p:spPr>
        <p:txBody>
          <a:bodyPr/>
          <a:lstStyle/>
          <a:p>
            <a:r>
              <a:rPr lang="en-US" b="1" dirty="0">
                <a:solidFill>
                  <a:schemeClr val="bg1"/>
                </a:solidFill>
                <a:effectLst>
                  <a:outerShdw blurRad="38100" dist="38100" dir="2700000" algn="tl">
                    <a:srgbClr val="000000">
                      <a:alpha val="43137"/>
                    </a:srgbClr>
                  </a:outerShdw>
                </a:effectLst>
                <a:latin typeface="Lucida Bright" panose="02040602050505020304" pitchFamily="18" charset="0"/>
              </a:rPr>
              <a:t>Examining Similar N.T. Texts</a:t>
            </a:r>
          </a:p>
        </p:txBody>
      </p:sp>
      <p:sp>
        <p:nvSpPr>
          <p:cNvPr id="3" name="Content Placeholder 2"/>
          <p:cNvSpPr>
            <a:spLocks noGrp="1"/>
          </p:cNvSpPr>
          <p:nvPr>
            <p:ph idx="1"/>
          </p:nvPr>
        </p:nvSpPr>
        <p:spPr>
          <a:xfrm>
            <a:off x="228600" y="2057400"/>
            <a:ext cx="8686800" cy="4572000"/>
          </a:xfrm>
        </p:spPr>
        <p:txBody>
          <a:bodyPr>
            <a:normAutofit/>
          </a:bodyPr>
          <a:lstStyle/>
          <a:p>
            <a:pPr marL="0" indent="0" algn="ctr">
              <a:buNone/>
            </a:pPr>
            <a:r>
              <a:rPr lang="en-US" sz="4000" b="1" dirty="0" smtClean="0">
                <a:solidFill>
                  <a:srgbClr val="008000"/>
                </a:solidFill>
                <a:effectLst>
                  <a:outerShdw blurRad="38100" dist="38100" dir="2700000" algn="tl">
                    <a:srgbClr val="000000">
                      <a:alpha val="43137"/>
                    </a:srgbClr>
                  </a:outerShdw>
                </a:effectLst>
              </a:rPr>
              <a:t>1 Thessalonians 1:9-10</a:t>
            </a:r>
            <a:endParaRPr lang="en-US" sz="4000" b="1" dirty="0">
              <a:solidFill>
                <a:srgbClr val="008000"/>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These Christians once served something “dead” and “false” (idols)</a:t>
            </a:r>
          </a:p>
          <a:p>
            <a:r>
              <a:rPr lang="en-US" b="1" dirty="0" smtClean="0">
                <a:effectLst>
                  <a:outerShdw blurRad="38100" dist="38100" dir="2700000" algn="tl">
                    <a:srgbClr val="000000">
                      <a:alpha val="43137"/>
                    </a:srgbClr>
                  </a:outerShdw>
                </a:effectLst>
              </a:rPr>
              <a:t>Now they served a “living and true God”</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62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99" y="254214"/>
            <a:ext cx="419101" cy="36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360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405</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False “gods”: Two Sins</vt:lpstr>
      <vt:lpstr>False “gods”: Two Sins</vt:lpstr>
      <vt:lpstr>Examining Similar N.T. Texts</vt:lpstr>
      <vt:lpstr>Examining Similar N.T. Texts</vt:lpstr>
      <vt:lpstr>Examining Similar N.T. Texts</vt:lpstr>
      <vt:lpstr>Examining Similar N.T. Texts</vt:lpstr>
      <vt:lpstr>Examining Similar N.T. Texts</vt:lpstr>
      <vt:lpstr>Examining Similar N.T. Texts</vt:lpstr>
      <vt:lpstr>Examining Similar N.T. Texts</vt:lpstr>
      <vt:lpstr>Modern American Idols</vt:lpstr>
      <vt:lpstr>Modern American Idols</vt:lpstr>
      <vt:lpstr>Modern American Idols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Holman</dc:creator>
  <cp:lastModifiedBy>Jacob Holman</cp:lastModifiedBy>
  <cp:revision>27</cp:revision>
  <dcterms:created xsi:type="dcterms:W3CDTF">2021-01-03T02:27:00Z</dcterms:created>
  <dcterms:modified xsi:type="dcterms:W3CDTF">2021-02-07T01:19:56Z</dcterms:modified>
</cp:coreProperties>
</file>