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5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4" d="100"/>
          <a:sy n="104" d="100"/>
        </p:scale>
        <p:origin x="118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3B12-2F10-406B-9B44-042ED5CD293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215373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177111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151507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85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0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36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42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69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507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363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1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3615452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21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69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34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3B12-2F10-406B-9B44-042ED5CD293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411089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3B12-2F10-406B-9B44-042ED5CD2932}"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92435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3B12-2F10-406B-9B44-042ED5CD2932}" type="datetimeFigureOut">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24094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3B12-2F10-406B-9B44-042ED5CD2932}" type="datetimeFigureOut">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669588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3B12-2F10-406B-9B44-042ED5CD2932}"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52056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3B12-2F10-406B-9B44-042ED5CD2932}"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255976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3B12-2F10-406B-9B44-042ED5CD2932}"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80477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73B12-2F10-406B-9B44-042ED5CD2932}" type="datetimeFigureOut">
              <a:rPr lang="en-US" smtClean="0"/>
              <a:t>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0E5DD-3528-4C2B-9AEF-B8388B2017FD}" type="slidenum">
              <a:rPr lang="en-US" smtClean="0"/>
              <a:t>‹#›</a:t>
            </a:fld>
            <a:endParaRPr lang="en-US"/>
          </a:p>
        </p:txBody>
      </p:sp>
    </p:spTree>
    <p:extLst>
      <p:ext uri="{BB962C8B-B14F-4D97-AF65-F5344CB8AC3E}">
        <p14:creationId xmlns:p14="http://schemas.microsoft.com/office/powerpoint/2010/main" val="3815377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73B12-2F10-406B-9B44-042ED5CD2932}" type="datetimeFigureOut">
              <a:rPr lang="en-US">
                <a:solidFill>
                  <a:prstClr val="black">
                    <a:tint val="75000"/>
                  </a:prstClr>
                </a:solidFill>
              </a:rPr>
              <a:pPr/>
              <a:t>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798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005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2 Corinthians 10:3-6</a:t>
            </a:r>
          </a:p>
          <a:p>
            <a:pPr marL="0" indent="0">
              <a:buNone/>
            </a:pPr>
            <a:r>
              <a:rPr lang="en-US" sz="2800" b="1" dirty="0">
                <a:effectLst>
                  <a:outerShdw blurRad="38100" dist="38100" dir="2700000" algn="tl">
                    <a:srgbClr val="000000">
                      <a:alpha val="43137"/>
                    </a:srgbClr>
                  </a:outerShdw>
                </a:effectLst>
              </a:rPr>
              <a:t>For though </a:t>
            </a:r>
            <a:r>
              <a:rPr lang="en-US" sz="2800" b="1" u="sng" dirty="0">
                <a:effectLst>
                  <a:outerShdw blurRad="38100" dist="38100" dir="2700000" algn="tl">
                    <a:srgbClr val="000000">
                      <a:alpha val="43137"/>
                    </a:srgbClr>
                  </a:outerShdw>
                </a:effectLst>
              </a:rPr>
              <a:t>we walk in the flesh</a:t>
            </a:r>
            <a:r>
              <a:rPr lang="en-US" sz="2800" b="1" dirty="0">
                <a:effectLst>
                  <a:outerShdw blurRad="38100" dist="38100" dir="2700000" algn="tl">
                    <a:srgbClr val="000000">
                      <a:alpha val="43137"/>
                    </a:srgbClr>
                  </a:outerShdw>
                </a:effectLst>
              </a:rPr>
              <a:t>, we do not war </a:t>
            </a:r>
            <a:r>
              <a:rPr lang="en-US" sz="2800" b="1" u="sng" dirty="0">
                <a:effectLst>
                  <a:outerShdw blurRad="38100" dist="38100" dir="2700000" algn="tl">
                    <a:srgbClr val="000000">
                      <a:alpha val="43137"/>
                    </a:srgbClr>
                  </a:outerShdw>
                </a:effectLst>
              </a:rPr>
              <a:t>according to the flesh</a:t>
            </a:r>
            <a:r>
              <a:rPr lang="en-US" sz="2800" b="1" dirty="0">
                <a:effectLst>
                  <a:outerShdw blurRad="38100" dist="38100" dir="2700000" algn="tl">
                    <a:srgbClr val="000000">
                      <a:alpha val="43137"/>
                    </a:srgbClr>
                  </a:outerShdw>
                </a:effectLst>
              </a:rPr>
              <a:t>, for the weapons of our warfare are </a:t>
            </a:r>
            <a:r>
              <a:rPr lang="en-US" sz="2800" b="1" u="sng" dirty="0">
                <a:effectLst>
                  <a:outerShdw blurRad="38100" dist="38100" dir="2700000" algn="tl">
                    <a:srgbClr val="000000">
                      <a:alpha val="43137"/>
                    </a:srgbClr>
                  </a:outerShdw>
                </a:effectLst>
              </a:rPr>
              <a:t>not of the flesh</a:t>
            </a:r>
            <a:r>
              <a:rPr lang="en-US" sz="2800" b="1" dirty="0">
                <a:effectLst>
                  <a:outerShdw blurRad="38100" dist="38100" dir="2700000" algn="tl">
                    <a:srgbClr val="000000">
                      <a:alpha val="43137"/>
                    </a:srgbClr>
                  </a:outerShdw>
                </a:effectLst>
              </a:rPr>
              <a:t>, but divinely powerful for the destruction of fortresses. We are destroying speculations and every lofty thing raised up against the knowledge of God, and we are </a:t>
            </a:r>
            <a:r>
              <a:rPr lang="en-US" sz="2800" b="1" u="sng" dirty="0">
                <a:effectLst>
                  <a:outerShdw blurRad="38100" dist="38100" dir="2700000" algn="tl">
                    <a:srgbClr val="000000">
                      <a:alpha val="43137"/>
                    </a:srgbClr>
                  </a:outerShdw>
                </a:effectLst>
              </a:rPr>
              <a:t>taking every thought captive to the obedience of Christ</a:t>
            </a:r>
            <a:r>
              <a:rPr lang="en-US" sz="2800" b="1" dirty="0">
                <a:effectLst>
                  <a:outerShdw blurRad="38100" dist="38100" dir="2700000" algn="tl">
                    <a:srgbClr val="000000">
                      <a:alpha val="43137"/>
                    </a:srgbClr>
                  </a:outerShdw>
                </a:effectLst>
              </a:rPr>
              <a:t>, and we are ready to </a:t>
            </a:r>
            <a:r>
              <a:rPr lang="en-US" sz="2800" b="1" u="sng" dirty="0">
                <a:effectLst>
                  <a:outerShdw blurRad="38100" dist="38100" dir="2700000" algn="tl">
                    <a:srgbClr val="000000">
                      <a:alpha val="43137"/>
                    </a:srgbClr>
                  </a:outerShdw>
                </a:effectLst>
              </a:rPr>
              <a:t>punish all disobedience</a:t>
            </a:r>
            <a:r>
              <a:rPr lang="en-US" sz="2800" b="1" dirty="0">
                <a:effectLst>
                  <a:outerShdw blurRad="38100" dist="38100" dir="2700000" algn="tl">
                    <a:srgbClr val="000000">
                      <a:alpha val="43137"/>
                    </a:srgbClr>
                  </a:outerShdw>
                </a:effectLst>
              </a:rPr>
              <a:t>, whenever your obedience is complete.</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48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Ephesians 4:20-24</a:t>
            </a:r>
          </a:p>
          <a:p>
            <a:pPr marL="0" indent="0">
              <a:buNone/>
            </a:pPr>
            <a:r>
              <a:rPr lang="en-US" sz="2800" b="1" dirty="0">
                <a:effectLst>
                  <a:outerShdw blurRad="38100" dist="38100" dir="2700000" algn="tl">
                    <a:srgbClr val="000000">
                      <a:alpha val="43137"/>
                    </a:srgbClr>
                  </a:outerShdw>
                </a:effectLst>
              </a:rPr>
              <a:t>But you did not learn Christ in this way, if indeed you have heard Him and have been taught in Him, just as truth is in Jesus, that, in reference to your former manner of life, you </a:t>
            </a:r>
            <a:r>
              <a:rPr lang="en-US" sz="2800" b="1" u="sng" dirty="0">
                <a:effectLst>
                  <a:outerShdw blurRad="38100" dist="38100" dir="2700000" algn="tl">
                    <a:srgbClr val="000000">
                      <a:alpha val="43137"/>
                    </a:srgbClr>
                  </a:outerShdw>
                </a:effectLst>
              </a:rPr>
              <a:t>lay aside the old self</a:t>
            </a:r>
            <a:r>
              <a:rPr lang="en-US" sz="2800" b="1" dirty="0">
                <a:effectLst>
                  <a:outerShdw blurRad="38100" dist="38100" dir="2700000" algn="tl">
                    <a:srgbClr val="000000">
                      <a:alpha val="43137"/>
                    </a:srgbClr>
                  </a:outerShdw>
                </a:effectLst>
              </a:rPr>
              <a:t>, which is being corrupted in accordance with </a:t>
            </a:r>
            <a:r>
              <a:rPr lang="en-US" sz="2800" b="1" u="sng" dirty="0">
                <a:effectLst>
                  <a:outerShdw blurRad="38100" dist="38100" dir="2700000" algn="tl">
                    <a:srgbClr val="000000">
                      <a:alpha val="43137"/>
                    </a:srgbClr>
                  </a:outerShdw>
                </a:effectLst>
              </a:rPr>
              <a:t>the lusts of deceit</a:t>
            </a:r>
            <a:r>
              <a:rPr lang="en-US" sz="2800" b="1" dirty="0">
                <a:effectLst>
                  <a:outerShdw blurRad="38100" dist="38100" dir="2700000" algn="tl">
                    <a:srgbClr val="000000">
                      <a:alpha val="43137"/>
                    </a:srgbClr>
                  </a:outerShdw>
                </a:effectLst>
              </a:rPr>
              <a:t>, and that you be </a:t>
            </a:r>
            <a:r>
              <a:rPr lang="en-US" sz="2800" b="1" u="sng" dirty="0">
                <a:effectLst>
                  <a:outerShdw blurRad="38100" dist="38100" dir="2700000" algn="tl">
                    <a:srgbClr val="000000">
                      <a:alpha val="43137"/>
                    </a:srgbClr>
                  </a:outerShdw>
                </a:effectLst>
              </a:rPr>
              <a:t>renewed in the spirit of your mind</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put on the new self</a:t>
            </a:r>
            <a:r>
              <a:rPr lang="en-US" sz="2800" b="1" dirty="0">
                <a:effectLst>
                  <a:outerShdw blurRad="38100" dist="38100" dir="2700000" algn="tl">
                    <a:srgbClr val="000000">
                      <a:alpha val="43137"/>
                    </a:srgbClr>
                  </a:outerShdw>
                </a:effectLst>
              </a:rPr>
              <a:t>, which in </a:t>
            </a:r>
            <a:r>
              <a:rPr lang="en-US" sz="2800" b="1" u="sng" dirty="0">
                <a:effectLst>
                  <a:outerShdw blurRad="38100" dist="38100" dir="2700000" algn="tl">
                    <a:srgbClr val="000000">
                      <a:alpha val="43137"/>
                    </a:srgbClr>
                  </a:outerShdw>
                </a:effectLst>
              </a:rPr>
              <a:t>the likeness of God </a:t>
            </a:r>
            <a:r>
              <a:rPr lang="en-US" sz="2800" b="1" dirty="0">
                <a:effectLst>
                  <a:outerShdw blurRad="38100" dist="38100" dir="2700000" algn="tl">
                    <a:srgbClr val="000000">
                      <a:alpha val="43137"/>
                    </a:srgbClr>
                  </a:outerShdw>
                </a:effectLst>
              </a:rPr>
              <a:t>has been created in </a:t>
            </a:r>
            <a:r>
              <a:rPr lang="en-US" sz="2800" b="1" u="sng" dirty="0">
                <a:effectLst>
                  <a:outerShdw blurRad="38100" dist="38100" dir="2700000" algn="tl">
                    <a:srgbClr val="000000">
                      <a:alpha val="43137"/>
                    </a:srgbClr>
                  </a:outerShdw>
                </a:effectLst>
              </a:rPr>
              <a:t>righteousness and holiness of the truth</a:t>
            </a:r>
            <a:r>
              <a:rPr lang="en-US" sz="2800" b="1" dirty="0">
                <a:effectLst>
                  <a:outerShdw blurRad="38100" dist="38100" dir="2700000" algn="tl">
                    <a:srgbClr val="000000">
                      <a:alpha val="43137"/>
                    </a:srgbClr>
                  </a:outerShdw>
                </a:effectLst>
              </a:rPr>
              <a:t>.</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13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Philippians 2:3-4</a:t>
            </a:r>
          </a:p>
          <a:p>
            <a:pPr marL="0" indent="0">
              <a:buNone/>
            </a:pPr>
            <a:r>
              <a:rPr lang="en-US" sz="2800" b="1" dirty="0">
                <a:effectLst>
                  <a:outerShdw blurRad="38100" dist="38100" dir="2700000" algn="tl">
                    <a:srgbClr val="000000">
                      <a:alpha val="43137"/>
                    </a:srgbClr>
                  </a:outerShdw>
                </a:effectLst>
              </a:rPr>
              <a:t>Do nothing from </a:t>
            </a:r>
            <a:r>
              <a:rPr lang="en-US" sz="2800" b="1" u="sng" dirty="0">
                <a:effectLst>
                  <a:outerShdw blurRad="38100" dist="38100" dir="2700000" algn="tl">
                    <a:srgbClr val="000000">
                      <a:alpha val="43137"/>
                    </a:srgbClr>
                  </a:outerShdw>
                </a:effectLst>
              </a:rPr>
              <a:t>selfishness</a:t>
            </a:r>
            <a:r>
              <a:rPr lang="en-US" sz="2800" b="1" dirty="0">
                <a:effectLst>
                  <a:outerShdw blurRad="38100" dist="38100" dir="2700000" algn="tl">
                    <a:srgbClr val="000000">
                      <a:alpha val="43137"/>
                    </a:srgbClr>
                  </a:outerShdw>
                </a:effectLst>
              </a:rPr>
              <a:t> or </a:t>
            </a:r>
            <a:r>
              <a:rPr lang="en-US" sz="2800" b="1" u="sng" dirty="0">
                <a:effectLst>
                  <a:outerShdw blurRad="38100" dist="38100" dir="2700000" algn="tl">
                    <a:srgbClr val="000000">
                      <a:alpha val="43137"/>
                    </a:srgbClr>
                  </a:outerShdw>
                </a:effectLst>
              </a:rPr>
              <a:t>empty conceit</a:t>
            </a:r>
            <a:r>
              <a:rPr lang="en-US" sz="2800" b="1" dirty="0">
                <a:effectLst>
                  <a:outerShdw blurRad="38100" dist="38100" dir="2700000" algn="tl">
                    <a:srgbClr val="000000">
                      <a:alpha val="43137"/>
                    </a:srgbClr>
                  </a:outerShdw>
                </a:effectLst>
              </a:rPr>
              <a:t>, but with </a:t>
            </a:r>
            <a:r>
              <a:rPr lang="en-US" sz="2800" b="1" u="sng" dirty="0">
                <a:effectLst>
                  <a:outerShdw blurRad="38100" dist="38100" dir="2700000" algn="tl">
                    <a:srgbClr val="000000">
                      <a:alpha val="43137"/>
                    </a:srgbClr>
                  </a:outerShdw>
                </a:effectLst>
              </a:rPr>
              <a:t>humility of mind </a:t>
            </a:r>
            <a:r>
              <a:rPr lang="en-US" sz="2800" b="1" dirty="0">
                <a:effectLst>
                  <a:outerShdw blurRad="38100" dist="38100" dir="2700000" algn="tl">
                    <a:srgbClr val="000000">
                      <a:alpha val="43137"/>
                    </a:srgbClr>
                  </a:outerShdw>
                </a:effectLst>
              </a:rPr>
              <a:t>regard one another as more important than yourselves; do not merely look out for </a:t>
            </a:r>
            <a:r>
              <a:rPr lang="en-US" sz="2800" b="1" u="sng" dirty="0">
                <a:effectLst>
                  <a:outerShdw blurRad="38100" dist="38100" dir="2700000" algn="tl">
                    <a:srgbClr val="000000">
                      <a:alpha val="43137"/>
                    </a:srgbClr>
                  </a:outerShdw>
                </a:effectLst>
              </a:rPr>
              <a:t>your own personal interests</a:t>
            </a:r>
            <a:r>
              <a:rPr lang="en-US" sz="2800" b="1" dirty="0">
                <a:effectLst>
                  <a:outerShdw blurRad="38100" dist="38100" dir="2700000" algn="tl">
                    <a:srgbClr val="000000">
                      <a:alpha val="43137"/>
                    </a:srgbClr>
                  </a:outerShdw>
                </a:effectLst>
              </a:rPr>
              <a:t>, but also for </a:t>
            </a:r>
            <a:r>
              <a:rPr lang="en-US" sz="2800" b="1" u="sng" dirty="0">
                <a:effectLst>
                  <a:outerShdw blurRad="38100" dist="38100" dir="2700000" algn="tl">
                    <a:srgbClr val="000000">
                      <a:alpha val="43137"/>
                    </a:srgbClr>
                  </a:outerShdw>
                </a:effectLst>
              </a:rPr>
              <a:t>the interests of others</a:t>
            </a:r>
            <a:r>
              <a:rPr lang="en-US" sz="2800" b="1" dirty="0">
                <a:effectLst>
                  <a:outerShdw blurRad="38100" dist="38100" dir="2700000" algn="tl">
                    <a:srgbClr val="000000">
                      <a:alpha val="43137"/>
                    </a:srgbClr>
                  </a:outerShdw>
                </a:effectLst>
              </a:rPr>
              <a:t>.</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31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Colossians 3:1-3</a:t>
            </a:r>
          </a:p>
          <a:p>
            <a:pPr marL="0" indent="0">
              <a:buNone/>
            </a:pPr>
            <a:r>
              <a:rPr lang="en-US" sz="2800" b="1" dirty="0">
                <a:effectLst>
                  <a:outerShdw blurRad="38100" dist="38100" dir="2700000" algn="tl">
                    <a:srgbClr val="000000">
                      <a:alpha val="43137"/>
                    </a:srgbClr>
                  </a:outerShdw>
                </a:effectLst>
              </a:rPr>
              <a:t>Therefore if you have been raised up with Christ, </a:t>
            </a:r>
            <a:r>
              <a:rPr lang="en-US" sz="2800" b="1" u="sng" dirty="0">
                <a:effectLst>
                  <a:outerShdw blurRad="38100" dist="38100" dir="2700000" algn="tl">
                    <a:srgbClr val="000000">
                      <a:alpha val="43137"/>
                    </a:srgbClr>
                  </a:outerShdw>
                </a:effectLst>
              </a:rPr>
              <a:t>keep seeking the things above</a:t>
            </a:r>
            <a:r>
              <a:rPr lang="en-US" sz="2800" b="1" dirty="0">
                <a:effectLst>
                  <a:outerShdw blurRad="38100" dist="38100" dir="2700000" algn="tl">
                    <a:srgbClr val="000000">
                      <a:alpha val="43137"/>
                    </a:srgbClr>
                  </a:outerShdw>
                </a:effectLst>
              </a:rPr>
              <a:t>, where Christ is, seated at the right hand of God. </a:t>
            </a:r>
            <a:r>
              <a:rPr lang="en-US" sz="2800" b="1" u="sng" dirty="0">
                <a:effectLst>
                  <a:outerShdw blurRad="38100" dist="38100" dir="2700000" algn="tl">
                    <a:srgbClr val="000000">
                      <a:alpha val="43137"/>
                    </a:srgbClr>
                  </a:outerShdw>
                </a:effectLst>
              </a:rPr>
              <a:t>Set your mind on the things above</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not on the things that are on earth</a:t>
            </a:r>
            <a:r>
              <a:rPr lang="en-US" sz="2800" b="1" dirty="0">
                <a:effectLst>
                  <a:outerShdw blurRad="38100" dist="38100" dir="2700000" algn="tl">
                    <a:srgbClr val="000000">
                      <a:alpha val="43137"/>
                    </a:srgbClr>
                  </a:outerShdw>
                </a:effectLst>
              </a:rPr>
              <a:t>. For you have died and your life is hidden with Christ in God.</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66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1 Thessalonians 4:3-5</a:t>
            </a:r>
          </a:p>
          <a:p>
            <a:pPr marL="0" indent="0">
              <a:buNone/>
            </a:pPr>
            <a:r>
              <a:rPr lang="en-US" sz="2800" b="1" dirty="0">
                <a:effectLst>
                  <a:outerShdw blurRad="38100" dist="38100" dir="2700000" algn="tl">
                    <a:srgbClr val="000000">
                      <a:alpha val="43137"/>
                    </a:srgbClr>
                  </a:outerShdw>
                </a:effectLst>
              </a:rPr>
              <a:t>For this is the will of God, </a:t>
            </a:r>
            <a:r>
              <a:rPr lang="en-US" sz="2800" b="1" u="sng" dirty="0">
                <a:effectLst>
                  <a:outerShdw blurRad="38100" dist="38100" dir="2700000" algn="tl">
                    <a:srgbClr val="000000">
                      <a:alpha val="43137"/>
                    </a:srgbClr>
                  </a:outerShdw>
                </a:effectLst>
              </a:rPr>
              <a:t>your sanctification</a:t>
            </a:r>
            <a:r>
              <a:rPr lang="en-US" sz="2800" b="1" dirty="0">
                <a:effectLst>
                  <a:outerShdw blurRad="38100" dist="38100" dir="2700000" algn="tl">
                    <a:srgbClr val="000000">
                      <a:alpha val="43137"/>
                    </a:srgbClr>
                  </a:outerShdw>
                </a:effectLst>
              </a:rPr>
              <a:t>; that is, that you </a:t>
            </a:r>
            <a:r>
              <a:rPr lang="en-US" sz="2800" b="1" u="sng" dirty="0">
                <a:effectLst>
                  <a:outerShdw blurRad="38100" dist="38100" dir="2700000" algn="tl">
                    <a:srgbClr val="000000">
                      <a:alpha val="43137"/>
                    </a:srgbClr>
                  </a:outerShdw>
                </a:effectLst>
              </a:rPr>
              <a:t>abstain from sexual immorality</a:t>
            </a:r>
            <a:r>
              <a:rPr lang="en-US" sz="2800" b="1" dirty="0">
                <a:effectLst>
                  <a:outerShdw blurRad="38100" dist="38100" dir="2700000" algn="tl">
                    <a:srgbClr val="000000">
                      <a:alpha val="43137"/>
                    </a:srgbClr>
                  </a:outerShdw>
                </a:effectLst>
              </a:rPr>
              <a:t>; that each of you know how to possess his own vessel in </a:t>
            </a:r>
            <a:r>
              <a:rPr lang="en-US" sz="2800" b="1" u="sng" dirty="0">
                <a:effectLst>
                  <a:outerShdw blurRad="38100" dist="38100" dir="2700000" algn="tl">
                    <a:srgbClr val="000000">
                      <a:alpha val="43137"/>
                    </a:srgbClr>
                  </a:outerShdw>
                </a:effectLst>
              </a:rPr>
              <a:t>sanctification</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honor</a:t>
            </a:r>
            <a:r>
              <a:rPr lang="en-US" sz="2800" b="1" dirty="0">
                <a:effectLst>
                  <a:outerShdw blurRad="38100" dist="38100" dir="2700000" algn="tl">
                    <a:srgbClr val="000000">
                      <a:alpha val="43137"/>
                    </a:srgbClr>
                  </a:outerShdw>
                </a:effectLst>
              </a:rPr>
              <a:t>, not in </a:t>
            </a:r>
            <a:r>
              <a:rPr lang="en-US" sz="2800" b="1" u="sng" dirty="0">
                <a:effectLst>
                  <a:outerShdw blurRad="38100" dist="38100" dir="2700000" algn="tl">
                    <a:srgbClr val="000000">
                      <a:alpha val="43137"/>
                    </a:srgbClr>
                  </a:outerShdw>
                </a:effectLst>
              </a:rPr>
              <a:t>lustful passion</a:t>
            </a:r>
            <a:r>
              <a:rPr lang="en-US" sz="2800" b="1" dirty="0">
                <a:effectLst>
                  <a:outerShdw blurRad="38100" dist="38100" dir="2700000" algn="tl">
                    <a:srgbClr val="000000">
                      <a:alpha val="43137"/>
                    </a:srgbClr>
                  </a:outerShdw>
                </a:effectLst>
              </a:rPr>
              <a:t>, like the Gentiles who do not know God;</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47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2 Thessalonians 3:6, 11</a:t>
            </a:r>
          </a:p>
          <a:p>
            <a:pPr marL="0" indent="0">
              <a:buNone/>
            </a:pPr>
            <a:r>
              <a:rPr lang="en-US" sz="2800" b="1" dirty="0">
                <a:effectLst>
                  <a:outerShdw blurRad="38100" dist="38100" dir="2700000" algn="tl">
                    <a:srgbClr val="000000">
                      <a:alpha val="43137"/>
                    </a:srgbClr>
                  </a:outerShdw>
                </a:effectLst>
              </a:rPr>
              <a:t>Now we command you, brethren, in the name of our Lord Jesus Christ, that you keep away from every brother who </a:t>
            </a:r>
            <a:r>
              <a:rPr lang="en-US" sz="2800" b="1" u="sng" dirty="0">
                <a:effectLst>
                  <a:outerShdw blurRad="38100" dist="38100" dir="2700000" algn="tl">
                    <a:srgbClr val="000000">
                      <a:alpha val="43137"/>
                    </a:srgbClr>
                  </a:outerShdw>
                </a:effectLst>
              </a:rPr>
              <a:t>leads an unruly life</a:t>
            </a:r>
            <a:r>
              <a:rPr lang="en-US" sz="2800" b="1" dirty="0">
                <a:effectLst>
                  <a:outerShdw blurRad="38100" dist="38100" dir="2700000" algn="tl">
                    <a:srgbClr val="000000">
                      <a:alpha val="43137"/>
                    </a:srgbClr>
                  </a:outerShdw>
                </a:effectLst>
              </a:rPr>
              <a:t> and not according to the tradition which you received from us. </a:t>
            </a:r>
          </a:p>
          <a:p>
            <a:pPr marL="0" indent="0">
              <a:buNone/>
            </a:pPr>
            <a:r>
              <a:rPr lang="en-US" sz="2800" b="1" dirty="0">
                <a:effectLst>
                  <a:outerShdw blurRad="38100" dist="38100" dir="2700000" algn="tl">
                    <a:srgbClr val="000000">
                      <a:alpha val="43137"/>
                    </a:srgbClr>
                  </a:outerShdw>
                </a:effectLst>
              </a:rPr>
              <a:t>For we hear that some among you are </a:t>
            </a:r>
            <a:r>
              <a:rPr lang="en-US" sz="2800" b="1" u="sng" dirty="0">
                <a:effectLst>
                  <a:outerShdw blurRad="38100" dist="38100" dir="2700000" algn="tl">
                    <a:srgbClr val="000000">
                      <a:alpha val="43137"/>
                    </a:srgbClr>
                  </a:outerShdw>
                </a:effectLst>
              </a:rPr>
              <a:t>leading an undisciplined life</a:t>
            </a:r>
            <a:r>
              <a:rPr lang="en-US" sz="2800" b="1" dirty="0">
                <a:effectLst>
                  <a:outerShdw blurRad="38100" dist="38100" dir="2700000" algn="tl">
                    <a:srgbClr val="000000">
                      <a:alpha val="43137"/>
                    </a:srgbClr>
                  </a:outerShdw>
                </a:effectLst>
              </a:rPr>
              <a:t>, doing no work at all, but acting like busybodies.</a:t>
            </a:r>
          </a:p>
          <a:p>
            <a:pPr marL="0" indent="0">
              <a:buNone/>
            </a:pPr>
            <a:endParaRPr lang="en-US" sz="2800" b="1" dirty="0">
              <a:solidFill>
                <a:srgbClr val="008000"/>
              </a:solidFill>
              <a:effectLst>
                <a:outerShdw blurRad="38100" dist="38100" dir="2700000" algn="tl">
                  <a:srgbClr val="000000">
                    <a:alpha val="43137"/>
                  </a:srgbClr>
                </a:outerShdw>
              </a:effectLst>
            </a:endParaRP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69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1 Timothy 6:11</a:t>
            </a:r>
          </a:p>
          <a:p>
            <a:pPr marL="0" indent="0">
              <a:buNone/>
            </a:pPr>
            <a:r>
              <a:rPr lang="en-US" sz="2800" b="1" dirty="0">
                <a:effectLst>
                  <a:outerShdw blurRad="38100" dist="38100" dir="2700000" algn="tl">
                    <a:srgbClr val="000000">
                      <a:alpha val="43137"/>
                    </a:srgbClr>
                  </a:outerShdw>
                </a:effectLst>
              </a:rPr>
              <a:t>But </a:t>
            </a:r>
            <a:r>
              <a:rPr lang="en-US" sz="2800" b="1" u="sng" dirty="0">
                <a:effectLst>
                  <a:outerShdw blurRad="38100" dist="38100" dir="2700000" algn="tl">
                    <a:srgbClr val="000000">
                      <a:alpha val="43137"/>
                    </a:srgbClr>
                  </a:outerShdw>
                </a:effectLst>
              </a:rPr>
              <a:t>flee from these things</a:t>
            </a:r>
            <a:r>
              <a:rPr lang="en-US" sz="2800" b="1" dirty="0">
                <a:effectLst>
                  <a:outerShdw blurRad="38100" dist="38100" dir="2700000" algn="tl">
                    <a:srgbClr val="000000">
                      <a:alpha val="43137"/>
                    </a:srgbClr>
                  </a:outerShdw>
                </a:effectLst>
              </a:rPr>
              <a:t>, you man of God, and </a:t>
            </a:r>
            <a:r>
              <a:rPr lang="en-US" sz="2800" b="1" u="sng" dirty="0">
                <a:effectLst>
                  <a:outerShdw blurRad="38100" dist="38100" dir="2700000" algn="tl">
                    <a:srgbClr val="000000">
                      <a:alpha val="43137"/>
                    </a:srgbClr>
                  </a:outerShdw>
                </a:effectLst>
              </a:rPr>
              <a:t>pursue</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righteousness</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godliness</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faith</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love</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perseverance</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gentleness</a:t>
            </a:r>
            <a:r>
              <a:rPr lang="en-US" sz="2800" b="1" dirty="0">
                <a:effectLst>
                  <a:outerShdw blurRad="38100" dist="38100" dir="2700000" algn="tl">
                    <a:srgbClr val="000000">
                      <a:alpha val="43137"/>
                    </a:srgbClr>
                  </a:outerShdw>
                </a:effectLst>
              </a:rPr>
              <a:t>.</a:t>
            </a:r>
          </a:p>
          <a:p>
            <a:pPr marL="0" indent="0">
              <a:buNone/>
            </a:pPr>
            <a:endParaRPr lang="en-US" sz="2800" b="1" dirty="0">
              <a:solidFill>
                <a:srgbClr val="008000"/>
              </a:solidFill>
              <a:effectLst>
                <a:outerShdw blurRad="38100" dist="38100" dir="2700000" algn="tl">
                  <a:srgbClr val="000000">
                    <a:alpha val="43137"/>
                  </a:srgbClr>
                </a:outerShdw>
              </a:effectLst>
            </a:endParaRPr>
          </a:p>
          <a:p>
            <a:pPr marL="0" indent="0" algn="ctr">
              <a:buNone/>
            </a:pPr>
            <a:r>
              <a:rPr lang="en-US" b="1" dirty="0">
                <a:solidFill>
                  <a:srgbClr val="008000"/>
                </a:solidFill>
                <a:effectLst>
                  <a:outerShdw blurRad="38100" dist="38100" dir="2700000" algn="tl">
                    <a:srgbClr val="000000">
                      <a:alpha val="43137"/>
                    </a:srgbClr>
                  </a:outerShdw>
                </a:effectLst>
              </a:rPr>
              <a:t>2 Timothy 2:22</a:t>
            </a:r>
          </a:p>
          <a:p>
            <a:pPr marL="0" indent="0">
              <a:buNone/>
            </a:pPr>
            <a:r>
              <a:rPr lang="en-US" sz="2800" b="1" dirty="0">
                <a:effectLst>
                  <a:outerShdw blurRad="38100" dist="38100" dir="2700000" algn="tl">
                    <a:srgbClr val="000000">
                      <a:alpha val="43137"/>
                    </a:srgbClr>
                  </a:outerShdw>
                </a:effectLst>
              </a:rPr>
              <a:t>Now </a:t>
            </a:r>
            <a:r>
              <a:rPr lang="en-US" sz="2800" b="1" u="sng" dirty="0">
                <a:effectLst>
                  <a:outerShdw blurRad="38100" dist="38100" dir="2700000" algn="tl">
                    <a:srgbClr val="000000">
                      <a:alpha val="43137"/>
                    </a:srgbClr>
                  </a:outerShdw>
                </a:effectLst>
              </a:rPr>
              <a:t>flee from youthful lusts</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pursue righteousness, faith, love and peace</a:t>
            </a:r>
            <a:r>
              <a:rPr lang="en-US" sz="2800" b="1" dirty="0">
                <a:effectLst>
                  <a:outerShdw blurRad="38100" dist="38100" dir="2700000" algn="tl">
                    <a:srgbClr val="000000">
                      <a:alpha val="43137"/>
                    </a:srgbClr>
                  </a:outerShdw>
                </a:effectLst>
              </a:rPr>
              <a:t>, with those who call on the Lord from </a:t>
            </a:r>
            <a:r>
              <a:rPr lang="en-US" sz="2800" b="1" u="sng" dirty="0">
                <a:effectLst>
                  <a:outerShdw blurRad="38100" dist="38100" dir="2700000" algn="tl">
                    <a:srgbClr val="000000">
                      <a:alpha val="43137"/>
                    </a:srgbClr>
                  </a:outerShdw>
                </a:effectLst>
              </a:rPr>
              <a:t>a pure heart</a:t>
            </a:r>
            <a:r>
              <a:rPr lang="en-US" sz="2800" b="1" dirty="0">
                <a:effectLst>
                  <a:outerShdw blurRad="38100" dist="38100" dir="2700000" algn="tl">
                    <a:srgbClr val="000000">
                      <a:alpha val="43137"/>
                    </a:srgbClr>
                  </a:outerShdw>
                </a:effectLst>
              </a:rPr>
              <a:t>.</a:t>
            </a:r>
          </a:p>
          <a:p>
            <a:pPr marL="0" indent="0">
              <a:buNone/>
            </a:pPr>
            <a:endParaRPr lang="en-US" sz="2800" b="1" dirty="0">
              <a:solidFill>
                <a:srgbClr val="008000"/>
              </a:solidFill>
              <a:effectLst>
                <a:outerShdw blurRad="38100" dist="38100" dir="2700000" algn="tl">
                  <a:srgbClr val="000000">
                    <a:alpha val="43137"/>
                  </a:srgbClr>
                </a:outerShdw>
              </a:effectLst>
            </a:endParaRP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43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2000"/>
                                        <p:tgtEl>
                                          <p:spTgt spid="3">
                                            <p:txEl>
                                              <p:pRg st="3" end="3"/>
                                            </p:txEl>
                                          </p:spTgt>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Titus 3:1-3</a:t>
            </a:r>
          </a:p>
          <a:p>
            <a:pPr marL="0" indent="0">
              <a:buNone/>
            </a:pPr>
            <a:r>
              <a:rPr lang="en-US" sz="2800" b="1" dirty="0">
                <a:effectLst>
                  <a:outerShdw blurRad="38100" dist="38100" dir="2700000" algn="tl">
                    <a:srgbClr val="000000">
                      <a:alpha val="43137"/>
                    </a:srgbClr>
                  </a:outerShdw>
                </a:effectLst>
              </a:rPr>
              <a:t>Remind them to </a:t>
            </a:r>
            <a:r>
              <a:rPr lang="en-US" sz="2800" b="1" u="sng" dirty="0">
                <a:effectLst>
                  <a:outerShdw blurRad="38100" dist="38100" dir="2700000" algn="tl">
                    <a:srgbClr val="000000">
                      <a:alpha val="43137"/>
                    </a:srgbClr>
                  </a:outerShdw>
                </a:effectLst>
              </a:rPr>
              <a:t>be subject to rulers, to authorities, to be obedient, to be ready for every good deed, to malign no one, to be peaceable, gentle, showing every consideration for all men</a:t>
            </a:r>
            <a:r>
              <a:rPr lang="en-US" sz="2800" b="1" dirty="0">
                <a:effectLst>
                  <a:outerShdw blurRad="38100" dist="38100" dir="2700000" algn="tl">
                    <a:srgbClr val="000000">
                      <a:alpha val="43137"/>
                    </a:srgbClr>
                  </a:outerShdw>
                </a:effectLst>
              </a:rPr>
              <a:t>. For we also once were </a:t>
            </a:r>
            <a:r>
              <a:rPr lang="en-US" sz="2800" b="1" u="sng" dirty="0">
                <a:effectLst>
                  <a:outerShdw blurRad="38100" dist="38100" dir="2700000" algn="tl">
                    <a:srgbClr val="000000">
                      <a:alpha val="43137"/>
                    </a:srgbClr>
                  </a:outerShdw>
                </a:effectLst>
              </a:rPr>
              <a:t>foolish ourselves, disobedient, deceived, enslaved to various lusts and pleasures, spending our life in malice and envy, hateful, hating one another</a:t>
            </a:r>
            <a:r>
              <a:rPr lang="en-US" sz="2800" b="1" dirty="0">
                <a:effectLst>
                  <a:outerShdw blurRad="38100" dist="38100" dir="2700000" algn="tl">
                    <a:srgbClr val="000000">
                      <a:alpha val="43137"/>
                    </a:srgbClr>
                  </a:outerShdw>
                </a:effectLst>
              </a:rPr>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76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Philemon 4-7</a:t>
            </a:r>
            <a:endParaRPr lang="en-US" sz="2800" b="1" dirty="0">
              <a:solidFill>
                <a:srgbClr val="008000"/>
              </a:solidFill>
              <a:effectLst>
                <a:outerShdw blurRad="38100" dist="38100" dir="2700000" algn="tl">
                  <a:srgbClr val="000000">
                    <a:alpha val="43137"/>
                  </a:srgbClr>
                </a:outerShdw>
              </a:effectLst>
            </a:endParaRPr>
          </a:p>
          <a:p>
            <a:pPr marL="0" indent="0">
              <a:buNone/>
            </a:pPr>
            <a:r>
              <a:rPr lang="en-US" sz="2800" b="1" dirty="0">
                <a:effectLst>
                  <a:outerShdw blurRad="38100" dist="38100" dir="2700000" algn="tl">
                    <a:srgbClr val="000000">
                      <a:alpha val="43137"/>
                    </a:srgbClr>
                  </a:outerShdw>
                </a:effectLst>
              </a:rPr>
              <a:t>I thank my God always, making mention of you in my prayers, because I hear of </a:t>
            </a:r>
            <a:r>
              <a:rPr lang="en-US" sz="2800" b="1" u="sng" dirty="0">
                <a:effectLst>
                  <a:outerShdw blurRad="38100" dist="38100" dir="2700000" algn="tl">
                    <a:srgbClr val="000000">
                      <a:alpha val="43137"/>
                    </a:srgbClr>
                  </a:outerShdw>
                </a:effectLst>
              </a:rPr>
              <a:t>your love </a:t>
            </a:r>
            <a:r>
              <a:rPr lang="en-US" sz="2800" b="1" dirty="0">
                <a:effectLst>
                  <a:outerShdw blurRad="38100" dist="38100" dir="2700000" algn="tl">
                    <a:srgbClr val="000000">
                      <a:alpha val="43137"/>
                    </a:srgbClr>
                  </a:outerShdw>
                </a:effectLst>
              </a:rPr>
              <a:t>and of </a:t>
            </a:r>
            <a:r>
              <a:rPr lang="en-US" sz="2800" b="1" u="sng" dirty="0">
                <a:effectLst>
                  <a:outerShdw blurRad="38100" dist="38100" dir="2700000" algn="tl">
                    <a:srgbClr val="000000">
                      <a:alpha val="43137"/>
                    </a:srgbClr>
                  </a:outerShdw>
                </a:effectLst>
              </a:rPr>
              <a:t>the faith which you have toward the Lord Jesus and toward all the saints</a:t>
            </a:r>
            <a:r>
              <a:rPr lang="en-US" sz="2800" b="1" dirty="0">
                <a:effectLst>
                  <a:outerShdw blurRad="38100" dist="38100" dir="2700000" algn="tl">
                    <a:srgbClr val="000000">
                      <a:alpha val="43137"/>
                    </a:srgbClr>
                  </a:outerShdw>
                </a:effectLst>
              </a:rPr>
              <a:t>; and I pray that </a:t>
            </a:r>
            <a:r>
              <a:rPr lang="en-US" sz="2800" b="1" u="sng" dirty="0">
                <a:effectLst>
                  <a:outerShdw blurRad="38100" dist="38100" dir="2700000" algn="tl">
                    <a:srgbClr val="000000">
                      <a:alpha val="43137"/>
                    </a:srgbClr>
                  </a:outerShdw>
                </a:effectLst>
              </a:rPr>
              <a:t>the fellowship of your faith</a:t>
            </a:r>
            <a:r>
              <a:rPr lang="en-US" sz="2800" b="1" dirty="0">
                <a:effectLst>
                  <a:outerShdw blurRad="38100" dist="38100" dir="2700000" algn="tl">
                    <a:srgbClr val="000000">
                      <a:alpha val="43137"/>
                    </a:srgbClr>
                  </a:outerShdw>
                </a:effectLst>
              </a:rPr>
              <a:t> may become effective through the knowledge of every good thing which is in you for Christ's sake. For I have come to have </a:t>
            </a:r>
            <a:r>
              <a:rPr lang="en-US" sz="2800" b="1" u="sng" dirty="0">
                <a:effectLst>
                  <a:outerShdw blurRad="38100" dist="38100" dir="2700000" algn="tl">
                    <a:srgbClr val="000000">
                      <a:alpha val="43137"/>
                    </a:srgbClr>
                  </a:outerShdw>
                </a:effectLst>
              </a:rPr>
              <a:t>much joy and comfort in your love</a:t>
            </a:r>
            <a:r>
              <a:rPr lang="en-US" sz="2800" b="1" dirty="0">
                <a:effectLst>
                  <a:outerShdw blurRad="38100" dist="38100" dir="2700000" algn="tl">
                    <a:srgbClr val="000000">
                      <a:alpha val="43137"/>
                    </a:srgbClr>
                  </a:outerShdw>
                </a:effectLst>
              </a:rPr>
              <a:t>, because the hearts of the saints have been refreshed through you, brother.</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78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Hebrews 12:14</a:t>
            </a:r>
          </a:p>
          <a:p>
            <a:pPr marL="0" indent="0">
              <a:buNone/>
            </a:pPr>
            <a:r>
              <a:rPr lang="en-US" sz="2800" b="1" u="sng" dirty="0">
                <a:effectLst>
                  <a:outerShdw blurRad="38100" dist="38100" dir="2700000" algn="tl">
                    <a:srgbClr val="000000">
                      <a:alpha val="43137"/>
                    </a:srgbClr>
                  </a:outerShdw>
                </a:effectLst>
              </a:rPr>
              <a:t>Pursue peace</a:t>
            </a:r>
            <a:r>
              <a:rPr lang="en-US" sz="2800" b="1" dirty="0">
                <a:effectLst>
                  <a:outerShdw blurRad="38100" dist="38100" dir="2700000" algn="tl">
                    <a:srgbClr val="000000">
                      <a:alpha val="43137"/>
                    </a:srgbClr>
                  </a:outerShdw>
                </a:effectLst>
              </a:rPr>
              <a:t> with all men, and the </a:t>
            </a:r>
            <a:r>
              <a:rPr lang="en-US" sz="2800" b="1" u="sng" dirty="0">
                <a:effectLst>
                  <a:outerShdw blurRad="38100" dist="38100" dir="2700000" algn="tl">
                    <a:srgbClr val="000000">
                      <a:alpha val="43137"/>
                    </a:srgbClr>
                  </a:outerShdw>
                </a:effectLst>
              </a:rPr>
              <a:t>sanctification</a:t>
            </a:r>
            <a:r>
              <a:rPr lang="en-US" sz="2800" b="1" dirty="0">
                <a:effectLst>
                  <a:outerShdw blurRad="38100" dist="38100" dir="2700000" algn="tl">
                    <a:srgbClr val="000000">
                      <a:alpha val="43137"/>
                    </a:srgbClr>
                  </a:outerShdw>
                </a:effectLst>
              </a:rPr>
              <a:t> without which no one will see the Lord.</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16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371600" y="5562600"/>
            <a:ext cx="6400800" cy="1066800"/>
          </a:xfrm>
        </p:spPr>
        <p:txBody>
          <a:bodyPr>
            <a:normAutofit/>
          </a:bodyPr>
          <a:lstStyle/>
          <a:p>
            <a:r>
              <a:rPr lang="en-US" sz="4800" b="1" dirty="0">
                <a:solidFill>
                  <a:schemeClr val="bg1"/>
                </a:solidFill>
                <a:effectLst>
                  <a:outerShdw blurRad="38100" dist="38100" dir="2700000" algn="tl">
                    <a:srgbClr val="000000">
                      <a:alpha val="43137"/>
                    </a:srgbClr>
                  </a:outerShdw>
                </a:effectLst>
                <a:latin typeface="Lucida Bright" panose="02040602050505020304" pitchFamily="18" charset="0"/>
              </a:rPr>
              <a:t>Galatians 5:13-26</a:t>
            </a:r>
          </a:p>
        </p:txBody>
      </p:sp>
      <p:sp>
        <p:nvSpPr>
          <p:cNvPr id="4" name="Rectangle 3"/>
          <p:cNvSpPr/>
          <p:nvPr/>
        </p:nvSpPr>
        <p:spPr>
          <a:xfrm>
            <a:off x="4191000" y="1447800"/>
            <a:ext cx="838200" cy="707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91000" y="1447800"/>
            <a:ext cx="838200" cy="707886"/>
          </a:xfrm>
          <a:prstGeom prst="rect">
            <a:avLst/>
          </a:prstGeom>
          <a:solidFill>
            <a:schemeClr val="tx2"/>
          </a:solidFill>
        </p:spPr>
        <p:txBody>
          <a:bodyPr wrap="square" rtlCol="0">
            <a:spAutoFit/>
          </a:bodyPr>
          <a:lstStyle/>
          <a:p>
            <a:r>
              <a:rPr lang="en-US" sz="4000" b="1" dirty="0">
                <a:solidFill>
                  <a:srgbClr val="FFFF00"/>
                </a:solidFill>
                <a:effectLst>
                  <a:outerShdw blurRad="38100" dist="38100" dir="2700000" algn="tl">
                    <a:srgbClr val="000000">
                      <a:alpha val="43137"/>
                    </a:srgbClr>
                  </a:outerShdw>
                </a:effectLst>
                <a:latin typeface="+mj-lt"/>
              </a:rPr>
              <a:t>OR</a:t>
            </a:r>
          </a:p>
        </p:txBody>
      </p:sp>
    </p:spTree>
    <p:extLst>
      <p:ext uri="{BB962C8B-B14F-4D97-AF65-F5344CB8AC3E}">
        <p14:creationId xmlns:p14="http://schemas.microsoft.com/office/powerpoint/2010/main" val="424579419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800600"/>
          </a:xfrm>
        </p:spPr>
        <p:txBody>
          <a:bodyPr>
            <a:normAutofit lnSpcReduction="10000"/>
          </a:bodyPr>
          <a:lstStyle/>
          <a:p>
            <a:pPr marL="0" indent="0" algn="ctr">
              <a:buNone/>
            </a:pPr>
            <a:r>
              <a:rPr lang="en-US" b="1" dirty="0">
                <a:solidFill>
                  <a:srgbClr val="008000"/>
                </a:solidFill>
                <a:effectLst>
                  <a:outerShdw blurRad="38100" dist="38100" dir="2700000" algn="tl">
                    <a:srgbClr val="000000">
                      <a:alpha val="43137"/>
                    </a:srgbClr>
                  </a:outerShdw>
                </a:effectLst>
              </a:rPr>
              <a:t>James 3:14-18</a:t>
            </a:r>
          </a:p>
          <a:p>
            <a:pPr marL="0" indent="0">
              <a:buNone/>
            </a:pPr>
            <a:r>
              <a:rPr lang="en-US" sz="2800" b="1" dirty="0">
                <a:effectLst>
                  <a:outerShdw blurRad="38100" dist="38100" dir="2700000" algn="tl">
                    <a:srgbClr val="000000">
                      <a:alpha val="43137"/>
                    </a:srgbClr>
                  </a:outerShdw>
                </a:effectLst>
              </a:rPr>
              <a:t>But if you have </a:t>
            </a:r>
            <a:r>
              <a:rPr lang="en-US" sz="2800" b="1" u="sng" dirty="0">
                <a:effectLst>
                  <a:outerShdw blurRad="38100" dist="38100" dir="2700000" algn="tl">
                    <a:srgbClr val="000000">
                      <a:alpha val="43137"/>
                    </a:srgbClr>
                  </a:outerShdw>
                </a:effectLst>
              </a:rPr>
              <a:t>bitter jealousy and selfish ambition</a:t>
            </a:r>
            <a:r>
              <a:rPr lang="en-US" sz="2800" b="1" dirty="0">
                <a:effectLst>
                  <a:outerShdw blurRad="38100" dist="38100" dir="2700000" algn="tl">
                    <a:srgbClr val="000000">
                      <a:alpha val="43137"/>
                    </a:srgbClr>
                  </a:outerShdw>
                </a:effectLst>
              </a:rPr>
              <a:t> in your heart, do not be </a:t>
            </a:r>
            <a:r>
              <a:rPr lang="en-US" sz="2800" b="1" u="sng" dirty="0">
                <a:effectLst>
                  <a:outerShdw blurRad="38100" dist="38100" dir="2700000" algn="tl">
                    <a:srgbClr val="000000">
                      <a:alpha val="43137"/>
                    </a:srgbClr>
                  </a:outerShdw>
                </a:effectLst>
              </a:rPr>
              <a:t>arrogant</a:t>
            </a:r>
            <a:r>
              <a:rPr lang="en-US" sz="2800" b="1" dirty="0">
                <a:effectLst>
                  <a:outerShdw blurRad="38100" dist="38100" dir="2700000" algn="tl">
                    <a:srgbClr val="000000">
                      <a:alpha val="43137"/>
                    </a:srgbClr>
                  </a:outerShdw>
                </a:effectLst>
              </a:rPr>
              <a:t> and so </a:t>
            </a:r>
            <a:r>
              <a:rPr lang="en-US" sz="2800" b="1" u="sng" dirty="0">
                <a:effectLst>
                  <a:outerShdw blurRad="38100" dist="38100" dir="2700000" algn="tl">
                    <a:srgbClr val="000000">
                      <a:alpha val="43137"/>
                    </a:srgbClr>
                  </a:outerShdw>
                </a:effectLst>
              </a:rPr>
              <a:t>lie</a:t>
            </a:r>
            <a:r>
              <a:rPr lang="en-US" sz="2800" b="1" dirty="0">
                <a:effectLst>
                  <a:outerShdw blurRad="38100" dist="38100" dir="2700000" algn="tl">
                    <a:srgbClr val="000000">
                      <a:alpha val="43137"/>
                    </a:srgbClr>
                  </a:outerShdw>
                </a:effectLst>
              </a:rPr>
              <a:t> against the truth. This wisdom is not that which comes down from above, but is </a:t>
            </a:r>
            <a:r>
              <a:rPr lang="en-US" sz="2800" b="1" u="sng" dirty="0">
                <a:effectLst>
                  <a:outerShdw blurRad="38100" dist="38100" dir="2700000" algn="tl">
                    <a:srgbClr val="000000">
                      <a:alpha val="43137"/>
                    </a:srgbClr>
                  </a:outerShdw>
                </a:effectLst>
              </a:rPr>
              <a:t>earthly, natural, demonic. For where jealousy and selfish ambition exist</a:t>
            </a:r>
            <a:r>
              <a:rPr lang="en-US" sz="2800" b="1" dirty="0">
                <a:effectLst>
                  <a:outerShdw blurRad="38100" dist="38100" dir="2700000" algn="tl">
                    <a:srgbClr val="000000">
                      <a:alpha val="43137"/>
                    </a:srgbClr>
                  </a:outerShdw>
                </a:effectLst>
              </a:rPr>
              <a:t>, there is disorder and every evil thing. But the wisdom from above is first </a:t>
            </a:r>
            <a:r>
              <a:rPr lang="en-US" sz="2800" b="1" u="sng" dirty="0">
                <a:effectLst>
                  <a:outerShdw blurRad="38100" dist="38100" dir="2700000" algn="tl">
                    <a:srgbClr val="000000">
                      <a:alpha val="43137"/>
                    </a:srgbClr>
                  </a:outerShdw>
                </a:effectLst>
              </a:rPr>
              <a:t>pure, then peaceable, gentle, reasonable, full of mercy and good fruits, unwavering, without hypocrisy</a:t>
            </a:r>
            <a:r>
              <a:rPr lang="en-US" sz="2800" b="1" dirty="0">
                <a:effectLst>
                  <a:outerShdw blurRad="38100" dist="38100" dir="2700000" algn="tl">
                    <a:srgbClr val="000000">
                      <a:alpha val="43137"/>
                    </a:srgbClr>
                  </a:outerShdw>
                </a:effectLst>
              </a:rPr>
              <a:t>. And the seed whose fruit is </a:t>
            </a:r>
            <a:r>
              <a:rPr lang="en-US" sz="2800" b="1" u="sng" dirty="0">
                <a:effectLst>
                  <a:outerShdw blurRad="38100" dist="38100" dir="2700000" algn="tl">
                    <a:srgbClr val="000000">
                      <a:alpha val="43137"/>
                    </a:srgbClr>
                  </a:outerShdw>
                </a:effectLst>
              </a:rPr>
              <a:t>righteousness</a:t>
            </a:r>
            <a:r>
              <a:rPr lang="en-US" sz="2800" b="1" dirty="0">
                <a:effectLst>
                  <a:outerShdw blurRad="38100" dist="38100" dir="2700000" algn="tl">
                    <a:srgbClr val="000000">
                      <a:alpha val="43137"/>
                    </a:srgbClr>
                  </a:outerShdw>
                </a:effectLst>
              </a:rPr>
              <a:t> is </a:t>
            </a:r>
            <a:r>
              <a:rPr lang="en-US" sz="2800" b="1" u="sng" dirty="0">
                <a:effectLst>
                  <a:outerShdw blurRad="38100" dist="38100" dir="2700000" algn="tl">
                    <a:srgbClr val="000000">
                      <a:alpha val="43137"/>
                    </a:srgbClr>
                  </a:outerShdw>
                </a:effectLst>
              </a:rPr>
              <a:t>sown in peace </a:t>
            </a:r>
            <a:r>
              <a:rPr lang="en-US" sz="2800" b="1" dirty="0">
                <a:effectLst>
                  <a:outerShdw blurRad="38100" dist="38100" dir="2700000" algn="tl">
                    <a:srgbClr val="000000">
                      <a:alpha val="43137"/>
                    </a:srgbClr>
                  </a:outerShdw>
                </a:effectLst>
              </a:rPr>
              <a:t>by </a:t>
            </a:r>
            <a:r>
              <a:rPr lang="en-US" sz="2800" b="1" u="sng" dirty="0">
                <a:effectLst>
                  <a:outerShdw blurRad="38100" dist="38100" dir="2700000" algn="tl">
                    <a:srgbClr val="000000">
                      <a:alpha val="43137"/>
                    </a:srgbClr>
                  </a:outerShdw>
                </a:effectLst>
              </a:rPr>
              <a:t>those who make peace</a:t>
            </a:r>
            <a:r>
              <a:rPr lang="en-US" sz="2800" b="1" dirty="0">
                <a:effectLst>
                  <a:outerShdw blurRad="38100" dist="38100" dir="2700000" algn="tl">
                    <a:srgbClr val="000000">
                      <a:alpha val="43137"/>
                    </a:srgbClr>
                  </a:outerShdw>
                </a:effectLst>
              </a:rPr>
              <a:t>.</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738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1 Peter 4:1-2</a:t>
            </a:r>
          </a:p>
          <a:p>
            <a:pPr marL="0" indent="0">
              <a:buNone/>
            </a:pPr>
            <a:r>
              <a:rPr lang="en-US" sz="2800" b="1" dirty="0">
                <a:effectLst>
                  <a:outerShdw blurRad="38100" dist="38100" dir="2700000" algn="tl">
                    <a:srgbClr val="000000">
                      <a:alpha val="43137"/>
                    </a:srgbClr>
                  </a:outerShdw>
                </a:effectLst>
              </a:rPr>
              <a:t>Therefore, since Christ has suffered in the flesh, arm yourselves also with the same purpose, because he who has suffered in the flesh has ceased from sin, </a:t>
            </a:r>
            <a:r>
              <a:rPr lang="en-US" sz="2800" b="1" u="sng" dirty="0">
                <a:effectLst>
                  <a:outerShdw blurRad="38100" dist="38100" dir="2700000" algn="tl">
                    <a:srgbClr val="000000">
                      <a:alpha val="43137"/>
                    </a:srgbClr>
                  </a:outerShdw>
                </a:effectLst>
              </a:rPr>
              <a:t>so as to live the rest of the time in the flesh no longer for the lusts of men, but for the will of God</a:t>
            </a:r>
            <a:r>
              <a:rPr lang="en-US" sz="2800" b="1" dirty="0">
                <a:effectLst>
                  <a:outerShdw blurRad="38100" dist="38100" dir="2700000" algn="tl">
                    <a:srgbClr val="000000">
                      <a:alpha val="43137"/>
                    </a:srgbClr>
                  </a:outerShdw>
                </a:effectLst>
              </a:rPr>
              <a:t>.</a:t>
            </a: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288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2 Peter 1:5-7</a:t>
            </a:r>
          </a:p>
          <a:p>
            <a:pPr marL="0" indent="0">
              <a:buNone/>
            </a:pPr>
            <a:r>
              <a:rPr lang="en-US" sz="2800" b="1" dirty="0">
                <a:effectLst>
                  <a:outerShdw blurRad="38100" dist="38100" dir="2700000" algn="tl">
                    <a:srgbClr val="000000">
                      <a:alpha val="43137"/>
                    </a:srgbClr>
                  </a:outerShdw>
                </a:effectLst>
              </a:rPr>
              <a:t>Now for this very reason also, applying all diligence, in your </a:t>
            </a:r>
            <a:r>
              <a:rPr lang="en-US" sz="2800" b="1" u="sng" dirty="0">
                <a:effectLst>
                  <a:outerShdw blurRad="38100" dist="38100" dir="2700000" algn="tl">
                    <a:srgbClr val="000000">
                      <a:alpha val="43137"/>
                    </a:srgbClr>
                  </a:outerShdw>
                </a:effectLst>
              </a:rPr>
              <a:t>faith</a:t>
            </a:r>
            <a:r>
              <a:rPr lang="en-US" sz="2800" b="1" dirty="0">
                <a:effectLst>
                  <a:outerShdw blurRad="38100" dist="38100" dir="2700000" algn="tl">
                    <a:srgbClr val="000000">
                      <a:alpha val="43137"/>
                    </a:srgbClr>
                  </a:outerShdw>
                </a:effectLst>
              </a:rPr>
              <a:t> supply </a:t>
            </a:r>
            <a:r>
              <a:rPr lang="en-US" sz="2800" b="1" u="sng" dirty="0">
                <a:effectLst>
                  <a:outerShdw blurRad="38100" dist="38100" dir="2700000" algn="tl">
                    <a:srgbClr val="000000">
                      <a:alpha val="43137"/>
                    </a:srgbClr>
                  </a:outerShdw>
                </a:effectLst>
              </a:rPr>
              <a:t>moral excellence</a:t>
            </a:r>
            <a:r>
              <a:rPr lang="en-US" sz="2800" b="1" dirty="0">
                <a:effectLst>
                  <a:outerShdw blurRad="38100" dist="38100" dir="2700000" algn="tl">
                    <a:srgbClr val="000000">
                      <a:alpha val="43137"/>
                    </a:srgbClr>
                  </a:outerShdw>
                </a:effectLst>
              </a:rPr>
              <a:t>, and in your moral excellence, </a:t>
            </a:r>
            <a:r>
              <a:rPr lang="en-US" sz="2800" b="1" u="sng" dirty="0">
                <a:effectLst>
                  <a:outerShdw blurRad="38100" dist="38100" dir="2700000" algn="tl">
                    <a:srgbClr val="000000">
                      <a:alpha val="43137"/>
                    </a:srgbClr>
                  </a:outerShdw>
                </a:effectLst>
              </a:rPr>
              <a:t>knowledge</a:t>
            </a:r>
            <a:r>
              <a:rPr lang="en-US" sz="2800" b="1" dirty="0">
                <a:effectLst>
                  <a:outerShdw blurRad="38100" dist="38100" dir="2700000" algn="tl">
                    <a:srgbClr val="000000">
                      <a:alpha val="43137"/>
                    </a:srgbClr>
                  </a:outerShdw>
                </a:effectLst>
              </a:rPr>
              <a:t>, and in your knowledge, </a:t>
            </a:r>
            <a:r>
              <a:rPr lang="en-US" sz="2800" b="1" u="sng" dirty="0">
                <a:effectLst>
                  <a:outerShdw blurRad="38100" dist="38100" dir="2700000" algn="tl">
                    <a:srgbClr val="000000">
                      <a:alpha val="43137"/>
                    </a:srgbClr>
                  </a:outerShdw>
                </a:effectLst>
              </a:rPr>
              <a:t>self-control</a:t>
            </a:r>
            <a:r>
              <a:rPr lang="en-US" sz="2800" b="1" dirty="0">
                <a:effectLst>
                  <a:outerShdw blurRad="38100" dist="38100" dir="2700000" algn="tl">
                    <a:srgbClr val="000000">
                      <a:alpha val="43137"/>
                    </a:srgbClr>
                  </a:outerShdw>
                </a:effectLst>
              </a:rPr>
              <a:t>, and in your self-control, </a:t>
            </a:r>
            <a:r>
              <a:rPr lang="en-US" sz="2800" b="1" u="sng" dirty="0">
                <a:effectLst>
                  <a:outerShdw blurRad="38100" dist="38100" dir="2700000" algn="tl">
                    <a:srgbClr val="000000">
                      <a:alpha val="43137"/>
                    </a:srgbClr>
                  </a:outerShdw>
                </a:effectLst>
              </a:rPr>
              <a:t>perseverance</a:t>
            </a:r>
            <a:r>
              <a:rPr lang="en-US" sz="2800" b="1" dirty="0">
                <a:effectLst>
                  <a:outerShdw blurRad="38100" dist="38100" dir="2700000" algn="tl">
                    <a:srgbClr val="000000">
                      <a:alpha val="43137"/>
                    </a:srgbClr>
                  </a:outerShdw>
                </a:effectLst>
              </a:rPr>
              <a:t>, and in your perseverance, </a:t>
            </a:r>
            <a:r>
              <a:rPr lang="en-US" sz="2800" b="1" u="sng" dirty="0">
                <a:effectLst>
                  <a:outerShdw blurRad="38100" dist="38100" dir="2700000" algn="tl">
                    <a:srgbClr val="000000">
                      <a:alpha val="43137"/>
                    </a:srgbClr>
                  </a:outerShdw>
                </a:effectLst>
              </a:rPr>
              <a:t>godliness</a:t>
            </a:r>
            <a:r>
              <a:rPr lang="en-US" sz="2800" b="1" dirty="0">
                <a:effectLst>
                  <a:outerShdw blurRad="38100" dist="38100" dir="2700000" algn="tl">
                    <a:srgbClr val="000000">
                      <a:alpha val="43137"/>
                    </a:srgbClr>
                  </a:outerShdw>
                </a:effectLst>
              </a:rPr>
              <a:t>, and in your godliness, </a:t>
            </a:r>
            <a:r>
              <a:rPr lang="en-US" sz="2800" b="1" u="sng" dirty="0">
                <a:effectLst>
                  <a:outerShdw blurRad="38100" dist="38100" dir="2700000" algn="tl">
                    <a:srgbClr val="000000">
                      <a:alpha val="43137"/>
                    </a:srgbClr>
                  </a:outerShdw>
                </a:effectLst>
              </a:rPr>
              <a:t>brotherly kindness</a:t>
            </a:r>
            <a:r>
              <a:rPr lang="en-US" sz="2800" b="1" dirty="0">
                <a:effectLst>
                  <a:outerShdw blurRad="38100" dist="38100" dir="2700000" algn="tl">
                    <a:srgbClr val="000000">
                      <a:alpha val="43137"/>
                    </a:srgbClr>
                  </a:outerShdw>
                </a:effectLst>
              </a:rPr>
              <a:t>, and in your brotherly kindness, </a:t>
            </a:r>
            <a:r>
              <a:rPr lang="en-US" sz="2800" b="1" u="sng" dirty="0">
                <a:effectLst>
                  <a:outerShdw blurRad="38100" dist="38100" dir="2700000" algn="tl">
                    <a:srgbClr val="000000">
                      <a:alpha val="43137"/>
                    </a:srgbClr>
                  </a:outerShdw>
                </a:effectLst>
              </a:rPr>
              <a:t>love</a:t>
            </a:r>
            <a:r>
              <a:rPr lang="en-US" sz="2800" b="1" dirty="0">
                <a:effectLst>
                  <a:outerShdw blurRad="38100" dist="38100" dir="2700000" algn="tl">
                    <a:srgbClr val="000000">
                      <a:alpha val="43137"/>
                    </a:srgbClr>
                  </a:outerShdw>
                </a:effectLst>
              </a:rPr>
              <a:t>.</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986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1 John 2:15-17</a:t>
            </a:r>
          </a:p>
          <a:p>
            <a:pPr marL="0" indent="0">
              <a:buNone/>
            </a:pPr>
            <a:r>
              <a:rPr lang="en-US" sz="2800" b="1" dirty="0">
                <a:effectLst>
                  <a:outerShdw blurRad="38100" dist="38100" dir="2700000" algn="tl">
                    <a:srgbClr val="000000">
                      <a:alpha val="43137"/>
                    </a:srgbClr>
                  </a:outerShdw>
                </a:effectLst>
              </a:rPr>
              <a:t>Do not love the world nor the things in the world. If anyone loves the world, the love of the Father is not in him. For all that is in the world, </a:t>
            </a:r>
            <a:r>
              <a:rPr lang="en-US" sz="2800" b="1" u="sng" dirty="0">
                <a:effectLst>
                  <a:outerShdw blurRad="38100" dist="38100" dir="2700000" algn="tl">
                    <a:srgbClr val="000000">
                      <a:alpha val="43137"/>
                    </a:srgbClr>
                  </a:outerShdw>
                </a:effectLst>
              </a:rPr>
              <a:t>the lust of the flesh</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the lust of the eyes</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the boastful pride of life</a:t>
            </a:r>
            <a:r>
              <a:rPr lang="en-US" sz="2800" b="1" dirty="0">
                <a:effectLst>
                  <a:outerShdw blurRad="38100" dist="38100" dir="2700000" algn="tl">
                    <a:srgbClr val="000000">
                      <a:alpha val="43137"/>
                    </a:srgbClr>
                  </a:outerShdw>
                </a:effectLst>
              </a:rPr>
              <a:t>, is not from the Father, but is from the world. </a:t>
            </a:r>
            <a:r>
              <a:rPr lang="en-US" sz="2800" b="1" u="sng" dirty="0">
                <a:effectLst>
                  <a:outerShdw blurRad="38100" dist="38100" dir="2700000" algn="tl">
                    <a:srgbClr val="000000">
                      <a:alpha val="43137"/>
                    </a:srgbClr>
                  </a:outerShdw>
                </a:effectLst>
              </a:rPr>
              <a:t>The world is passing away, and also its lusts</a:t>
            </a:r>
            <a:r>
              <a:rPr lang="en-US" sz="2800" b="1" dirty="0">
                <a:effectLst>
                  <a:outerShdw blurRad="38100" dist="38100" dir="2700000" algn="tl">
                    <a:srgbClr val="000000">
                      <a:alpha val="43137"/>
                    </a:srgbClr>
                  </a:outerShdw>
                </a:effectLst>
              </a:rPr>
              <a:t>; but </a:t>
            </a:r>
            <a:r>
              <a:rPr lang="en-US" sz="2800" b="1" u="sng" dirty="0">
                <a:effectLst>
                  <a:outerShdw blurRad="38100" dist="38100" dir="2700000" algn="tl">
                    <a:srgbClr val="000000">
                      <a:alpha val="43137"/>
                    </a:srgbClr>
                  </a:outerShdw>
                </a:effectLst>
              </a:rPr>
              <a:t>the one who does the will of God lives forever</a:t>
            </a:r>
            <a:r>
              <a:rPr lang="en-US" sz="2800" b="1" dirty="0">
                <a:effectLst>
                  <a:outerShdw blurRad="38100" dist="38100" dir="2700000" algn="tl">
                    <a:srgbClr val="000000">
                      <a:alpha val="43137"/>
                    </a:srgbClr>
                  </a:outerShdw>
                </a:effectLst>
              </a:rPr>
              <a:t>.</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93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2 John 4-6</a:t>
            </a:r>
          </a:p>
          <a:p>
            <a:pPr marL="0" indent="0">
              <a:buNone/>
            </a:pPr>
            <a:r>
              <a:rPr lang="en-US" sz="2800" b="1" dirty="0">
                <a:effectLst>
                  <a:outerShdw blurRad="38100" dist="38100" dir="2700000" algn="tl">
                    <a:srgbClr val="000000">
                      <a:alpha val="43137"/>
                    </a:srgbClr>
                  </a:outerShdw>
                </a:effectLst>
              </a:rPr>
              <a:t>I was very glad to find some of your children </a:t>
            </a:r>
            <a:r>
              <a:rPr lang="en-US" sz="2800" b="1" u="sng" dirty="0">
                <a:effectLst>
                  <a:outerShdw blurRad="38100" dist="38100" dir="2700000" algn="tl">
                    <a:srgbClr val="000000">
                      <a:alpha val="43137"/>
                    </a:srgbClr>
                  </a:outerShdw>
                </a:effectLst>
              </a:rPr>
              <a:t>walking in truth</a:t>
            </a:r>
            <a:r>
              <a:rPr lang="en-US" sz="2800" b="1" dirty="0">
                <a:effectLst>
                  <a:outerShdw blurRad="38100" dist="38100" dir="2700000" algn="tl">
                    <a:srgbClr val="000000">
                      <a:alpha val="43137"/>
                    </a:srgbClr>
                  </a:outerShdw>
                </a:effectLst>
              </a:rPr>
              <a:t>, just as we have received commandment to do from the Father. Now I ask you, lady, not as though I were writing to you a new commandment, but the one which we have had from the beginning, that we </a:t>
            </a:r>
            <a:r>
              <a:rPr lang="en-US" sz="2800" b="1" u="sng" dirty="0">
                <a:effectLst>
                  <a:outerShdw blurRad="38100" dist="38100" dir="2700000" algn="tl">
                    <a:srgbClr val="000000">
                      <a:alpha val="43137"/>
                    </a:srgbClr>
                  </a:outerShdw>
                </a:effectLst>
              </a:rPr>
              <a:t>love one another</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this is love, that we walk according to His commandments</a:t>
            </a:r>
            <a:r>
              <a:rPr lang="en-US" sz="2800" b="1" dirty="0">
                <a:effectLst>
                  <a:outerShdw blurRad="38100" dist="38100" dir="2700000" algn="tl">
                    <a:srgbClr val="000000">
                      <a:alpha val="43137"/>
                    </a:srgbClr>
                  </a:outerShdw>
                </a:effectLst>
              </a:rPr>
              <a:t>. This is the commandment, just as you have heard from the beginning, that you should walk in it.</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303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3 John 11</a:t>
            </a:r>
          </a:p>
          <a:p>
            <a:pPr marL="0" indent="0">
              <a:buNone/>
            </a:pPr>
            <a:r>
              <a:rPr lang="en-US" sz="2800" b="1" dirty="0">
                <a:effectLst>
                  <a:outerShdw blurRad="38100" dist="38100" dir="2700000" algn="tl">
                    <a:srgbClr val="000000">
                      <a:alpha val="43137"/>
                    </a:srgbClr>
                  </a:outerShdw>
                </a:effectLst>
              </a:rPr>
              <a:t>Beloved, </a:t>
            </a:r>
            <a:r>
              <a:rPr lang="en-US" sz="2800" b="1" u="sng" dirty="0">
                <a:effectLst>
                  <a:outerShdw blurRad="38100" dist="38100" dir="2700000" algn="tl">
                    <a:srgbClr val="000000">
                      <a:alpha val="43137"/>
                    </a:srgbClr>
                  </a:outerShdw>
                </a:effectLst>
              </a:rPr>
              <a:t>do not imitate what is evil, but what is good</a:t>
            </a:r>
            <a:r>
              <a:rPr lang="en-US" sz="2800" b="1" dirty="0">
                <a:effectLst>
                  <a:outerShdw blurRad="38100" dist="38100" dir="2700000" algn="tl">
                    <a:srgbClr val="000000">
                      <a:alpha val="43137"/>
                    </a:srgbClr>
                  </a:outerShdw>
                </a:effectLst>
              </a:rPr>
              <a:t>. The one who does good is of God; the one who does evil has not seen God.</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861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800600"/>
          </a:xfrm>
        </p:spPr>
        <p:txBody>
          <a:bodyPr>
            <a:normAutofit lnSpcReduction="10000"/>
          </a:bodyPr>
          <a:lstStyle/>
          <a:p>
            <a:pPr marL="0" indent="0" algn="ctr">
              <a:buNone/>
            </a:pPr>
            <a:r>
              <a:rPr lang="en-US" b="1" dirty="0">
                <a:solidFill>
                  <a:srgbClr val="008000"/>
                </a:solidFill>
                <a:effectLst>
                  <a:outerShdw blurRad="38100" dist="38100" dir="2700000" algn="tl">
                    <a:srgbClr val="000000">
                      <a:alpha val="43137"/>
                    </a:srgbClr>
                  </a:outerShdw>
                </a:effectLst>
              </a:rPr>
              <a:t>Jude 17-21</a:t>
            </a:r>
          </a:p>
          <a:p>
            <a:pPr marL="0" indent="0">
              <a:buNone/>
            </a:pPr>
            <a:r>
              <a:rPr lang="en-US" sz="2800" b="1" dirty="0">
                <a:effectLst>
                  <a:outerShdw blurRad="38100" dist="38100" dir="2700000" algn="tl">
                    <a:srgbClr val="000000">
                      <a:alpha val="43137"/>
                    </a:srgbClr>
                  </a:outerShdw>
                </a:effectLst>
              </a:rPr>
              <a:t>But you, beloved, ought to remember the words that were spoken beforehand by the apostles of our Lord Jesus Christ, that they were saying to you, " In the last time there will be mockers, following after their own ungodly lusts." These are the ones who </a:t>
            </a:r>
            <a:r>
              <a:rPr lang="en-US" sz="2800" b="1" u="sng" dirty="0">
                <a:effectLst>
                  <a:outerShdw blurRad="38100" dist="38100" dir="2700000" algn="tl">
                    <a:srgbClr val="000000">
                      <a:alpha val="43137"/>
                    </a:srgbClr>
                  </a:outerShdw>
                </a:effectLst>
              </a:rPr>
              <a:t>cause divisions, worldly-minded, devoid of the Spirit</a:t>
            </a:r>
            <a:r>
              <a:rPr lang="en-US" sz="2800" b="1" dirty="0">
                <a:effectLst>
                  <a:outerShdw blurRad="38100" dist="38100" dir="2700000" algn="tl">
                    <a:srgbClr val="000000">
                      <a:alpha val="43137"/>
                    </a:srgbClr>
                  </a:outerShdw>
                </a:effectLst>
              </a:rPr>
              <a:t>. But you, beloved, </a:t>
            </a:r>
            <a:r>
              <a:rPr lang="en-US" sz="2800" b="1" u="sng" dirty="0">
                <a:effectLst>
                  <a:outerShdw blurRad="38100" dist="38100" dir="2700000" algn="tl">
                    <a:srgbClr val="000000">
                      <a:alpha val="43137"/>
                    </a:srgbClr>
                  </a:outerShdw>
                </a:effectLst>
              </a:rPr>
              <a:t>building yourselves up on your most holy faith, praying in the Holy Spirit, keep yourselves in the love of God, waiting anxiously for the mercy of our Lord Jesus Christ to eternal life</a:t>
            </a:r>
            <a:r>
              <a:rPr lang="en-US" sz="2800" b="1" dirty="0">
                <a:effectLst>
                  <a:outerShdw blurRad="38100" dist="38100" dir="2700000" algn="tl">
                    <a:srgbClr val="000000">
                      <a:alpha val="43137"/>
                    </a:srgbClr>
                  </a:outerShdw>
                </a:effectLst>
              </a:rPr>
              <a:t>.</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377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Revelation 3:15-17</a:t>
            </a:r>
          </a:p>
          <a:p>
            <a:pPr marL="0" indent="0">
              <a:buNone/>
            </a:pPr>
            <a:r>
              <a:rPr lang="en-US" sz="2800" b="1" dirty="0">
                <a:effectLst>
                  <a:outerShdw blurRad="38100" dist="38100" dir="2700000" algn="tl">
                    <a:srgbClr val="000000">
                      <a:alpha val="43137"/>
                    </a:srgbClr>
                  </a:outerShdw>
                </a:effectLst>
              </a:rPr>
              <a:t>'I know your deeds, that </a:t>
            </a:r>
            <a:r>
              <a:rPr lang="en-US" sz="2800" b="1" u="sng" dirty="0">
                <a:effectLst>
                  <a:outerShdw blurRad="38100" dist="38100" dir="2700000" algn="tl">
                    <a:srgbClr val="000000">
                      <a:alpha val="43137"/>
                    </a:srgbClr>
                  </a:outerShdw>
                </a:effectLst>
              </a:rPr>
              <a:t>you are neither cold nor hot</a:t>
            </a:r>
            <a:r>
              <a:rPr lang="en-US" sz="2800" b="1" dirty="0">
                <a:effectLst>
                  <a:outerShdw blurRad="38100" dist="38100" dir="2700000" algn="tl">
                    <a:srgbClr val="000000">
                      <a:alpha val="43137"/>
                    </a:srgbClr>
                  </a:outerShdw>
                </a:effectLst>
              </a:rPr>
              <a:t>; I wish that you were cold or hot. 'So because </a:t>
            </a:r>
            <a:r>
              <a:rPr lang="en-US" sz="2800" b="1" u="sng" dirty="0">
                <a:effectLst>
                  <a:outerShdw blurRad="38100" dist="38100" dir="2700000" algn="tl">
                    <a:srgbClr val="000000">
                      <a:alpha val="43137"/>
                    </a:srgbClr>
                  </a:outerShdw>
                </a:effectLst>
              </a:rPr>
              <a:t>you are lukewarm</a:t>
            </a:r>
            <a:r>
              <a:rPr lang="en-US" sz="2800" b="1" dirty="0">
                <a:effectLst>
                  <a:outerShdw blurRad="38100" dist="38100" dir="2700000" algn="tl">
                    <a:srgbClr val="000000">
                      <a:alpha val="43137"/>
                    </a:srgbClr>
                  </a:outerShdw>
                </a:effectLst>
              </a:rPr>
              <a:t>, and neither hot nor cold, I will spit you out of My mouth. 'Because you say, " </a:t>
            </a:r>
            <a:r>
              <a:rPr lang="en-US" sz="2800" b="1" u="sng" dirty="0">
                <a:effectLst>
                  <a:outerShdw blurRad="38100" dist="38100" dir="2700000" algn="tl">
                    <a:srgbClr val="000000">
                      <a:alpha val="43137"/>
                    </a:srgbClr>
                  </a:outerShdw>
                </a:effectLst>
              </a:rPr>
              <a:t>I am rich, and have become wealthy, and have need of nothing</a:t>
            </a:r>
            <a:r>
              <a:rPr lang="en-US" sz="2800" b="1" dirty="0">
                <a:effectLst>
                  <a:outerShdw blurRad="38100" dist="38100" dir="2700000" algn="tl">
                    <a:srgbClr val="000000">
                      <a:alpha val="43137"/>
                    </a:srgbClr>
                  </a:outerShdw>
                </a:effectLst>
              </a:rPr>
              <a:t>," and you do not know that you are wretched and miserable and poor and blind and naked,</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565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3200401" y="0"/>
            <a:ext cx="54864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These N.T. Texts Tell Us…</a:t>
            </a:r>
          </a:p>
        </p:txBody>
      </p:sp>
      <p:sp>
        <p:nvSpPr>
          <p:cNvPr id="3" name="Content Placeholder 2"/>
          <p:cNvSpPr>
            <a:spLocks noGrp="1"/>
          </p:cNvSpPr>
          <p:nvPr>
            <p:ph idx="1"/>
          </p:nvPr>
        </p:nvSpPr>
        <p:spPr>
          <a:xfrm>
            <a:off x="228600" y="2057400"/>
            <a:ext cx="8686800" cy="4546386"/>
          </a:xfrm>
        </p:spPr>
        <p:txBody>
          <a:bodyPr>
            <a:normAutofit/>
          </a:bodyPr>
          <a:lstStyle/>
          <a:p>
            <a:pPr>
              <a:buFont typeface="Wingdings" panose="05000000000000000000" pitchFamily="2" charset="2"/>
              <a:buChar char="§"/>
            </a:pPr>
            <a:r>
              <a:rPr lang="en-US" b="1" dirty="0">
                <a:effectLst>
                  <a:outerShdw blurRad="38100" dist="38100" dir="2700000" algn="tl">
                    <a:srgbClr val="000000">
                      <a:alpha val="43137"/>
                    </a:srgbClr>
                  </a:outerShdw>
                </a:effectLst>
              </a:rPr>
              <a:t>The battle of “Flesh or Spirit?” is not unique to us/me!</a:t>
            </a:r>
          </a:p>
          <a:p>
            <a:pPr>
              <a:buFont typeface="Wingdings" panose="05000000000000000000" pitchFamily="2" charset="2"/>
              <a:buChar char="§"/>
            </a:pPr>
            <a:r>
              <a:rPr lang="en-US" b="1" dirty="0">
                <a:effectLst>
                  <a:outerShdw blurRad="38100" dist="38100" dir="2700000" algn="tl">
                    <a:srgbClr val="000000">
                      <a:alpha val="43137"/>
                    </a:srgbClr>
                  </a:outerShdw>
                </a:effectLst>
              </a:rPr>
              <a:t>If we follow the flesh, we will suffer – now and/or later!</a:t>
            </a:r>
          </a:p>
          <a:p>
            <a:pPr>
              <a:buFont typeface="Wingdings" panose="05000000000000000000" pitchFamily="2" charset="2"/>
              <a:buChar char="§"/>
            </a:pPr>
            <a:r>
              <a:rPr lang="en-US" b="1" dirty="0">
                <a:effectLst>
                  <a:outerShdw blurRad="38100" dist="38100" dir="2700000" algn="tl">
                    <a:srgbClr val="000000">
                      <a:alpha val="43137"/>
                    </a:srgbClr>
                  </a:outerShdw>
                </a:effectLst>
              </a:rPr>
              <a:t>If we follow the Spirit, we will be blessed and rewarded with eternal life!</a:t>
            </a:r>
          </a:p>
          <a:p>
            <a:pPr>
              <a:buFont typeface="Wingdings" panose="05000000000000000000" pitchFamily="2" charset="2"/>
              <a:buChar char="§"/>
            </a:pPr>
            <a:r>
              <a:rPr lang="en-US" b="1" dirty="0">
                <a:effectLst>
                  <a:outerShdw blurRad="38100" dist="38100" dir="2700000" algn="tl">
                    <a:srgbClr val="000000">
                      <a:alpha val="43137"/>
                    </a:srgbClr>
                  </a:outerShdw>
                </a:effectLst>
              </a:rPr>
              <a:t>We </a:t>
            </a:r>
            <a:r>
              <a:rPr lang="en-US" b="1" u="sng" dirty="0">
                <a:effectLst>
                  <a:outerShdw blurRad="38100" dist="38100" dir="2700000" algn="tl">
                    <a:srgbClr val="000000">
                      <a:alpha val="43137"/>
                    </a:srgbClr>
                  </a:outerShdw>
                </a:effectLst>
              </a:rPr>
              <a:t>CAN</a:t>
            </a:r>
            <a:r>
              <a:rPr lang="en-US" b="1" dirty="0">
                <a:effectLst>
                  <a:outerShdw blurRad="38100" dist="38100" dir="2700000" algn="tl">
                    <a:srgbClr val="000000">
                      <a:alpha val="43137"/>
                    </a:srgbClr>
                  </a:outerShdw>
                </a:effectLst>
              </a:rPr>
              <a:t> refrain from the works of the flesh </a:t>
            </a:r>
            <a:r>
              <a:rPr lang="en-US" b="1" u="sng" dirty="0">
                <a:effectLst>
                  <a:outerShdw blurRad="38100" dist="38100" dir="2700000" algn="tl">
                    <a:srgbClr val="000000">
                      <a:alpha val="43137"/>
                    </a:srgbClr>
                  </a:outerShdw>
                </a:effectLst>
              </a:rPr>
              <a:t>AND</a:t>
            </a:r>
            <a:r>
              <a:rPr lang="en-US" b="1" dirty="0">
                <a:effectLst>
                  <a:outerShdw blurRad="38100" dist="38100" dir="2700000" algn="tl">
                    <a:srgbClr val="000000">
                      <a:alpha val="43137"/>
                    </a:srgbClr>
                  </a:outerShdw>
                </a:effectLst>
              </a:rPr>
              <a:t> produce the fruit of the Spirit!</a:t>
            </a:r>
          </a:p>
          <a:p>
            <a:pPr>
              <a:buFont typeface="Wingdings" panose="05000000000000000000" pitchFamily="2" charset="2"/>
              <a:buChar char="§"/>
            </a:pPr>
            <a:endParaRPr lang="en-US"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56132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037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Matt 26:40-41</a:t>
            </a:r>
          </a:p>
          <a:p>
            <a:pPr marL="0" indent="0">
              <a:buNone/>
            </a:pPr>
            <a:r>
              <a:rPr lang="en-US" sz="2800" b="1" dirty="0">
                <a:effectLst>
                  <a:outerShdw blurRad="38100" dist="38100" dir="2700000" algn="tl">
                    <a:srgbClr val="000000">
                      <a:alpha val="43137"/>
                    </a:srgbClr>
                  </a:outerShdw>
                </a:effectLst>
              </a:rPr>
              <a:t>And He came to the disciples and found them sleeping, and said to Peter, "So, you men could not keep watch with Me for one hour? " Keep watching and praying that you may not enter into temptation; </a:t>
            </a:r>
            <a:r>
              <a:rPr lang="en-US" sz="2800" b="1" u="sng" dirty="0">
                <a:effectLst>
                  <a:outerShdw blurRad="38100" dist="38100" dir="2700000" algn="tl">
                    <a:srgbClr val="000000">
                      <a:alpha val="43137"/>
                    </a:srgbClr>
                  </a:outerShdw>
                </a:effectLst>
              </a:rPr>
              <a:t>the spirit is willing, but the flesh is weak</a:t>
            </a:r>
            <a:r>
              <a:rPr lang="en-US" sz="2800" b="1" dirty="0">
                <a:effectLst>
                  <a:outerShdw blurRad="38100" dist="38100" dir="2700000" algn="tl">
                    <a:srgbClr val="000000">
                      <a:alpha val="43137"/>
                    </a:srgbClr>
                  </a:outerShdw>
                </a:effectLst>
              </a:rPr>
              <a:t>."</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11326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Mark 7:21-23</a:t>
            </a:r>
          </a:p>
          <a:p>
            <a:pPr marL="0" indent="0">
              <a:buNone/>
            </a:pPr>
            <a:r>
              <a:rPr lang="en-US" sz="2800" b="1" dirty="0">
                <a:effectLst>
                  <a:outerShdw blurRad="38100" dist="38100" dir="2700000" algn="tl">
                    <a:srgbClr val="000000">
                      <a:alpha val="43137"/>
                    </a:srgbClr>
                  </a:outerShdw>
                </a:effectLst>
              </a:rPr>
              <a:t>"For from within, out of the heart of men, proceed the </a:t>
            </a:r>
            <a:r>
              <a:rPr lang="en-US" sz="2800" b="1" u="sng" dirty="0">
                <a:effectLst>
                  <a:outerShdw blurRad="38100" dist="38100" dir="2700000" algn="tl">
                    <a:srgbClr val="000000">
                      <a:alpha val="43137"/>
                    </a:srgbClr>
                  </a:outerShdw>
                </a:effectLst>
              </a:rPr>
              <a:t>evil thoughts</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fornications</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thefts</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murders</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adulteries</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deeds of coveting and wickedness</a:t>
            </a:r>
            <a:r>
              <a:rPr lang="en-US" sz="2800" b="1" dirty="0">
                <a:effectLst>
                  <a:outerShdw blurRad="38100" dist="38100" dir="2700000" algn="tl">
                    <a:srgbClr val="000000">
                      <a:alpha val="43137"/>
                    </a:srgbClr>
                  </a:outerShdw>
                </a:effectLst>
              </a:rPr>
              <a:t>, as well as </a:t>
            </a:r>
            <a:r>
              <a:rPr lang="en-US" sz="2800" b="1" u="sng" dirty="0">
                <a:effectLst>
                  <a:outerShdw blurRad="38100" dist="38100" dir="2700000" algn="tl">
                    <a:srgbClr val="000000">
                      <a:alpha val="43137"/>
                    </a:srgbClr>
                  </a:outerShdw>
                </a:effectLst>
              </a:rPr>
              <a:t>deceit</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sensuality</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envy</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slander</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pride</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foolishness</a:t>
            </a:r>
            <a:r>
              <a:rPr lang="en-US" sz="2800" b="1" dirty="0">
                <a:effectLst>
                  <a:outerShdw blurRad="38100" dist="38100" dir="2700000" algn="tl">
                    <a:srgbClr val="000000">
                      <a:alpha val="43137"/>
                    </a:srgbClr>
                  </a:outerShdw>
                </a:effectLst>
              </a:rPr>
              <a:t>. "All these evil things proceed from within and defile the man."</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21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800600"/>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Luke 6:20-21, 24-25</a:t>
            </a:r>
          </a:p>
          <a:p>
            <a:pPr marL="0" indent="0">
              <a:buNone/>
            </a:pPr>
            <a:r>
              <a:rPr lang="en-US" sz="2800" b="1" dirty="0">
                <a:effectLst>
                  <a:outerShdw blurRad="38100" dist="38100" dir="2700000" algn="tl">
                    <a:srgbClr val="000000">
                      <a:alpha val="43137"/>
                    </a:srgbClr>
                  </a:outerShdw>
                </a:effectLst>
              </a:rPr>
              <a:t>And turning His gaze toward His disciples, He began to say, " Blessed are  you who are </a:t>
            </a:r>
            <a:r>
              <a:rPr lang="en-US" sz="2800" b="1" u="sng" dirty="0">
                <a:effectLst>
                  <a:outerShdw blurRad="38100" dist="38100" dir="2700000" algn="tl">
                    <a:srgbClr val="000000">
                      <a:alpha val="43137"/>
                    </a:srgbClr>
                  </a:outerShdw>
                </a:effectLst>
              </a:rPr>
              <a:t>poor</a:t>
            </a:r>
            <a:r>
              <a:rPr lang="en-US" sz="2800" b="1" dirty="0">
                <a:effectLst>
                  <a:outerShdw blurRad="38100" dist="38100" dir="2700000" algn="tl">
                    <a:srgbClr val="000000">
                      <a:alpha val="43137"/>
                    </a:srgbClr>
                  </a:outerShdw>
                </a:effectLst>
              </a:rPr>
              <a:t>, for yours is the kingdom of God. "Blessed are  you who </a:t>
            </a:r>
            <a:r>
              <a:rPr lang="en-US" sz="2800" b="1" u="sng" dirty="0">
                <a:effectLst>
                  <a:outerShdw blurRad="38100" dist="38100" dir="2700000" algn="tl">
                    <a:srgbClr val="000000">
                      <a:alpha val="43137"/>
                    </a:srgbClr>
                  </a:outerShdw>
                </a:effectLst>
              </a:rPr>
              <a:t>hunger</a:t>
            </a:r>
            <a:r>
              <a:rPr lang="en-US" sz="2800" b="1" dirty="0">
                <a:effectLst>
                  <a:outerShdw blurRad="38100" dist="38100" dir="2700000" algn="tl">
                    <a:srgbClr val="000000">
                      <a:alpha val="43137"/>
                    </a:srgbClr>
                  </a:outerShdw>
                </a:effectLst>
              </a:rPr>
              <a:t> now, for you shall be satisfied. Blessed are you who </a:t>
            </a:r>
            <a:r>
              <a:rPr lang="en-US" sz="2800" b="1" u="sng" dirty="0">
                <a:effectLst>
                  <a:outerShdw blurRad="38100" dist="38100" dir="2700000" algn="tl">
                    <a:srgbClr val="000000">
                      <a:alpha val="43137"/>
                    </a:srgbClr>
                  </a:outerShdw>
                </a:effectLst>
              </a:rPr>
              <a:t>weep</a:t>
            </a:r>
            <a:r>
              <a:rPr lang="en-US" sz="2800" b="1" dirty="0">
                <a:effectLst>
                  <a:outerShdw blurRad="38100" dist="38100" dir="2700000" algn="tl">
                    <a:srgbClr val="000000">
                      <a:alpha val="43137"/>
                    </a:srgbClr>
                  </a:outerShdw>
                </a:effectLst>
              </a:rPr>
              <a:t> now, for you shall laugh. </a:t>
            </a:r>
          </a:p>
          <a:p>
            <a:pPr marL="0" indent="0">
              <a:buNone/>
            </a:pPr>
            <a:r>
              <a:rPr lang="en-US" sz="2800" b="1" dirty="0">
                <a:effectLst>
                  <a:outerShdw blurRad="38100" dist="38100" dir="2700000" algn="tl">
                    <a:srgbClr val="000000">
                      <a:alpha val="43137"/>
                    </a:srgbClr>
                  </a:outerShdw>
                </a:effectLst>
              </a:rPr>
              <a:t>"But woe to you who are </a:t>
            </a:r>
            <a:r>
              <a:rPr lang="en-US" sz="2800" b="1" u="sng" dirty="0">
                <a:effectLst>
                  <a:outerShdw blurRad="38100" dist="38100" dir="2700000" algn="tl">
                    <a:srgbClr val="000000">
                      <a:alpha val="43137"/>
                    </a:srgbClr>
                  </a:outerShdw>
                </a:effectLst>
              </a:rPr>
              <a:t>rich</a:t>
            </a:r>
            <a:r>
              <a:rPr lang="en-US" sz="2800" b="1" dirty="0">
                <a:effectLst>
                  <a:outerShdw blurRad="38100" dist="38100" dir="2700000" algn="tl">
                    <a:srgbClr val="000000">
                      <a:alpha val="43137"/>
                    </a:srgbClr>
                  </a:outerShdw>
                </a:effectLst>
              </a:rPr>
              <a:t>, for you are receiving your comfort in full. "Woe to you who are </a:t>
            </a:r>
            <a:r>
              <a:rPr lang="en-US" sz="2800" b="1" u="sng" dirty="0">
                <a:effectLst>
                  <a:outerShdw blurRad="38100" dist="38100" dir="2700000" algn="tl">
                    <a:srgbClr val="000000">
                      <a:alpha val="43137"/>
                    </a:srgbClr>
                  </a:outerShdw>
                </a:effectLst>
              </a:rPr>
              <a:t>well-fed</a:t>
            </a:r>
            <a:r>
              <a:rPr lang="en-US" sz="2800" b="1" dirty="0">
                <a:effectLst>
                  <a:outerShdw blurRad="38100" dist="38100" dir="2700000" algn="tl">
                    <a:srgbClr val="000000">
                      <a:alpha val="43137"/>
                    </a:srgbClr>
                  </a:outerShdw>
                </a:effectLst>
              </a:rPr>
              <a:t> now, for you shall be hungry. Woe to you who </a:t>
            </a:r>
            <a:r>
              <a:rPr lang="en-US" sz="2800" b="1" u="sng" dirty="0">
                <a:effectLst>
                  <a:outerShdw blurRad="38100" dist="38100" dir="2700000" algn="tl">
                    <a:srgbClr val="000000">
                      <a:alpha val="43137"/>
                    </a:srgbClr>
                  </a:outerShdw>
                </a:effectLst>
              </a:rPr>
              <a:t>laugh</a:t>
            </a:r>
            <a:r>
              <a:rPr lang="en-US" sz="2800" b="1" dirty="0">
                <a:effectLst>
                  <a:outerShdw blurRad="38100" dist="38100" dir="2700000" algn="tl">
                    <a:srgbClr val="000000">
                      <a:alpha val="43137"/>
                    </a:srgbClr>
                  </a:outerShdw>
                </a:effectLst>
              </a:rPr>
              <a:t> now, for you shall mourn and weep.</a:t>
            </a:r>
          </a:p>
          <a:p>
            <a:pPr marL="0" indent="0">
              <a:buNone/>
            </a:pPr>
            <a:endParaRPr lang="en-US" sz="2800" b="1" dirty="0">
              <a:solidFill>
                <a:srgbClr val="008000"/>
              </a:solidFill>
              <a:effectLst>
                <a:outerShdw blurRad="38100" dist="38100" dir="2700000" algn="tl">
                  <a:srgbClr val="000000">
                    <a:alpha val="43137"/>
                  </a:srgbClr>
                </a:outerShdw>
              </a:effectLst>
            </a:endParaRP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02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John 6:26-27</a:t>
            </a:r>
          </a:p>
          <a:p>
            <a:pPr marL="0" indent="0">
              <a:buNone/>
            </a:pPr>
            <a:r>
              <a:rPr lang="en-US" sz="2800" b="1" dirty="0">
                <a:effectLst>
                  <a:outerShdw blurRad="38100" dist="38100" dir="2700000" algn="tl">
                    <a:srgbClr val="000000">
                      <a:alpha val="43137"/>
                    </a:srgbClr>
                  </a:outerShdw>
                </a:effectLst>
              </a:rPr>
              <a:t>Jesus answered them and said, "Truly, truly, I say to you, you seek Me, not because you saw signs, but because you ate of the loaves and were filled. "Do not work for </a:t>
            </a:r>
            <a:r>
              <a:rPr lang="en-US" sz="2800" b="1" u="sng" dirty="0">
                <a:effectLst>
                  <a:outerShdw blurRad="38100" dist="38100" dir="2700000" algn="tl">
                    <a:srgbClr val="000000">
                      <a:alpha val="43137"/>
                    </a:srgbClr>
                  </a:outerShdw>
                </a:effectLst>
              </a:rPr>
              <a:t>the food which perishes</a:t>
            </a:r>
            <a:r>
              <a:rPr lang="en-US" sz="2800" b="1" dirty="0">
                <a:effectLst>
                  <a:outerShdw blurRad="38100" dist="38100" dir="2700000" algn="tl">
                    <a:srgbClr val="000000">
                      <a:alpha val="43137"/>
                    </a:srgbClr>
                  </a:outerShdw>
                </a:effectLst>
              </a:rPr>
              <a:t>, but for </a:t>
            </a:r>
            <a:r>
              <a:rPr lang="en-US" sz="2800" b="1" u="sng" dirty="0">
                <a:effectLst>
                  <a:outerShdw blurRad="38100" dist="38100" dir="2700000" algn="tl">
                    <a:srgbClr val="000000">
                      <a:alpha val="43137"/>
                    </a:srgbClr>
                  </a:outerShdw>
                </a:effectLst>
              </a:rPr>
              <a:t>the food which endures to eternal life</a:t>
            </a:r>
            <a:r>
              <a:rPr lang="en-US" sz="2800" b="1" dirty="0">
                <a:effectLst>
                  <a:outerShdw blurRad="38100" dist="38100" dir="2700000" algn="tl">
                    <a:srgbClr val="000000">
                      <a:alpha val="43137"/>
                    </a:srgbClr>
                  </a:outerShdw>
                </a:effectLst>
              </a:rPr>
              <a:t>, which the Son of Man will give to you, for on Him the Father, God, has set His seal."</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15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Acts 17:4-5</a:t>
            </a:r>
          </a:p>
          <a:p>
            <a:pPr marL="0" indent="0">
              <a:buNone/>
            </a:pPr>
            <a:r>
              <a:rPr lang="en-US" sz="2800" b="1" dirty="0">
                <a:effectLst>
                  <a:outerShdw blurRad="38100" dist="38100" dir="2700000" algn="tl">
                    <a:srgbClr val="000000">
                      <a:alpha val="43137"/>
                    </a:srgbClr>
                  </a:outerShdw>
                </a:effectLst>
              </a:rPr>
              <a:t>And some of them were persuaded and joined Paul and Silas, along with a large number of the God-fearing Greeks and a number of the leading women. But the Jews, becoming </a:t>
            </a:r>
            <a:r>
              <a:rPr lang="en-US" sz="2800" b="1" u="sng" dirty="0">
                <a:effectLst>
                  <a:outerShdw blurRad="38100" dist="38100" dir="2700000" algn="tl">
                    <a:srgbClr val="000000">
                      <a:alpha val="43137"/>
                    </a:srgbClr>
                  </a:outerShdw>
                </a:effectLst>
              </a:rPr>
              <a:t>jealous</a:t>
            </a:r>
            <a:r>
              <a:rPr lang="en-US" sz="2800" b="1" dirty="0">
                <a:effectLst>
                  <a:outerShdw blurRad="38100" dist="38100" dir="2700000" algn="tl">
                    <a:srgbClr val="000000">
                      <a:alpha val="43137"/>
                    </a:srgbClr>
                  </a:outerShdw>
                </a:effectLst>
              </a:rPr>
              <a:t> and taking along some wicked men from the market place, formed a mob and </a:t>
            </a:r>
            <a:r>
              <a:rPr lang="en-US" sz="2800" b="1" u="sng" dirty="0">
                <a:effectLst>
                  <a:outerShdw blurRad="38100" dist="38100" dir="2700000" algn="tl">
                    <a:srgbClr val="000000">
                      <a:alpha val="43137"/>
                    </a:srgbClr>
                  </a:outerShdw>
                </a:effectLst>
              </a:rPr>
              <a:t>set the city in an uproar</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attacking</a:t>
            </a:r>
            <a:r>
              <a:rPr lang="en-US" sz="2800" b="1" dirty="0">
                <a:effectLst>
                  <a:outerShdw blurRad="38100" dist="38100" dir="2700000" algn="tl">
                    <a:srgbClr val="000000">
                      <a:alpha val="43137"/>
                    </a:srgbClr>
                  </a:outerShdw>
                </a:effectLst>
              </a:rPr>
              <a:t> the house of Jason, they were seeking to bring them out to the people.</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27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Romans 8:5-8</a:t>
            </a:r>
          </a:p>
          <a:p>
            <a:pPr marL="0" indent="0">
              <a:buNone/>
            </a:pPr>
            <a:r>
              <a:rPr lang="en-US" sz="2800" b="1" dirty="0">
                <a:effectLst>
                  <a:outerShdw blurRad="38100" dist="38100" dir="2700000" algn="tl">
                    <a:srgbClr val="000000">
                      <a:alpha val="43137"/>
                    </a:srgbClr>
                  </a:outerShdw>
                </a:effectLst>
              </a:rPr>
              <a:t>For those who are </a:t>
            </a:r>
            <a:r>
              <a:rPr lang="en-US" sz="2800" b="1" u="sng" dirty="0">
                <a:effectLst>
                  <a:outerShdw blurRad="38100" dist="38100" dir="2700000" algn="tl">
                    <a:srgbClr val="000000">
                      <a:alpha val="43137"/>
                    </a:srgbClr>
                  </a:outerShdw>
                </a:effectLst>
              </a:rPr>
              <a:t>according to the flesh </a:t>
            </a:r>
            <a:r>
              <a:rPr lang="en-US" sz="2800" b="1" dirty="0">
                <a:effectLst>
                  <a:outerShdw blurRad="38100" dist="38100" dir="2700000" algn="tl">
                    <a:srgbClr val="000000">
                      <a:alpha val="43137"/>
                    </a:srgbClr>
                  </a:outerShdw>
                </a:effectLst>
              </a:rPr>
              <a:t>set their minds on </a:t>
            </a:r>
            <a:r>
              <a:rPr lang="en-US" sz="2800" b="1" u="sng" dirty="0">
                <a:effectLst>
                  <a:outerShdw blurRad="38100" dist="38100" dir="2700000" algn="tl">
                    <a:srgbClr val="000000">
                      <a:alpha val="43137"/>
                    </a:srgbClr>
                  </a:outerShdw>
                </a:effectLst>
              </a:rPr>
              <a:t>the things of the flesh</a:t>
            </a:r>
            <a:r>
              <a:rPr lang="en-US" sz="2800" b="1" dirty="0">
                <a:effectLst>
                  <a:outerShdw blurRad="38100" dist="38100" dir="2700000" algn="tl">
                    <a:srgbClr val="000000">
                      <a:alpha val="43137"/>
                    </a:srgbClr>
                  </a:outerShdw>
                </a:effectLst>
              </a:rPr>
              <a:t>, but those who are </a:t>
            </a:r>
            <a:r>
              <a:rPr lang="en-US" sz="2800" b="1" u="sng" dirty="0">
                <a:effectLst>
                  <a:outerShdw blurRad="38100" dist="38100" dir="2700000" algn="tl">
                    <a:srgbClr val="000000">
                      <a:alpha val="43137"/>
                    </a:srgbClr>
                  </a:outerShdw>
                </a:effectLst>
              </a:rPr>
              <a:t>according to the Spirit</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the things of the Spirit</a:t>
            </a:r>
            <a:r>
              <a:rPr lang="en-US" sz="2800" b="1" dirty="0">
                <a:effectLst>
                  <a:outerShdw blurRad="38100" dist="38100" dir="2700000" algn="tl">
                    <a:srgbClr val="000000">
                      <a:alpha val="43137"/>
                    </a:srgbClr>
                  </a:outerShdw>
                </a:effectLst>
              </a:rPr>
              <a:t>. For </a:t>
            </a:r>
            <a:r>
              <a:rPr lang="en-US" sz="2800" b="1" u="sng" dirty="0">
                <a:effectLst>
                  <a:outerShdw blurRad="38100" dist="38100" dir="2700000" algn="tl">
                    <a:srgbClr val="000000">
                      <a:alpha val="43137"/>
                    </a:srgbClr>
                  </a:outerShdw>
                </a:effectLst>
              </a:rPr>
              <a:t>the mind set on the flesh </a:t>
            </a:r>
            <a:r>
              <a:rPr lang="en-US" sz="2800" b="1" dirty="0">
                <a:effectLst>
                  <a:outerShdw blurRad="38100" dist="38100" dir="2700000" algn="tl">
                    <a:srgbClr val="000000">
                      <a:alpha val="43137"/>
                    </a:srgbClr>
                  </a:outerShdw>
                </a:effectLst>
              </a:rPr>
              <a:t>is death, but </a:t>
            </a:r>
            <a:r>
              <a:rPr lang="en-US" sz="2800" b="1" u="sng" dirty="0">
                <a:effectLst>
                  <a:outerShdw blurRad="38100" dist="38100" dir="2700000" algn="tl">
                    <a:srgbClr val="000000">
                      <a:alpha val="43137"/>
                    </a:srgbClr>
                  </a:outerShdw>
                </a:effectLst>
              </a:rPr>
              <a:t>the mind set on the Spirit</a:t>
            </a:r>
            <a:r>
              <a:rPr lang="en-US" sz="2800" b="1" dirty="0">
                <a:effectLst>
                  <a:outerShdw blurRad="38100" dist="38100" dir="2700000" algn="tl">
                    <a:srgbClr val="000000">
                      <a:alpha val="43137"/>
                    </a:srgbClr>
                  </a:outerShdw>
                </a:effectLst>
              </a:rPr>
              <a:t> is life and peace, because </a:t>
            </a:r>
            <a:r>
              <a:rPr lang="en-US" sz="2800" b="1" u="sng" dirty="0">
                <a:effectLst>
                  <a:outerShdw blurRad="38100" dist="38100" dir="2700000" algn="tl">
                    <a:srgbClr val="000000">
                      <a:alpha val="43137"/>
                    </a:srgbClr>
                  </a:outerShdw>
                </a:effectLst>
              </a:rPr>
              <a:t>the mind set on the flesh </a:t>
            </a:r>
            <a:r>
              <a:rPr lang="en-US" sz="2800" b="1" dirty="0">
                <a:effectLst>
                  <a:outerShdw blurRad="38100" dist="38100" dir="2700000" algn="tl">
                    <a:srgbClr val="000000">
                      <a:alpha val="43137"/>
                    </a:srgbClr>
                  </a:outerShdw>
                </a:effectLst>
              </a:rPr>
              <a:t>is hostile toward God; for it does not subject itself to the law of God, for it is not even able to do so, and </a:t>
            </a:r>
            <a:r>
              <a:rPr lang="en-US" sz="2800" b="1" u="sng" dirty="0">
                <a:effectLst>
                  <a:outerShdw blurRad="38100" dist="38100" dir="2700000" algn="tl">
                    <a:srgbClr val="000000">
                      <a:alpha val="43137"/>
                    </a:srgbClr>
                  </a:outerShdw>
                </a:effectLst>
              </a:rPr>
              <a:t>those who are in the flesh </a:t>
            </a:r>
            <a:r>
              <a:rPr lang="en-US" sz="2800" b="1" dirty="0">
                <a:effectLst>
                  <a:outerShdw blurRad="38100" dist="38100" dir="2700000" algn="tl">
                    <a:srgbClr val="000000">
                      <a:alpha val="43137"/>
                    </a:srgbClr>
                  </a:outerShdw>
                </a:effectLst>
              </a:rPr>
              <a:t>cannot please God.</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97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Surveying N.T. Texts</a:t>
            </a:r>
          </a:p>
        </p:txBody>
      </p:sp>
      <p:sp>
        <p:nvSpPr>
          <p:cNvPr id="3" name="Content Placeholder 2"/>
          <p:cNvSpPr>
            <a:spLocks noGrp="1"/>
          </p:cNvSpPr>
          <p:nvPr>
            <p:ph idx="1"/>
          </p:nvPr>
        </p:nvSpPr>
        <p:spPr>
          <a:xfrm>
            <a:off x="228600" y="2057400"/>
            <a:ext cx="8686800" cy="4546386"/>
          </a:xfrm>
        </p:spPr>
        <p:txBody>
          <a:bodyPr>
            <a:normAutofit/>
          </a:bodyPr>
          <a:lstStyle/>
          <a:p>
            <a:pPr marL="0" indent="0" algn="ctr">
              <a:buNone/>
            </a:pPr>
            <a:r>
              <a:rPr lang="en-US" b="1" dirty="0">
                <a:solidFill>
                  <a:srgbClr val="008000"/>
                </a:solidFill>
                <a:effectLst>
                  <a:outerShdw blurRad="38100" dist="38100" dir="2700000" algn="tl">
                    <a:srgbClr val="000000">
                      <a:alpha val="43137"/>
                    </a:srgbClr>
                  </a:outerShdw>
                </a:effectLst>
              </a:rPr>
              <a:t>1 Corinthians 3:1-3</a:t>
            </a:r>
          </a:p>
          <a:p>
            <a:pPr marL="0" indent="0">
              <a:buNone/>
            </a:pPr>
            <a:r>
              <a:rPr lang="en-US" sz="2800" b="1" dirty="0">
                <a:effectLst>
                  <a:outerShdw blurRad="38100" dist="38100" dir="2700000" algn="tl">
                    <a:srgbClr val="000000">
                      <a:alpha val="43137"/>
                    </a:srgbClr>
                  </a:outerShdw>
                </a:effectLst>
              </a:rPr>
              <a:t>And I, brethren, could not speak to you as to </a:t>
            </a:r>
            <a:r>
              <a:rPr lang="en-US" sz="2800" b="1" u="sng" dirty="0">
                <a:effectLst>
                  <a:outerShdw blurRad="38100" dist="38100" dir="2700000" algn="tl">
                    <a:srgbClr val="000000">
                      <a:alpha val="43137"/>
                    </a:srgbClr>
                  </a:outerShdw>
                </a:effectLst>
              </a:rPr>
              <a:t>spiritual men</a:t>
            </a:r>
            <a:r>
              <a:rPr lang="en-US" sz="2800" b="1" dirty="0">
                <a:effectLst>
                  <a:outerShdw blurRad="38100" dist="38100" dir="2700000" algn="tl">
                    <a:srgbClr val="000000">
                      <a:alpha val="43137"/>
                    </a:srgbClr>
                  </a:outerShdw>
                </a:effectLst>
              </a:rPr>
              <a:t>, but as to </a:t>
            </a:r>
            <a:r>
              <a:rPr lang="en-US" sz="2800" b="1" u="sng" dirty="0">
                <a:effectLst>
                  <a:outerShdw blurRad="38100" dist="38100" dir="2700000" algn="tl">
                    <a:srgbClr val="000000">
                      <a:alpha val="43137"/>
                    </a:srgbClr>
                  </a:outerShdw>
                </a:effectLst>
              </a:rPr>
              <a:t>men of flesh</a:t>
            </a:r>
            <a:r>
              <a:rPr lang="en-US" sz="2800" b="1" dirty="0">
                <a:effectLst>
                  <a:outerShdw blurRad="38100" dist="38100" dir="2700000" algn="tl">
                    <a:srgbClr val="000000">
                      <a:alpha val="43137"/>
                    </a:srgbClr>
                  </a:outerShdw>
                </a:effectLst>
              </a:rPr>
              <a:t>, as to infants in Christ. I gave you milk to drink, not solid food; for you were not yet able to receive it. Indeed, even now you are not yet able, for </a:t>
            </a:r>
            <a:r>
              <a:rPr lang="en-US" sz="2800" b="1" u="sng" dirty="0">
                <a:effectLst>
                  <a:outerShdw blurRad="38100" dist="38100" dir="2700000" algn="tl">
                    <a:srgbClr val="000000">
                      <a:alpha val="43137"/>
                    </a:srgbClr>
                  </a:outerShdw>
                </a:effectLst>
              </a:rPr>
              <a:t>you are still fleshly</a:t>
            </a:r>
            <a:r>
              <a:rPr lang="en-US" sz="2800" b="1" dirty="0">
                <a:effectLst>
                  <a:outerShdw blurRad="38100" dist="38100" dir="2700000" algn="tl">
                    <a:srgbClr val="000000">
                      <a:alpha val="43137"/>
                    </a:srgbClr>
                  </a:outerShdw>
                </a:effectLst>
              </a:rPr>
              <a:t>. For since there is </a:t>
            </a:r>
            <a:r>
              <a:rPr lang="en-US" sz="2800" b="1" u="sng" dirty="0">
                <a:effectLst>
                  <a:outerShdw blurRad="38100" dist="38100" dir="2700000" algn="tl">
                    <a:srgbClr val="000000">
                      <a:alpha val="43137"/>
                    </a:srgbClr>
                  </a:outerShdw>
                </a:effectLst>
              </a:rPr>
              <a:t>jealousy</a:t>
            </a:r>
            <a:r>
              <a:rPr lang="en-US" sz="2800" b="1" dirty="0">
                <a:effectLst>
                  <a:outerShdw blurRad="38100" dist="38100" dir="2700000" algn="tl">
                    <a:srgbClr val="000000">
                      <a:alpha val="43137"/>
                    </a:srgbClr>
                  </a:outerShdw>
                </a:effectLst>
              </a:rPr>
              <a:t> and </a:t>
            </a:r>
            <a:r>
              <a:rPr lang="en-US" sz="2800" b="1" u="sng" dirty="0">
                <a:effectLst>
                  <a:outerShdw blurRad="38100" dist="38100" dir="2700000" algn="tl">
                    <a:srgbClr val="000000">
                      <a:alpha val="43137"/>
                    </a:srgbClr>
                  </a:outerShdw>
                </a:effectLst>
              </a:rPr>
              <a:t>strife</a:t>
            </a:r>
            <a:r>
              <a:rPr lang="en-US" sz="2800" b="1" dirty="0">
                <a:effectLst>
                  <a:outerShdw blurRad="38100" dist="38100" dir="2700000" algn="tl">
                    <a:srgbClr val="000000">
                      <a:alpha val="43137"/>
                    </a:srgbClr>
                  </a:outerShdw>
                </a:effectLst>
              </a:rPr>
              <a:t> among you, </a:t>
            </a:r>
            <a:r>
              <a:rPr lang="en-US" sz="2800" b="1" u="sng" dirty="0">
                <a:effectLst>
                  <a:outerShdw blurRad="38100" dist="38100" dir="2700000" algn="tl">
                    <a:srgbClr val="000000">
                      <a:alpha val="43137"/>
                    </a:srgbClr>
                  </a:outerShdw>
                </a:effectLst>
              </a:rPr>
              <a:t>are you not fleshly</a:t>
            </a:r>
            <a:r>
              <a:rPr lang="en-US" sz="2800" b="1" dirty="0">
                <a:effectLst>
                  <a:outerShdw blurRad="38100" dist="38100" dir="2700000" algn="tl">
                    <a:srgbClr val="000000">
                      <a:alpha val="43137"/>
                    </a:srgbClr>
                  </a:outerShdw>
                </a:effectLst>
              </a:rPr>
              <a:t>, and are you not walking like mere men?</a:t>
            </a:r>
          </a:p>
          <a:p>
            <a:pPr marL="0" indent="0">
              <a:buNone/>
            </a:pPr>
            <a:endParaRPr lang="en-US" sz="2800"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645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2111</Words>
  <Application>Microsoft Office PowerPoint</Application>
  <PresentationFormat>On-screen Show (4:3)</PresentationFormat>
  <Paragraphs>87</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Lucida Bright</vt:lpstr>
      <vt:lpstr>Wingdings</vt:lpstr>
      <vt:lpstr>Office Theme</vt:lpstr>
      <vt:lpstr>1_Office Theme</vt:lpstr>
      <vt:lpstr>PowerPoint Presentation</vt:lpstr>
      <vt:lpstr>PowerPoint Presentation</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Surveying N.T. Texts</vt:lpstr>
      <vt:lpstr>These N.T. Texts Tell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Holman</dc:creator>
  <cp:lastModifiedBy>Jacob Holman</cp:lastModifiedBy>
  <cp:revision>23</cp:revision>
  <dcterms:created xsi:type="dcterms:W3CDTF">2021-01-03T02:27:00Z</dcterms:created>
  <dcterms:modified xsi:type="dcterms:W3CDTF">2021-01-08T21:59:48Z</dcterms:modified>
</cp:coreProperties>
</file>