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3" r:id="rId2"/>
    <p:sldId id="256" r:id="rId3"/>
    <p:sldId id="257" r:id="rId4"/>
    <p:sldId id="262" r:id="rId5"/>
    <p:sldId id="261" r:id="rId6"/>
    <p:sldId id="260" r:id="rId7"/>
    <p:sldId id="292" r:id="rId8"/>
    <p:sldId id="293" r:id="rId9"/>
    <p:sldId id="302" r:id="rId10"/>
    <p:sldId id="259" r:id="rId11"/>
    <p:sldId id="300" r:id="rId12"/>
    <p:sldId id="299" r:id="rId13"/>
    <p:sldId id="298" r:id="rId14"/>
    <p:sldId id="301" r:id="rId15"/>
    <p:sldId id="297" r:id="rId16"/>
    <p:sldId id="296" r:id="rId17"/>
    <p:sldId id="295" r:id="rId18"/>
    <p:sldId id="305" r:id="rId19"/>
    <p:sldId id="304" r:id="rId20"/>
    <p:sldId id="303" r:id="rId21"/>
    <p:sldId id="29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3988E-770E-4CDC-8D75-49ED815D57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5327B-7DA2-4924-8EF0-F32E7F32D9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73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EA41F-FEA9-4DE6-8396-DE952AC5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793" y="0"/>
            <a:ext cx="8911687" cy="827618"/>
          </a:xfrm>
        </p:spPr>
        <p:txBody>
          <a:bodyPr>
            <a:normAutofit/>
          </a:bodyPr>
          <a:lstStyle/>
          <a:p>
            <a:r>
              <a:rPr lang="en-US" sz="4400" dirty="0"/>
              <a:t>Wealth and Its difficulties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E2B30-0F77-431E-9487-9EE83D065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6160" y="827618"/>
            <a:ext cx="9631680" cy="6030381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As I said, since that discussion with Lia, I have been wrestling with this idea that wealth can be enjoyed but not served.</a:t>
            </a:r>
          </a:p>
          <a:p>
            <a:r>
              <a:rPr lang="en-US" sz="32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is a LINE WE CAN CROSS THAT TAKES US FROM ENJOYING WEALTH    </a:t>
            </a:r>
            <a:r>
              <a:rPr lang="en-US" sz="3200" b="1" i="1" u="sng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US" sz="32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SEEKING AFTER WEALTH.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So, my question has become, are there principles in the New Testament that can help us to understand if we have crossed the line from enjoying our wealth to serving it?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 just want to present two principles to you this morning for your thinking.</a:t>
            </a:r>
          </a:p>
        </p:txBody>
      </p:sp>
    </p:spTree>
    <p:extLst>
      <p:ext uri="{BB962C8B-B14F-4D97-AF65-F5344CB8AC3E}">
        <p14:creationId xmlns:p14="http://schemas.microsoft.com/office/powerpoint/2010/main" val="16285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EA41F-FEA9-4DE6-8396-DE952AC5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793" y="0"/>
            <a:ext cx="8911687" cy="827618"/>
          </a:xfrm>
        </p:spPr>
        <p:txBody>
          <a:bodyPr>
            <a:normAutofit/>
          </a:bodyPr>
          <a:lstStyle/>
          <a:p>
            <a:r>
              <a:rPr lang="en-US" sz="4400" dirty="0"/>
              <a:t>Wealth and Its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E2B30-0F77-431E-9487-9EE83D065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5555" y="827618"/>
            <a:ext cx="9481165" cy="5695101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Hebrews 8:6</a:t>
            </a: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Just something to think about.  In the OT God’s people were required to tithe to God, 10% (Lev 27:30).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The Hebrew writer says we now live under a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BETTER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covenant with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BETTER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promises. 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Should we be giving back to the Lord less today than they did under the OT?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60B151-6929-4B74-9FFE-E80D477F1EF4}"/>
              </a:ext>
            </a:extLst>
          </p:cNvPr>
          <p:cNvSpPr txBox="1"/>
          <p:nvPr/>
        </p:nvSpPr>
        <p:spPr>
          <a:xfrm>
            <a:off x="1600073" y="1543476"/>
            <a:ext cx="9959265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400" b="1" baseline="30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6 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 now He has obtained a more excellent ministry, inasmuch as He is also </a:t>
            </a:r>
          </a:p>
          <a:p>
            <a:pPr algn="ctr"/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Mediator of a better covenant, which was established on better promises.</a:t>
            </a:r>
          </a:p>
        </p:txBody>
      </p:sp>
    </p:spTree>
    <p:extLst>
      <p:ext uri="{BB962C8B-B14F-4D97-AF65-F5344CB8AC3E}">
        <p14:creationId xmlns:p14="http://schemas.microsoft.com/office/powerpoint/2010/main" val="341034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EA41F-FEA9-4DE6-8396-DE952AC5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793" y="0"/>
            <a:ext cx="8911687" cy="827618"/>
          </a:xfrm>
        </p:spPr>
        <p:txBody>
          <a:bodyPr>
            <a:normAutofit/>
          </a:bodyPr>
          <a:lstStyle/>
          <a:p>
            <a:r>
              <a:rPr lang="en-US" sz="4400" dirty="0"/>
              <a:t>Wealth and Its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E2B30-0F77-431E-9487-9EE83D065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6445" y="904973"/>
            <a:ext cx="9822730" cy="5778631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Or more?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If you add together all the sacrifices the Jews were to make under the OT, commentators say that the average Jew would spend (added to the 10% tithe) anywhere from 17% to 25% of their income each year.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How much of your income each year/month do you give to the Lord?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Do you even know?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Gross or Net some would ask.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Either, how much do you give each year?</a:t>
            </a:r>
          </a:p>
        </p:txBody>
      </p:sp>
    </p:spTree>
    <p:extLst>
      <p:ext uri="{BB962C8B-B14F-4D97-AF65-F5344CB8AC3E}">
        <p14:creationId xmlns:p14="http://schemas.microsoft.com/office/powerpoint/2010/main" val="656581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EA41F-FEA9-4DE6-8396-DE952AC5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793" y="0"/>
            <a:ext cx="8911687" cy="827618"/>
          </a:xfrm>
        </p:spPr>
        <p:txBody>
          <a:bodyPr>
            <a:normAutofit/>
          </a:bodyPr>
          <a:lstStyle/>
          <a:p>
            <a:r>
              <a:rPr lang="en-US" sz="4400" dirty="0"/>
              <a:t>Wealth and Its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E2B30-0F77-431E-9487-9EE83D065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3993" y="731414"/>
            <a:ext cx="9681327" cy="6126585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Luke 21:1-4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Notice first of all, Jesus does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condemn the rich for putting in out of their abundance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Second, nor does Jesus commend them for doing this!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So, one could say that Jesus does not view them as hot or cold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But lukewarm. (Church at Laodicea)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9D61E1-94A1-41F4-B27D-7FA01B3413A5}"/>
              </a:ext>
            </a:extLst>
          </p:cNvPr>
          <p:cNvSpPr txBox="1"/>
          <p:nvPr/>
        </p:nvSpPr>
        <p:spPr>
          <a:xfrm>
            <a:off x="1389007" y="1225848"/>
            <a:ext cx="10342896" cy="193899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21 And He looked up and saw the rich putting their gifts into the treasury, </a:t>
            </a:r>
            <a:r>
              <a:rPr lang="en-US" sz="2400" b="1" baseline="30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2 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</a:p>
          <a:p>
            <a:pPr algn="ctr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saw also a certain poor widow putting in two mites. </a:t>
            </a:r>
            <a:r>
              <a:rPr lang="en-US" sz="2400" b="1" baseline="30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3 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 He said, “Truly I say </a:t>
            </a:r>
          </a:p>
          <a:p>
            <a:pPr algn="ctr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you that this poor widow has put in more than all; </a:t>
            </a:r>
            <a:r>
              <a:rPr lang="en-US" sz="2400" b="1" baseline="30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4 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all these out of their </a:t>
            </a:r>
          </a:p>
          <a:p>
            <a:pPr algn="ctr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abundance have put in offerings for God, but she out of her poverty put in all </a:t>
            </a:r>
          </a:p>
          <a:p>
            <a:pPr algn="ctr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livelihood that she had.”</a:t>
            </a:r>
          </a:p>
        </p:txBody>
      </p:sp>
    </p:spTree>
    <p:extLst>
      <p:ext uri="{BB962C8B-B14F-4D97-AF65-F5344CB8AC3E}">
        <p14:creationId xmlns:p14="http://schemas.microsoft.com/office/powerpoint/2010/main" val="343987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EA41F-FEA9-4DE6-8396-DE952AC5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793" y="0"/>
            <a:ext cx="8911687" cy="827618"/>
          </a:xfrm>
        </p:spPr>
        <p:txBody>
          <a:bodyPr>
            <a:normAutofit/>
          </a:bodyPr>
          <a:lstStyle/>
          <a:p>
            <a:r>
              <a:rPr lang="en-US" sz="4400" dirty="0"/>
              <a:t>Wealth and Its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E2B30-0F77-431E-9487-9EE83D065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3993" y="731415"/>
            <a:ext cx="9681327" cy="5669386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Luke 21:1-4</a:t>
            </a: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He does commend the widow.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Why? 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Because she made a </a:t>
            </a:r>
            <a:r>
              <a:rPr lang="en-US" sz="3200" b="1" i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sacrifice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, even in poverty, she demonstrated a trust in God by giving all she had.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9D61E1-94A1-41F4-B27D-7FA01B3413A5}"/>
              </a:ext>
            </a:extLst>
          </p:cNvPr>
          <p:cNvSpPr txBox="1"/>
          <p:nvPr/>
        </p:nvSpPr>
        <p:spPr>
          <a:xfrm>
            <a:off x="1368687" y="1398568"/>
            <a:ext cx="10342896" cy="193899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21 And He looked up and saw the rich putting their gifts into the treasury, </a:t>
            </a:r>
            <a:r>
              <a:rPr lang="en-US" sz="2400" b="1" baseline="30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2 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</a:p>
          <a:p>
            <a:pPr algn="ctr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saw also a certain poor widow putting in two mites. </a:t>
            </a:r>
            <a:r>
              <a:rPr lang="en-US" sz="2400" b="1" baseline="30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3 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 He said, “Truly I say </a:t>
            </a:r>
          </a:p>
          <a:p>
            <a:pPr algn="ctr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you that this poor widow has put in more than all; </a:t>
            </a:r>
            <a:r>
              <a:rPr lang="en-US" sz="2400" b="1" baseline="30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4 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all these out of their </a:t>
            </a:r>
          </a:p>
          <a:p>
            <a:pPr algn="ctr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abundance have put in offerings for God, but she out of her </a:t>
            </a:r>
            <a:r>
              <a:rPr lang="en-US" sz="24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poverty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put in all </a:t>
            </a:r>
          </a:p>
          <a:p>
            <a:pPr algn="ctr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livelihood that she had.”</a:t>
            </a:r>
          </a:p>
        </p:txBody>
      </p:sp>
    </p:spTree>
    <p:extLst>
      <p:ext uri="{BB962C8B-B14F-4D97-AF65-F5344CB8AC3E}">
        <p14:creationId xmlns:p14="http://schemas.microsoft.com/office/powerpoint/2010/main" val="164417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EA41F-FEA9-4DE6-8396-DE952AC5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793" y="0"/>
            <a:ext cx="8911687" cy="827618"/>
          </a:xfrm>
        </p:spPr>
        <p:txBody>
          <a:bodyPr>
            <a:normAutofit/>
          </a:bodyPr>
          <a:lstStyle/>
          <a:p>
            <a:r>
              <a:rPr lang="en-US" sz="4400" dirty="0"/>
              <a:t>Wealth and Its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E2B30-0F77-431E-9487-9EE83D065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2480" y="827619"/>
            <a:ext cx="9804400" cy="588814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Sounds very familiar to the Macedonians in 2 Corinthians 8</a:t>
            </a: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V 2 – They like the widow gave out of their poverty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They, like the widow, made a </a:t>
            </a:r>
            <a:r>
              <a:rPr lang="en-US" sz="32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SACRIFICE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to serve the Lord through their finances.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FC3DA0-C2C3-4FEA-93CD-0CA6115D6B63}"/>
              </a:ext>
            </a:extLst>
          </p:cNvPr>
          <p:cNvSpPr txBox="1"/>
          <p:nvPr/>
        </p:nvSpPr>
        <p:spPr>
          <a:xfrm>
            <a:off x="1030387" y="2090172"/>
            <a:ext cx="10836493" cy="267765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 Moreover, brethren, we make known to you the grace of God bestowed on the </a:t>
            </a:r>
          </a:p>
          <a:p>
            <a:pPr algn="ctr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churches of Macedonia: </a:t>
            </a:r>
            <a:r>
              <a:rPr lang="en-US" sz="2400" b="1" baseline="30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2 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in a great trial of affliction the abundance of their </a:t>
            </a:r>
          </a:p>
          <a:p>
            <a:pPr algn="ctr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joy and their </a:t>
            </a:r>
            <a:r>
              <a:rPr lang="en-US" sz="24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deep poverty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abounded in the riches of their liberality. </a:t>
            </a:r>
            <a:r>
              <a:rPr lang="en-US" sz="2400" b="1" baseline="30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3 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I bear </a:t>
            </a:r>
          </a:p>
          <a:p>
            <a:pPr algn="ctr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witness that according to </a:t>
            </a:r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their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ability, yes, and beyond </a:t>
            </a:r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their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ability, </a:t>
            </a:r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were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ctr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freely willing, </a:t>
            </a:r>
            <a:r>
              <a:rPr lang="en-US" sz="2400" b="1" baseline="30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4 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imploring us with much urgency that we would receive the gift </a:t>
            </a:r>
          </a:p>
          <a:p>
            <a:pPr algn="ctr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 the fellowship of the ministering to the saints. </a:t>
            </a:r>
            <a:r>
              <a:rPr lang="en-US" sz="2400" b="1" baseline="30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5 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not </a:t>
            </a:r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as we had </a:t>
            </a:r>
          </a:p>
          <a:p>
            <a:pPr algn="ctr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hoped, but they first gave themselves to the Lord, and </a:t>
            </a:r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then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to us by the will of God.</a:t>
            </a:r>
          </a:p>
        </p:txBody>
      </p:sp>
    </p:spTree>
    <p:extLst>
      <p:ext uri="{BB962C8B-B14F-4D97-AF65-F5344CB8AC3E}">
        <p14:creationId xmlns:p14="http://schemas.microsoft.com/office/powerpoint/2010/main" val="46980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EA41F-FEA9-4DE6-8396-DE952AC5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793" y="0"/>
            <a:ext cx="8911687" cy="827618"/>
          </a:xfrm>
        </p:spPr>
        <p:txBody>
          <a:bodyPr>
            <a:normAutofit/>
          </a:bodyPr>
          <a:lstStyle/>
          <a:p>
            <a:r>
              <a:rPr lang="en-US" sz="4400" dirty="0"/>
              <a:t>Wealth and Its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E2B30-0F77-431E-9487-9EE83D065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760" y="1046375"/>
            <a:ext cx="9773920" cy="5740505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Our God requires of us to </a:t>
            </a:r>
            <a:r>
              <a:rPr lang="en-US" sz="3200" b="1" i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sacrifice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out of our finances for Him and for others – Hebrews 13:16</a:t>
            </a: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We looked at 1 Timothy 6:8-10 now I want to go back and look at V 18,19</a:t>
            </a: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Notice the emphasis of V 18!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49744D-42EA-4022-B03E-C0BE1A25BE14}"/>
              </a:ext>
            </a:extLst>
          </p:cNvPr>
          <p:cNvSpPr txBox="1"/>
          <p:nvPr/>
        </p:nvSpPr>
        <p:spPr>
          <a:xfrm>
            <a:off x="2143760" y="2225040"/>
            <a:ext cx="9573262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not neglect to do good and to share what you have, for such </a:t>
            </a:r>
            <a:r>
              <a:rPr lang="en-US" sz="2400" b="1" i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sacrifices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pleasing to God.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66551E-5BC9-4F01-9055-EC1EBD042363}"/>
              </a:ext>
            </a:extLst>
          </p:cNvPr>
          <p:cNvSpPr txBox="1"/>
          <p:nvPr/>
        </p:nvSpPr>
        <p:spPr>
          <a:xfrm>
            <a:off x="690952" y="4459793"/>
            <a:ext cx="11226728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baseline="30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18 </a:t>
            </a:r>
            <a:r>
              <a:rPr lang="en-US" sz="2400" b="1" i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Let them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do good, that they be </a:t>
            </a:r>
            <a:r>
              <a:rPr lang="en-US" sz="24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 in good works, ready to give, willing to share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 </a:t>
            </a:r>
          </a:p>
          <a:p>
            <a:pPr algn="ctr"/>
            <a:r>
              <a:rPr lang="en-US" sz="2400" b="1" baseline="30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19 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storing up for themselves a good foundation for the time to come, that they may lay </a:t>
            </a:r>
          </a:p>
          <a:p>
            <a:pPr algn="ctr"/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hold on eternal life.</a:t>
            </a:r>
          </a:p>
        </p:txBody>
      </p:sp>
    </p:spTree>
    <p:extLst>
      <p:ext uri="{BB962C8B-B14F-4D97-AF65-F5344CB8AC3E}">
        <p14:creationId xmlns:p14="http://schemas.microsoft.com/office/powerpoint/2010/main" val="242773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EA41F-FEA9-4DE6-8396-DE952AC5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793" y="0"/>
            <a:ext cx="8911687" cy="827618"/>
          </a:xfrm>
        </p:spPr>
        <p:txBody>
          <a:bodyPr>
            <a:normAutofit/>
          </a:bodyPr>
          <a:lstStyle/>
          <a:p>
            <a:r>
              <a:rPr lang="en-US" sz="4400" dirty="0"/>
              <a:t>Wealth and Its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E2B30-0F77-431E-9487-9EE83D065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2640" y="1046375"/>
            <a:ext cx="9895840" cy="5608425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As I have already said, </a:t>
            </a:r>
            <a:r>
              <a:rPr lang="en-US" sz="3200" b="1" i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is NO hard and fast if you do this, you are only enjoying, and if you do this you are serving wealth and striving after wealth.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It would be easier if there were!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So, I will just ask a series of questions for each of us to answer based upon the verses and a few other questions that each of us can answer for ourselves.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Remember, being wealthy is </a:t>
            </a:r>
            <a:r>
              <a:rPr lang="en-US" sz="3200" b="1" i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a sin, but it does bring responsibilities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And, how we use our wealth is </a:t>
            </a:r>
            <a:r>
              <a:rPr lang="en-US" sz="3200" b="1" i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VERY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important!</a:t>
            </a:r>
          </a:p>
        </p:txBody>
      </p:sp>
    </p:spTree>
    <p:extLst>
      <p:ext uri="{BB962C8B-B14F-4D97-AF65-F5344CB8AC3E}">
        <p14:creationId xmlns:p14="http://schemas.microsoft.com/office/powerpoint/2010/main" val="379653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EA41F-FEA9-4DE6-8396-DE952AC5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793" y="0"/>
            <a:ext cx="8911687" cy="827618"/>
          </a:xfrm>
        </p:spPr>
        <p:txBody>
          <a:bodyPr>
            <a:normAutofit/>
          </a:bodyPr>
          <a:lstStyle/>
          <a:p>
            <a:r>
              <a:rPr lang="en-US" sz="4400" dirty="0"/>
              <a:t>Wealth and Its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E2B30-0F77-431E-9487-9EE83D065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5680" y="741680"/>
            <a:ext cx="9621520" cy="6116320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When was the last time you sacrificed financially for God or to help His people?</a:t>
            </a:r>
          </a:p>
          <a:p>
            <a:pPr lvl="1"/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We sacrifice for vacations, buying new houses, new cars, or many other things, but for the spiritual????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Does your house payment or car payment or other debts you have accumulated keep you from helping others or giving more?</a:t>
            </a:r>
          </a:p>
          <a:p>
            <a:pPr lvl="1"/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Paul told Timothy tell the rich to be content with the necessities of life (1 Timothy 6:8: </a:t>
            </a:r>
            <a:r>
              <a:rPr lang="en-US" sz="3000" b="1" baseline="30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8 </a:t>
            </a:r>
            <a:r>
              <a:rPr lang="en-US" sz="30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having food and clothing, with these we shall be content.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) </a:t>
            </a:r>
          </a:p>
          <a:p>
            <a:pPr lvl="1"/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Are we living </a:t>
            </a:r>
            <a:r>
              <a:rPr lang="en-US" sz="3000">
                <a:latin typeface="Calibri" panose="020F0502020204030204" pitchFamily="34" charset="0"/>
                <a:cs typeface="Calibri" panose="020F0502020204030204" pitchFamily="34" charset="0"/>
              </a:rPr>
              <a:t>in houses, driving 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vehicles or paying off debts that are all </a:t>
            </a:r>
            <a:r>
              <a:rPr lang="en-US" sz="30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than we </a:t>
            </a:r>
            <a:r>
              <a:rPr lang="en-US" sz="30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and are more </a:t>
            </a:r>
            <a:r>
              <a:rPr lang="en-US" sz="30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COMFORTS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0704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EA41F-FEA9-4DE6-8396-DE952AC5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793" y="0"/>
            <a:ext cx="8911687" cy="827618"/>
          </a:xfrm>
        </p:spPr>
        <p:txBody>
          <a:bodyPr>
            <a:normAutofit/>
          </a:bodyPr>
          <a:lstStyle/>
          <a:p>
            <a:r>
              <a:rPr lang="en-US" sz="4400" dirty="0"/>
              <a:t>Wealth and Its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E2B30-0F77-431E-9487-9EE83D065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5680" y="827618"/>
            <a:ext cx="9621520" cy="5776381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How much do you spend each month on your cable bill, your cell phone bill, eating out, on the comforts of life?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How much do you give to the Lord each month compared to the above?  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How much do you help others as compared to the above?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Do you even know how these two areas compare?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When was the last time you </a:t>
            </a:r>
            <a:r>
              <a:rPr lang="en-US" sz="32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sacrificed ANYTHING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physically to help the poor/other Christians, or to help a preacher on a mission trip, or give more to the Lord?</a:t>
            </a:r>
          </a:p>
        </p:txBody>
      </p:sp>
    </p:spTree>
    <p:extLst>
      <p:ext uri="{BB962C8B-B14F-4D97-AF65-F5344CB8AC3E}">
        <p14:creationId xmlns:p14="http://schemas.microsoft.com/office/powerpoint/2010/main" val="381991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E6FB8-53AA-4EA7-84E1-FD402E0AC7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Enjoying our Wealth and not Serving our Wealth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B28267-16A9-4742-BCA6-665278A806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5447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EA41F-FEA9-4DE6-8396-DE952AC5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793" y="0"/>
            <a:ext cx="8911687" cy="827618"/>
          </a:xfrm>
        </p:spPr>
        <p:txBody>
          <a:bodyPr>
            <a:normAutofit/>
          </a:bodyPr>
          <a:lstStyle/>
          <a:p>
            <a:r>
              <a:rPr lang="en-US" sz="4400" dirty="0"/>
              <a:t>Wealth and Its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E2B30-0F77-431E-9487-9EE83D065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5680" y="827618"/>
            <a:ext cx="9621520" cy="5776381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Would you be willing to sell your house, your car, your lands to help others in need? (Acts 4:34,35)</a:t>
            </a: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Why did the rich young ruler go away sad?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2EE299-FA00-4385-840A-65D7CB1304D2}"/>
              </a:ext>
            </a:extLst>
          </p:cNvPr>
          <p:cNvSpPr txBox="1"/>
          <p:nvPr/>
        </p:nvSpPr>
        <p:spPr>
          <a:xfrm>
            <a:off x="717828" y="2051174"/>
            <a:ext cx="11296682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baseline="30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34 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 was there anyone among them who lacked; for all who were possessors of lands </a:t>
            </a:r>
          </a:p>
          <a:p>
            <a:pPr algn="ctr"/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houses sold them, and brought the proceeds of the things that were sold, </a:t>
            </a:r>
            <a:r>
              <a:rPr lang="en-US" sz="2400" b="1" baseline="30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35 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laid </a:t>
            </a:r>
          </a:p>
          <a:p>
            <a:pPr algn="ctr"/>
            <a:r>
              <a:rPr lang="en-US" sz="2400" b="1" i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them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at the apostles’ feet; and they distributed to each as anyone had need.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C00AF2-372E-4655-AA06-B96CF5948E81}"/>
              </a:ext>
            </a:extLst>
          </p:cNvPr>
          <p:cNvSpPr txBox="1"/>
          <p:nvPr/>
        </p:nvSpPr>
        <p:spPr>
          <a:xfrm>
            <a:off x="845138" y="4475059"/>
            <a:ext cx="11042062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baseline="30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21 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said to him, “If you want to be perfect, go, sell what you have and give to the </a:t>
            </a:r>
          </a:p>
          <a:p>
            <a:pPr algn="ctr"/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poor, and you will have treasure in heaven; and come, follow Me.”  </a:t>
            </a:r>
            <a:r>
              <a:rPr lang="en-US" sz="2400" b="1" baseline="30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22 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 when the </a:t>
            </a:r>
          </a:p>
          <a:p>
            <a:pPr algn="ctr"/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young man heard that saying, he went away sorrowful, for he had great possessions.</a:t>
            </a:r>
          </a:p>
        </p:txBody>
      </p:sp>
    </p:spTree>
    <p:extLst>
      <p:ext uri="{BB962C8B-B14F-4D97-AF65-F5344CB8AC3E}">
        <p14:creationId xmlns:p14="http://schemas.microsoft.com/office/powerpoint/2010/main" val="100126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EA41F-FEA9-4DE6-8396-DE952AC5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793" y="0"/>
            <a:ext cx="8911687" cy="827618"/>
          </a:xfrm>
        </p:spPr>
        <p:txBody>
          <a:bodyPr>
            <a:normAutofit/>
          </a:bodyPr>
          <a:lstStyle/>
          <a:p>
            <a:r>
              <a:rPr lang="en-US" sz="4400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E2B30-0F77-431E-9487-9EE83D065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5441" y="721360"/>
            <a:ext cx="10464800" cy="6055360"/>
          </a:xfrm>
        </p:spPr>
        <p:txBody>
          <a:bodyPr>
            <a:normAutofit fontScale="92500"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Having a nice home, driving a nice car, eating out and things like this we enjoy are </a:t>
            </a:r>
            <a:r>
              <a:rPr lang="en-US" sz="32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SINS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!  </a:t>
            </a:r>
          </a:p>
          <a:p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has given us our wealth to </a:t>
            </a:r>
            <a:r>
              <a:rPr lang="en-US" sz="3200" b="1" i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ENJOY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There are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PASSAGES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saying if you do this, or that you are in sin.  If you do this or that with your wealth you are </a:t>
            </a:r>
            <a:r>
              <a:rPr lang="en-US" sz="32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in sin.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We have principles and examples given to us in the NT and then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MUST APPLY THEM TO OUR LIVES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and either keep doing what we are doing or make changes.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Realizing, </a:t>
            </a:r>
            <a:r>
              <a:rPr lang="en-US" sz="32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OUR SOULS AND ETERNITY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that is on the line here!</a:t>
            </a:r>
          </a:p>
          <a:p>
            <a:r>
              <a:rPr lang="en-US" sz="3200" b="1" i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don’t want to gain the whole world only to lose our souls.</a:t>
            </a:r>
          </a:p>
        </p:txBody>
      </p:sp>
    </p:spTree>
    <p:extLst>
      <p:ext uri="{BB962C8B-B14F-4D97-AF65-F5344CB8AC3E}">
        <p14:creationId xmlns:p14="http://schemas.microsoft.com/office/powerpoint/2010/main" val="197220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EA41F-FEA9-4DE6-8396-DE952AC5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793" y="0"/>
            <a:ext cx="8911687" cy="827618"/>
          </a:xfrm>
        </p:spPr>
        <p:txBody>
          <a:bodyPr>
            <a:normAutofit/>
          </a:bodyPr>
          <a:lstStyle/>
          <a:p>
            <a:r>
              <a:rPr lang="en-US" sz="44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E2B30-0F77-431E-9487-9EE83D065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827618"/>
            <a:ext cx="8915400" cy="5761717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 have been thinking about this lesson for several months now and is occurring because of a conversation I had with Lia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“I have a concern Eddie, and I want to talk about it with you.”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She went on to tell me about her uncle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“I don’t want to come to America and fall away from God.”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“I don’t want to gain the whole world and lose my soul.”</a:t>
            </a:r>
          </a:p>
        </p:txBody>
      </p:sp>
    </p:spTree>
    <p:extLst>
      <p:ext uri="{BB962C8B-B14F-4D97-AF65-F5344CB8AC3E}">
        <p14:creationId xmlns:p14="http://schemas.microsoft.com/office/powerpoint/2010/main" val="68976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EA41F-FEA9-4DE6-8396-DE952AC5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793" y="0"/>
            <a:ext cx="8911687" cy="827618"/>
          </a:xfrm>
        </p:spPr>
        <p:txBody>
          <a:bodyPr>
            <a:normAutofit/>
          </a:bodyPr>
          <a:lstStyle/>
          <a:p>
            <a:r>
              <a:rPr lang="en-US" sz="44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E2B30-0F77-431E-9487-9EE83D065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1046375"/>
            <a:ext cx="9477097" cy="5646656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 asked her, “Do you want me to stop trying to bring you to America?”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Her response was, “I don’t know.”</a:t>
            </a: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First understand it is </a:t>
            </a:r>
            <a:r>
              <a:rPr lang="en-US" sz="32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a sin to be wealthy.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But, there is no way to get away from the fact that the wealthy face many temptations and have many warnings about how they live as presented in  Scriptures.</a:t>
            </a:r>
          </a:p>
        </p:txBody>
      </p:sp>
    </p:spTree>
    <p:extLst>
      <p:ext uri="{BB962C8B-B14F-4D97-AF65-F5344CB8AC3E}">
        <p14:creationId xmlns:p14="http://schemas.microsoft.com/office/powerpoint/2010/main" val="268260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EA41F-FEA9-4DE6-8396-DE952AC5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793" y="0"/>
            <a:ext cx="8911687" cy="827618"/>
          </a:xfrm>
        </p:spPr>
        <p:txBody>
          <a:bodyPr>
            <a:normAutofit/>
          </a:bodyPr>
          <a:lstStyle/>
          <a:p>
            <a:r>
              <a:rPr lang="en-US" sz="4400" dirty="0"/>
              <a:t>Wealth and its difficulties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E2B30-0F77-431E-9487-9EE83D065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2960" y="701040"/>
            <a:ext cx="9753600" cy="5862319"/>
          </a:xfrm>
        </p:spPr>
        <p:txBody>
          <a:bodyPr>
            <a:normAutofit/>
          </a:bodyPr>
          <a:lstStyle/>
          <a:p>
            <a:r>
              <a:rPr lang="en-US" sz="3200" dirty="0"/>
              <a:t>Matthew 19:23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Matthew 13:22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1 Timothy 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7C6590-6F5A-4649-857A-FBF9D8E10ABF}"/>
              </a:ext>
            </a:extLst>
          </p:cNvPr>
          <p:cNvSpPr txBox="1"/>
          <p:nvPr/>
        </p:nvSpPr>
        <p:spPr>
          <a:xfrm>
            <a:off x="723900" y="1320800"/>
            <a:ext cx="11122660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baseline="30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23 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Then Jesus said to His disciples, “Assuredly, I say to you that it is hard for a rich man </a:t>
            </a:r>
          </a:p>
          <a:p>
            <a:pPr algn="ctr"/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enter the kingdom of heaven. </a:t>
            </a:r>
            <a:r>
              <a:rPr lang="en-US" sz="2400" b="1" baseline="30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24 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again I say to you, it is easier for a camel to go </a:t>
            </a:r>
          </a:p>
          <a:p>
            <a:pPr algn="ctr"/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through the eye of a needle than for a rich man to enter the kingdom of God.”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EAF81D-F51D-49D8-89A3-39EEB78436AA}"/>
              </a:ext>
            </a:extLst>
          </p:cNvPr>
          <p:cNvSpPr txBox="1"/>
          <p:nvPr/>
        </p:nvSpPr>
        <p:spPr>
          <a:xfrm>
            <a:off x="567094" y="3279989"/>
            <a:ext cx="11436272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baseline="30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22 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Now he who received seed among the thorns is he who hears the word, and the </a:t>
            </a:r>
            <a:r>
              <a:rPr lang="en-US" sz="24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cares </a:t>
            </a:r>
          </a:p>
          <a:p>
            <a:r>
              <a:rPr lang="en-US" sz="24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this world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the </a:t>
            </a:r>
            <a:r>
              <a:rPr lang="en-US" sz="24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deceitfulness of riches 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choke the word, and he becomes unfruitful.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D4160B-E151-4A92-8A27-8B1AB9A3E21C}"/>
              </a:ext>
            </a:extLst>
          </p:cNvPr>
          <p:cNvSpPr txBox="1"/>
          <p:nvPr/>
        </p:nvSpPr>
        <p:spPr>
          <a:xfrm>
            <a:off x="567094" y="4919008"/>
            <a:ext cx="11616834" cy="1938992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400" b="1" baseline="30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8 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having food and clothing, with these we shall be content. </a:t>
            </a:r>
            <a:r>
              <a:rPr lang="en-US" sz="2400" b="1" baseline="30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9 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 those who desire to </a:t>
            </a:r>
          </a:p>
          <a:p>
            <a:pPr algn="ctr"/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rich fall into temptation and a snare, and </a:t>
            </a:r>
            <a:r>
              <a:rPr lang="en-US" sz="2400" b="1" i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many foolish and harmful lusts which </a:t>
            </a:r>
          </a:p>
          <a:p>
            <a:pPr algn="ctr"/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drown men in destruction and perdition. </a:t>
            </a:r>
            <a:r>
              <a:rPr lang="en-US" sz="2400" b="1" baseline="30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10 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sz="24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love of money 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a root of all </a:t>
            </a:r>
            <a:r>
              <a:rPr lang="en-US" sz="2400" b="1" i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kinds of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ctr"/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evil, for which </a:t>
            </a:r>
            <a:r>
              <a:rPr lang="en-US" sz="24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have strayed from the faith in their greediness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pierced </a:t>
            </a:r>
          </a:p>
          <a:p>
            <a:pPr algn="ctr"/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themselves through with many sorrows.</a:t>
            </a:r>
          </a:p>
        </p:txBody>
      </p:sp>
    </p:spTree>
    <p:extLst>
      <p:ext uri="{BB962C8B-B14F-4D97-AF65-F5344CB8AC3E}">
        <p14:creationId xmlns:p14="http://schemas.microsoft.com/office/powerpoint/2010/main" val="48463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EA41F-FEA9-4DE6-8396-DE952AC5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793" y="0"/>
            <a:ext cx="8911687" cy="827618"/>
          </a:xfrm>
        </p:spPr>
        <p:txBody>
          <a:bodyPr>
            <a:normAutofit/>
          </a:bodyPr>
          <a:lstStyle/>
          <a:p>
            <a:r>
              <a:rPr lang="en-US" sz="4400" dirty="0"/>
              <a:t>Wealth and its difficulties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E2B30-0F77-431E-9487-9EE83D065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827618"/>
            <a:ext cx="9338628" cy="5623981"/>
          </a:xfrm>
        </p:spPr>
        <p:txBody>
          <a:bodyPr>
            <a:normAutofit/>
          </a:bodyPr>
          <a:lstStyle/>
          <a:p>
            <a:r>
              <a:rPr lang="en-US" sz="3200" dirty="0"/>
              <a:t>Luke 16:13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So then, the first question is, who are the wealthy?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AB7EDB-37DE-419B-9BF7-452945382B1B}"/>
              </a:ext>
            </a:extLst>
          </p:cNvPr>
          <p:cNvSpPr txBox="1"/>
          <p:nvPr/>
        </p:nvSpPr>
        <p:spPr>
          <a:xfrm>
            <a:off x="792480" y="1515843"/>
            <a:ext cx="11048858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baseline="30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13 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“No servant can serve two masters; for either he will hate the one and love the </a:t>
            </a:r>
          </a:p>
          <a:p>
            <a:pPr algn="ctr"/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other, or else he will be loyal to the one and despise the other. </a:t>
            </a:r>
            <a:r>
              <a:rPr lang="en-US" sz="24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cannot serve God </a:t>
            </a:r>
          </a:p>
          <a:p>
            <a:pPr algn="ctr"/>
            <a:r>
              <a:rPr lang="en-US" sz="24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wealth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91733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DEF2A-4E43-489B-99BF-5BBA20002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8160" y="88939"/>
            <a:ext cx="9712739" cy="857839"/>
          </a:xfrm>
        </p:spPr>
        <p:txBody>
          <a:bodyPr>
            <a:normAutofit/>
          </a:bodyPr>
          <a:lstStyle/>
          <a:p>
            <a:r>
              <a:rPr lang="en-US" sz="4800" dirty="0"/>
              <a:t>Who are the Wealthy?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67A15-9081-402F-8000-E5D123039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946778"/>
            <a:ext cx="9345122" cy="5911222"/>
          </a:xfrm>
        </p:spPr>
        <p:txBody>
          <a:bodyPr>
            <a:normAutofit/>
          </a:bodyPr>
          <a:lstStyle/>
          <a:p>
            <a:r>
              <a:rPr lang="en-US" sz="3200" b="1" dirty="0"/>
              <a:t>Luke 12:48 – </a:t>
            </a:r>
            <a:r>
              <a:rPr lang="en-US" sz="3200" b="1" i="1" u="sng" dirty="0">
                <a:solidFill>
                  <a:srgbClr val="FF0000"/>
                </a:solidFill>
              </a:rPr>
              <a:t>“To whom much is given, much will be required.”</a:t>
            </a:r>
          </a:p>
          <a:p>
            <a:r>
              <a:rPr lang="en-US" sz="3200" b="1" dirty="0"/>
              <a:t>If you make more than $50,000 a year, you are wealthier than </a:t>
            </a:r>
            <a:r>
              <a:rPr lang="en-US" sz="3200" b="1" i="1" u="sng" dirty="0">
                <a:solidFill>
                  <a:srgbClr val="FF0000"/>
                </a:solidFill>
              </a:rPr>
              <a:t>99% </a:t>
            </a:r>
            <a:r>
              <a:rPr lang="en-US" sz="3200" b="1" dirty="0"/>
              <a:t>of the world.</a:t>
            </a:r>
          </a:p>
          <a:p>
            <a:r>
              <a:rPr lang="en-US" sz="3200" b="1" dirty="0"/>
              <a:t>If you make more than $1500 a year, you are wealthier than </a:t>
            </a:r>
            <a:r>
              <a:rPr lang="en-US" sz="3200" b="1" i="1" u="sng" dirty="0">
                <a:solidFill>
                  <a:srgbClr val="FF0000"/>
                </a:solidFill>
              </a:rPr>
              <a:t>80%</a:t>
            </a:r>
            <a:r>
              <a:rPr lang="en-US" sz="3200" b="1" dirty="0"/>
              <a:t> of the world.</a:t>
            </a:r>
          </a:p>
          <a:p>
            <a:r>
              <a:rPr lang="en-US" sz="3200" b="1" dirty="0"/>
              <a:t>If you have sufficient food, decent clothes, live in a house or apartment  and have a reasonably reliable form of transportation, you have </a:t>
            </a:r>
            <a:r>
              <a:rPr lang="en-US" sz="3200" b="1" i="1" u="sng" dirty="0">
                <a:solidFill>
                  <a:srgbClr val="FF0000"/>
                </a:solidFill>
              </a:rPr>
              <a:t>MORE</a:t>
            </a:r>
            <a:r>
              <a:rPr lang="en-US" sz="3200" b="1" dirty="0"/>
              <a:t> than 85% of the world’s population</a:t>
            </a:r>
          </a:p>
        </p:txBody>
      </p:sp>
    </p:spTree>
    <p:extLst>
      <p:ext uri="{BB962C8B-B14F-4D97-AF65-F5344CB8AC3E}">
        <p14:creationId xmlns:p14="http://schemas.microsoft.com/office/powerpoint/2010/main" val="242088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EA41F-FEA9-4DE6-8396-DE952AC5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793" y="0"/>
            <a:ext cx="8911687" cy="827618"/>
          </a:xfrm>
        </p:spPr>
        <p:txBody>
          <a:bodyPr>
            <a:normAutofit/>
          </a:bodyPr>
          <a:lstStyle/>
          <a:p>
            <a:r>
              <a:rPr lang="en-US" sz="4400" dirty="0"/>
              <a:t>Wealth and its difficulties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E2B30-0F77-431E-9487-9EE83D065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240" y="827618"/>
            <a:ext cx="9499600" cy="5912547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Pretty easy to see, everyone who is sitting here today are the wealthy of the world.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Let me say right off the bat though, </a:t>
            </a:r>
            <a:r>
              <a:rPr lang="en-US" sz="32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NOT A SIN TO BE WEALTHY!!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Look at 1 Timothy 6 several times this morning.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Notice what Paul says in 1 Timothy 6:8-10</a:t>
            </a: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b="1" u="sng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99F9C7-6A1F-4A07-A25E-4687E20BCCFC}"/>
              </a:ext>
            </a:extLst>
          </p:cNvPr>
          <p:cNvSpPr txBox="1"/>
          <p:nvPr/>
        </p:nvSpPr>
        <p:spPr>
          <a:xfrm>
            <a:off x="311006" y="4216400"/>
            <a:ext cx="11616834" cy="1938992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i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400" b="1" i="1" u="sng" baseline="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8 </a:t>
            </a:r>
            <a:r>
              <a:rPr lang="en-US" sz="2400" b="1" i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having food and clothing, with these we shall be content.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400" b="1" baseline="30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9 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 those who desire to </a:t>
            </a:r>
          </a:p>
          <a:p>
            <a:pPr algn="ctr"/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rich fall into temptation and a snare, and </a:t>
            </a:r>
            <a:r>
              <a:rPr lang="en-US" sz="2400" b="1" i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many foolish and harmful lusts which </a:t>
            </a:r>
          </a:p>
          <a:p>
            <a:pPr algn="ctr"/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drown men in destruction and perdition. </a:t>
            </a:r>
            <a:r>
              <a:rPr lang="en-US" sz="2400" b="1" baseline="30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10 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the love of money is a root of all </a:t>
            </a:r>
            <a:r>
              <a:rPr lang="en-US" sz="2400" b="1" i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kinds of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ctr"/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evil, for which some have strayed from the faith in their greediness, and pierced </a:t>
            </a:r>
          </a:p>
          <a:p>
            <a:pPr algn="ctr"/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themselves through with many sorrows.</a:t>
            </a:r>
          </a:p>
        </p:txBody>
      </p:sp>
    </p:spTree>
    <p:extLst>
      <p:ext uri="{BB962C8B-B14F-4D97-AF65-F5344CB8AC3E}">
        <p14:creationId xmlns:p14="http://schemas.microsoft.com/office/powerpoint/2010/main" val="1687621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EA41F-FEA9-4DE6-8396-DE952AC5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793" y="0"/>
            <a:ext cx="8911687" cy="827618"/>
          </a:xfrm>
        </p:spPr>
        <p:txBody>
          <a:bodyPr>
            <a:normAutofit/>
          </a:bodyPr>
          <a:lstStyle/>
          <a:p>
            <a:r>
              <a:rPr lang="en-US" sz="4400" dirty="0"/>
              <a:t>Wealth and its difficulties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E2B30-0F77-431E-9487-9EE83D065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440" y="827618"/>
            <a:ext cx="9804400" cy="5912547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8 – We are to be content </a:t>
            </a:r>
            <a:r>
              <a:rPr lang="en-US" sz="32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with comforts, but with the necessities of life.</a:t>
            </a:r>
          </a:p>
          <a:p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9 – It is the desire for wealth that leads one astray.</a:t>
            </a:r>
          </a:p>
          <a:p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Now notice verses 17</a:t>
            </a:r>
          </a:p>
          <a:p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are rich, don’t trust in them</a:t>
            </a:r>
          </a:p>
          <a:p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 YOU CAN ENJOY THEM!!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57F9ED-08CC-424B-98AE-D5F924697F27}"/>
              </a:ext>
            </a:extLst>
          </p:cNvPr>
          <p:cNvSpPr txBox="1"/>
          <p:nvPr/>
        </p:nvSpPr>
        <p:spPr>
          <a:xfrm>
            <a:off x="924587" y="3203154"/>
            <a:ext cx="10608097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baseline="30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17 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Command those who are rich in this present age not to be haughty, nor to trust </a:t>
            </a:r>
          </a:p>
          <a:p>
            <a:pPr algn="ctr"/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uncertain riches but in the living God, </a:t>
            </a:r>
            <a:r>
              <a:rPr lang="en-US" sz="24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 gives us richly all things to enjoy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34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525</TotalTime>
  <Words>2151</Words>
  <Application>Microsoft Office PowerPoint</Application>
  <PresentationFormat>Widescreen</PresentationFormat>
  <Paragraphs>182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Century Gothic</vt:lpstr>
      <vt:lpstr>Wingdings 3</vt:lpstr>
      <vt:lpstr>Wisp</vt:lpstr>
      <vt:lpstr>PowerPoint Presentation</vt:lpstr>
      <vt:lpstr>Enjoying our Wealth and not Serving our Wealth</vt:lpstr>
      <vt:lpstr>Introduction</vt:lpstr>
      <vt:lpstr>Introduction</vt:lpstr>
      <vt:lpstr>Wealth and its difficulties</vt:lpstr>
      <vt:lpstr>Wealth and its difficulties</vt:lpstr>
      <vt:lpstr>Who are the Wealthy? </vt:lpstr>
      <vt:lpstr>Wealth and its difficulties</vt:lpstr>
      <vt:lpstr>Wealth and its difficulties</vt:lpstr>
      <vt:lpstr>Wealth and Its difficulties</vt:lpstr>
      <vt:lpstr>Wealth and Its Responsibilities</vt:lpstr>
      <vt:lpstr>Wealth and Its Responsibilities</vt:lpstr>
      <vt:lpstr>Wealth and Its Responsibilities</vt:lpstr>
      <vt:lpstr>Wealth and Its Responsibilities</vt:lpstr>
      <vt:lpstr>Wealth and Its Responsibilities</vt:lpstr>
      <vt:lpstr>Wealth and Its Responsibilities</vt:lpstr>
      <vt:lpstr>Wealth and Its Responsibilities</vt:lpstr>
      <vt:lpstr>Wealth and Its Responsibilities</vt:lpstr>
      <vt:lpstr>Wealth and Its Responsibilities</vt:lpstr>
      <vt:lpstr>Wealth and Its Responsibilities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Enjoying our Wealth and not Serving our Wealth</dc:title>
  <dc:creator>Paden, Eddie - LCMS Lang. Arts</dc:creator>
  <cp:lastModifiedBy>Kevin Stilts</cp:lastModifiedBy>
  <cp:revision>50</cp:revision>
  <dcterms:created xsi:type="dcterms:W3CDTF">2021-01-02T15:30:37Z</dcterms:created>
  <dcterms:modified xsi:type="dcterms:W3CDTF">2021-01-03T17:19:09Z</dcterms:modified>
</cp:coreProperties>
</file>