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530" r:id="rId2"/>
    <p:sldId id="554" r:id="rId3"/>
    <p:sldId id="723" r:id="rId4"/>
    <p:sldId id="724" r:id="rId5"/>
    <p:sldId id="726" r:id="rId6"/>
    <p:sldId id="725" r:id="rId7"/>
    <p:sldId id="727" r:id="rId8"/>
    <p:sldId id="534" r:id="rId9"/>
    <p:sldId id="555" r:id="rId10"/>
    <p:sldId id="258" r:id="rId11"/>
    <p:sldId id="260" r:id="rId12"/>
    <p:sldId id="556" r:id="rId13"/>
    <p:sldId id="558" r:id="rId14"/>
    <p:sldId id="557" r:id="rId15"/>
    <p:sldId id="559" r:id="rId16"/>
    <p:sldId id="728" r:id="rId17"/>
    <p:sldId id="58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F3A47A-480E-4AE5-8B56-BC1ED0B1CE01}" v="1254" dt="2020-10-10T22:16:22.3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14" autoAdjust="0"/>
    <p:restoredTop sz="81512" autoAdjust="0"/>
  </p:normalViewPr>
  <p:slideViewPr>
    <p:cSldViewPr>
      <p:cViewPr>
        <p:scale>
          <a:sx n="52" d="100"/>
          <a:sy n="52" d="100"/>
        </p:scale>
        <p:origin x="1689" y="6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21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2E903BE-9C0B-4BE6-B32C-B55388AC209A}" type="datetimeFigureOut">
              <a:rPr lang="en-US" smtClean="0"/>
              <a:t>10/10/2020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E7CAD27-798D-4070-9539-6B6659759AF8}" type="slidenum">
              <a:rPr lang="en-US" smtClean="0"/>
              <a:t>‹#›</a:t>
            </a:fld>
            <a:endParaRPr lang="en-US"/>
          </a:p>
        </p:txBody>
      </p:sp>
    </p:spTree>
    <p:extLst>
      <p:ext uri="{BB962C8B-B14F-4D97-AF65-F5344CB8AC3E}">
        <p14:creationId xmlns:p14="http://schemas.microsoft.com/office/powerpoint/2010/main" val="167777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Other</a:t>
            </a:r>
            <a:r>
              <a:rPr lang="en-US" baseline="0" dirty="0"/>
              <a:t> “joy” hymns: “Joy to the World,” “Happiness is the Lord,” “I’m Happy Today,” “Sing and be Happy”</a:t>
            </a:r>
            <a:endParaRPr lang="en-US"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11</a:t>
            </a:fld>
            <a:endParaRPr lang="en-US"/>
          </a:p>
        </p:txBody>
      </p:sp>
    </p:spTree>
    <p:extLst>
      <p:ext uri="{BB962C8B-B14F-4D97-AF65-F5344CB8AC3E}">
        <p14:creationId xmlns:p14="http://schemas.microsoft.com/office/powerpoint/2010/main" val="1781969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Hallelujah, Praise Jehovah; As the Deer; Sunshine in My Soul –</a:t>
            </a:r>
            <a:r>
              <a:rPr lang="en-US" baseline="0" dirty="0"/>
              <a:t> we can visualize physical things and in so doing better visualize the invisible things of God</a:t>
            </a:r>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12</a:t>
            </a:fld>
            <a:endParaRPr lang="en-US"/>
          </a:p>
        </p:txBody>
      </p:sp>
    </p:spTree>
    <p:extLst>
      <p:ext uri="{BB962C8B-B14F-4D97-AF65-F5344CB8AC3E}">
        <p14:creationId xmlns:p14="http://schemas.microsoft.com/office/powerpoint/2010/main" val="915054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13</a:t>
            </a:fld>
            <a:endParaRPr lang="en-US"/>
          </a:p>
        </p:txBody>
      </p:sp>
    </p:spTree>
    <p:extLst>
      <p:ext uri="{BB962C8B-B14F-4D97-AF65-F5344CB8AC3E}">
        <p14:creationId xmlns:p14="http://schemas.microsoft.com/office/powerpoint/2010/main" val="2312168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 Passion for My</a:t>
            </a:r>
            <a:r>
              <a:rPr lang="en-US" baseline="0" dirty="0"/>
              <a:t> God,” “Rejoice and Sing that God is Great,” “On My Way”</a:t>
            </a:r>
            <a:endParaRPr lang="en-US" dirty="0"/>
          </a:p>
          <a:p>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14</a:t>
            </a:fld>
            <a:endParaRPr lang="en-US"/>
          </a:p>
        </p:txBody>
      </p:sp>
    </p:spTree>
    <p:extLst>
      <p:ext uri="{BB962C8B-B14F-4D97-AF65-F5344CB8AC3E}">
        <p14:creationId xmlns:p14="http://schemas.microsoft.com/office/powerpoint/2010/main" val="733455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Exodus 19:4; Psalm 103:5; Jeremiah 48:40; Habakkuk 1:8</a:t>
            </a:r>
          </a:p>
          <a:p>
            <a:r>
              <a:rPr lang="en-US" dirty="0"/>
              <a:t>“Saints,</a:t>
            </a:r>
            <a:r>
              <a:rPr lang="en-US" baseline="0" dirty="0"/>
              <a:t> Lift Your Voices,” “On Eagle’s Wings,” </a:t>
            </a:r>
            <a:endParaRPr lang="en-US" dirty="0"/>
          </a:p>
        </p:txBody>
      </p:sp>
      <p:sp>
        <p:nvSpPr>
          <p:cNvPr id="4" name="Slide Number Placeholder 3"/>
          <p:cNvSpPr>
            <a:spLocks noGrp="1"/>
          </p:cNvSpPr>
          <p:nvPr>
            <p:ph type="sldNum" sz="quarter" idx="10"/>
          </p:nvPr>
        </p:nvSpPr>
        <p:spPr/>
        <p:txBody>
          <a:bodyPr/>
          <a:lstStyle/>
          <a:p>
            <a:fld id="{1E7CAD27-798D-4070-9539-6B6659759AF8}" type="slidenum">
              <a:rPr lang="en-US" smtClean="0"/>
              <a:t>15</a:t>
            </a:fld>
            <a:endParaRPr lang="en-US"/>
          </a:p>
        </p:txBody>
      </p:sp>
    </p:spTree>
    <p:extLst>
      <p:ext uri="{BB962C8B-B14F-4D97-AF65-F5344CB8AC3E}">
        <p14:creationId xmlns:p14="http://schemas.microsoft.com/office/powerpoint/2010/main" val="250047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B32CAC-F096-4AE7-B57C-F5971CD26A3C}"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60823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63176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89718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a:defRPr sz="2600"/>
            </a:lvl3pPr>
            <a:lvl4pPr>
              <a:defRPr sz="2400"/>
            </a:lvl4pPr>
            <a:lvl5pP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5B32CAC-F096-4AE7-B57C-F5971CD26A3C}"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81641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B32CAC-F096-4AE7-B57C-F5971CD26A3C}" type="datetimeFigureOut">
              <a:rPr lang="en-US" smtClean="0"/>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66093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B32CAC-F096-4AE7-B57C-F5971CD26A3C}"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207178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B32CAC-F096-4AE7-B57C-F5971CD26A3C}" type="datetimeFigureOut">
              <a:rPr lang="en-US" smtClean="0"/>
              <a:t>10/10/2020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62393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B32CAC-F096-4AE7-B57C-F5971CD26A3C}" type="datetimeFigureOut">
              <a:rPr lang="en-US" smtClean="0"/>
              <a:t>10/10/2020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139589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32CAC-F096-4AE7-B57C-F5971CD26A3C}" type="datetimeFigureOut">
              <a:rPr lang="en-US" smtClean="0"/>
              <a:t>10/10/2020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56853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32CAC-F096-4AE7-B57C-F5971CD26A3C}"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82246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32CAC-F096-4AE7-B57C-F5971CD26A3C}" type="datetimeFigureOut">
              <a:rPr lang="en-US" smtClean="0"/>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BEB57-6B66-466C-8AF5-403F0A38E22C}" type="slidenum">
              <a:rPr lang="en-US" smtClean="0"/>
              <a:t>‹#›</a:t>
            </a:fld>
            <a:endParaRPr lang="en-US"/>
          </a:p>
        </p:txBody>
      </p:sp>
    </p:spTree>
    <p:extLst>
      <p:ext uri="{BB962C8B-B14F-4D97-AF65-F5344CB8AC3E}">
        <p14:creationId xmlns:p14="http://schemas.microsoft.com/office/powerpoint/2010/main" val="354860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0" y="1600200"/>
            <a:ext cx="91440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32CAC-F096-4AE7-B57C-F5971CD26A3C}" type="datetimeFigureOut">
              <a:rPr lang="en-US" smtClean="0"/>
              <a:t>10/10/2020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8368" y="650666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BEB57-6B66-466C-8AF5-403F0A38E22C}" type="slidenum">
              <a:rPr lang="en-US" smtClean="0"/>
              <a:t>‹#›</a:t>
            </a:fld>
            <a:endParaRPr lang="en-US"/>
          </a:p>
        </p:txBody>
      </p:sp>
    </p:spTree>
    <p:extLst>
      <p:ext uri="{BB962C8B-B14F-4D97-AF65-F5344CB8AC3E}">
        <p14:creationId xmlns:p14="http://schemas.microsoft.com/office/powerpoint/2010/main" val="217867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oisterous" panose="02000507000000020003"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74F9-A653-473D-92CB-CA03CF2065CE}"/>
              </a:ext>
            </a:extLst>
          </p:cNvPr>
          <p:cNvSpPr>
            <a:spLocks noGrp="1"/>
          </p:cNvSpPr>
          <p:nvPr>
            <p:ph type="ctrTitle"/>
          </p:nvPr>
        </p:nvSpPr>
        <p:spPr/>
        <p:txBody>
          <a:bodyPr>
            <a:noAutofit/>
          </a:bodyPr>
          <a:lstStyle/>
          <a:p>
            <a:r>
              <a:rPr lang="en-US" sz="13800" dirty="0">
                <a:latin typeface="Boisterous" panose="02000507000000020003" pitchFamily="2" charset="0"/>
              </a:rPr>
              <a:t>Singing</a:t>
            </a:r>
          </a:p>
        </p:txBody>
      </p:sp>
      <p:sp>
        <p:nvSpPr>
          <p:cNvPr id="3" name="Subtitle 2">
            <a:extLst>
              <a:ext uri="{FF2B5EF4-FFF2-40B4-BE49-F238E27FC236}">
                <a16:creationId xmlns:a16="http://schemas.microsoft.com/office/drawing/2014/main" id="{4AC1ACA9-8B40-4648-90F8-5CFCC341C68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71746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41488">
            <a:off x="457200" y="274638"/>
            <a:ext cx="8229600" cy="1143000"/>
          </a:xfrm>
        </p:spPr>
        <p:txBody>
          <a:bodyPr>
            <a:scene3d>
              <a:camera prst="orthographicFront">
                <a:rot lat="0" lon="0" rev="21299999"/>
              </a:camera>
              <a:lightRig rig="threePt" dir="t"/>
            </a:scene3d>
          </a:bodyPr>
          <a:lstStyle/>
          <a:p>
            <a:r>
              <a:rPr lang="en-US" dirty="0"/>
              <a:t>Teach Us How to Rejoice</a:t>
            </a:r>
          </a:p>
        </p:txBody>
      </p:sp>
      <p:sp>
        <p:nvSpPr>
          <p:cNvPr id="3" name="Content Placeholder 2"/>
          <p:cNvSpPr>
            <a:spLocks noGrp="1"/>
          </p:cNvSpPr>
          <p:nvPr>
            <p:ph idx="1"/>
          </p:nvPr>
        </p:nvSpPr>
        <p:spPr>
          <a:xfrm>
            <a:off x="0" y="1371600"/>
            <a:ext cx="9144000" cy="5486400"/>
          </a:xfrm>
        </p:spPr>
        <p:txBody>
          <a:bodyPr>
            <a:normAutofit/>
          </a:bodyPr>
          <a:lstStyle/>
          <a:p>
            <a:r>
              <a:rPr lang="en-US" dirty="0"/>
              <a:t>World views joy as situational</a:t>
            </a:r>
          </a:p>
          <a:p>
            <a:pPr lvl="1"/>
            <a:r>
              <a:rPr lang="en-US" dirty="0"/>
              <a:t>The better the situation = The greater the joy</a:t>
            </a:r>
          </a:p>
          <a:p>
            <a:r>
              <a:rPr lang="en-US" dirty="0"/>
              <a:t>Jesus’ approach is different</a:t>
            </a:r>
          </a:p>
          <a:p>
            <a:pPr lvl="1"/>
            <a:r>
              <a:rPr lang="en-US" dirty="0"/>
              <a:t>He tells us the “blessed” life is one of godly activity, not necessarily pleasant activity (Matt. 5:3-12)</a:t>
            </a:r>
          </a:p>
          <a:p>
            <a:pPr lvl="1"/>
            <a:r>
              <a:rPr lang="en-US" dirty="0"/>
              <a:t>Jesus gives joy at all times, inc. times of hardship.</a:t>
            </a:r>
          </a:p>
          <a:p>
            <a:pPr lvl="1"/>
            <a:r>
              <a:rPr lang="en-US" dirty="0"/>
              <a:t>Christian makes choices seeking “treasures in heaven” (Matt. 6:20)</a:t>
            </a:r>
          </a:p>
          <a:p>
            <a:pPr lvl="1"/>
            <a:r>
              <a:rPr lang="en-US" dirty="0"/>
              <a:t>“The joy of the Lord is your strength.” (Neh. 8:10)</a:t>
            </a:r>
          </a:p>
          <a:p>
            <a:pPr lvl="2"/>
            <a:r>
              <a:rPr lang="en-US" dirty="0"/>
              <a:t>Can have it anytime, anywhere.  Actions &amp; attitudes of others do not affect it.</a:t>
            </a:r>
          </a:p>
        </p:txBody>
      </p:sp>
    </p:spTree>
    <p:extLst>
      <p:ext uri="{BB962C8B-B14F-4D97-AF65-F5344CB8AC3E}">
        <p14:creationId xmlns:p14="http://schemas.microsoft.com/office/powerpoint/2010/main" val="42484912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9144000" cy="4953000"/>
          </a:xfrm>
        </p:spPr>
        <p:txBody>
          <a:bodyPr>
            <a:normAutofit lnSpcReduction="10000"/>
          </a:bodyPr>
          <a:lstStyle/>
          <a:p>
            <a:r>
              <a:rPr lang="en-US" b="1" dirty="0"/>
              <a:t>Joyful, Joyful, We Adore Thee</a:t>
            </a:r>
          </a:p>
          <a:p>
            <a:pPr lvl="1"/>
            <a:r>
              <a:rPr lang="en-US" dirty="0"/>
              <a:t>Composer: Ludwig von Beethoven, 1785.</a:t>
            </a:r>
          </a:p>
          <a:p>
            <a:pPr lvl="2"/>
            <a:r>
              <a:rPr lang="en-US" dirty="0"/>
              <a:t>“Ode to Joy,” part of his Ninth Symphony.</a:t>
            </a:r>
          </a:p>
          <a:p>
            <a:pPr lvl="2"/>
            <a:r>
              <a:rPr lang="en-US" dirty="0"/>
              <a:t>Inspired by Friedrich Schiller’s poem.</a:t>
            </a:r>
          </a:p>
          <a:p>
            <a:pPr lvl="2"/>
            <a:r>
              <a:rPr lang="en-US" dirty="0"/>
              <a:t>Arranged by Edward Hodges, 1864.</a:t>
            </a:r>
          </a:p>
          <a:p>
            <a:pPr lvl="1"/>
            <a:r>
              <a:rPr lang="en-US" dirty="0"/>
              <a:t>Writer: Henry Van Dyke, 1907.</a:t>
            </a:r>
          </a:p>
          <a:p>
            <a:pPr lvl="2"/>
            <a:r>
              <a:rPr lang="en-US" dirty="0"/>
              <a:t>Guided by Schiller’s poem.</a:t>
            </a:r>
          </a:p>
          <a:p>
            <a:pPr lvl="2"/>
            <a:r>
              <a:rPr lang="en-US" dirty="0"/>
              <a:t>He called it “a hymn of trust and joy and hope.”</a:t>
            </a:r>
          </a:p>
          <a:p>
            <a:r>
              <a:rPr lang="en-US" dirty="0">
                <a:solidFill>
                  <a:schemeClr val="accent2"/>
                </a:solidFill>
              </a:rPr>
              <a:t>List some other older hymns with a similar theme.</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hymn</a:t>
            </a:r>
            <a:endParaRPr lang="en-US" sz="5400" b="1" dirty="0"/>
          </a:p>
        </p:txBody>
      </p:sp>
      <p:sp>
        <p:nvSpPr>
          <p:cNvPr id="8" name="Title 1">
            <a:extLst>
              <a:ext uri="{FF2B5EF4-FFF2-40B4-BE49-F238E27FC236}">
                <a16:creationId xmlns:a16="http://schemas.microsoft.com/office/drawing/2014/main" id="{4D02B19B-0570-444A-822E-C4F53B340EB3}"/>
              </a:ext>
            </a:extLst>
          </p:cNvPr>
          <p:cNvSpPr txBox="1">
            <a:spLocks/>
          </p:cNvSpPr>
          <p:nvPr/>
        </p:nvSpPr>
        <p:spPr>
          <a:xfrm rot="21341488">
            <a:off x="457200" y="302081"/>
            <a:ext cx="8229600" cy="1143000"/>
          </a:xfrm>
          <a:prstGeom prst="rect">
            <a:avLst/>
          </a:prstGeom>
        </p:spPr>
        <p:txBody>
          <a:bodyPr vert="horz" lIns="91440" tIns="45720" rIns="91440" bIns="45720" rtlCol="0" anchor="ctr">
            <a:normAutofit/>
            <a:scene3d>
              <a:camera prst="orthographicFront">
                <a:rot lat="0" lon="0" rev="21299999"/>
              </a:camera>
              <a:lightRig rig="threePt" dir="t"/>
            </a:scene3d>
          </a:bodyPr>
          <a:lstStyle>
            <a:lvl1pPr algn="ctr" defTabSz="914400" rtl="0" eaLnBrk="1" latinLnBrk="0" hangingPunct="1">
              <a:spcBef>
                <a:spcPct val="0"/>
              </a:spcBef>
              <a:buNone/>
              <a:defRPr sz="4400" kern="1200">
                <a:solidFill>
                  <a:schemeClr val="tx1"/>
                </a:solidFill>
                <a:latin typeface="Boisterous" panose="02000507000000020003" pitchFamily="2" charset="0"/>
                <a:ea typeface="+mj-ea"/>
                <a:cs typeface="+mj-cs"/>
              </a:defRPr>
            </a:lvl1pPr>
          </a:lstStyle>
          <a:p>
            <a:r>
              <a:rPr lang="en-US" dirty="0"/>
              <a:t>Teach Us How to Rejoice</a:t>
            </a:r>
          </a:p>
        </p:txBody>
      </p:sp>
    </p:spTree>
    <p:extLst>
      <p:ext uri="{BB962C8B-B14F-4D97-AF65-F5344CB8AC3E}">
        <p14:creationId xmlns:p14="http://schemas.microsoft.com/office/powerpoint/2010/main" val="258614748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up)">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9144000" cy="4953000"/>
          </a:xfrm>
        </p:spPr>
        <p:txBody>
          <a:bodyPr>
            <a:normAutofit lnSpcReduction="10000"/>
          </a:bodyPr>
          <a:lstStyle/>
          <a:p>
            <a:r>
              <a:rPr lang="en-US" i="1" dirty="0">
                <a:solidFill>
                  <a:schemeClr val="accent5">
                    <a:lumMod val="75000"/>
                  </a:schemeClr>
                </a:solidFill>
              </a:rPr>
              <a:t>Hearts unfold like flowers before Thee,</a:t>
            </a:r>
            <a:br>
              <a:rPr lang="en-US" i="1" dirty="0">
                <a:solidFill>
                  <a:schemeClr val="accent5">
                    <a:lumMod val="75000"/>
                  </a:schemeClr>
                </a:solidFill>
              </a:rPr>
            </a:br>
            <a:r>
              <a:rPr lang="en-US" i="1" dirty="0">
                <a:solidFill>
                  <a:schemeClr val="accent5">
                    <a:lumMod val="75000"/>
                  </a:schemeClr>
                </a:solidFill>
              </a:rPr>
              <a:t>Opening to the sun above.</a:t>
            </a:r>
          </a:p>
          <a:p>
            <a:pPr lvl="1"/>
            <a:r>
              <a:rPr lang="en-US" dirty="0"/>
              <a:t>Many flowers open their blooms to let sunshine in.</a:t>
            </a:r>
          </a:p>
          <a:p>
            <a:pPr lvl="1"/>
            <a:r>
              <a:rPr lang="en-US" dirty="0"/>
              <a:t>God is described in “sun” imagery (Psa. 84:11; </a:t>
            </a:r>
            <a:br>
              <a:rPr lang="en-US" dirty="0"/>
            </a:br>
            <a:r>
              <a:rPr lang="en-US" dirty="0"/>
              <a:t>Isa. 60:19-20; Rev. 22:5).</a:t>
            </a:r>
          </a:p>
          <a:p>
            <a:pPr lvl="1"/>
            <a:r>
              <a:rPr lang="en-US" dirty="0"/>
              <a:t>We open our hearts to allow God to shine in</a:t>
            </a:r>
            <a:br>
              <a:rPr lang="en-US" dirty="0"/>
            </a:br>
            <a:r>
              <a:rPr lang="en-US" dirty="0"/>
              <a:t>(2 Cor. 4:6).</a:t>
            </a:r>
          </a:p>
          <a:p>
            <a:r>
              <a:rPr lang="en-US" dirty="0">
                <a:solidFill>
                  <a:schemeClr val="accent2"/>
                </a:solidFill>
              </a:rPr>
              <a:t>Name another song that uses imagery from nature to praise God.  Why are such images so attractive to songwriters and singers?</a:t>
            </a:r>
          </a:p>
          <a:p>
            <a:pPr lvl="1"/>
            <a:endParaRPr lang="en-US" dirty="0"/>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
        <p:nvSpPr>
          <p:cNvPr id="6" name="Title 1">
            <a:extLst>
              <a:ext uri="{FF2B5EF4-FFF2-40B4-BE49-F238E27FC236}">
                <a16:creationId xmlns:a16="http://schemas.microsoft.com/office/drawing/2014/main" id="{14B2A2DD-F0F5-458E-A110-630E7952C910}"/>
              </a:ext>
            </a:extLst>
          </p:cNvPr>
          <p:cNvSpPr txBox="1">
            <a:spLocks/>
          </p:cNvSpPr>
          <p:nvPr/>
        </p:nvSpPr>
        <p:spPr>
          <a:xfrm rot="21341488">
            <a:off x="457200" y="302081"/>
            <a:ext cx="8229600" cy="1143000"/>
          </a:xfrm>
          <a:prstGeom prst="rect">
            <a:avLst/>
          </a:prstGeom>
        </p:spPr>
        <p:txBody>
          <a:bodyPr vert="horz" lIns="91440" tIns="45720" rIns="91440" bIns="45720" rtlCol="0" anchor="ctr">
            <a:normAutofit/>
            <a:scene3d>
              <a:camera prst="orthographicFront">
                <a:rot lat="0" lon="0" rev="21299999"/>
              </a:camera>
              <a:lightRig rig="threePt" dir="t"/>
            </a:scene3d>
          </a:bodyPr>
          <a:lstStyle>
            <a:lvl1pPr algn="ctr" defTabSz="914400" rtl="0" eaLnBrk="1" latinLnBrk="0" hangingPunct="1">
              <a:spcBef>
                <a:spcPct val="0"/>
              </a:spcBef>
              <a:buNone/>
              <a:defRPr sz="4400" kern="1200">
                <a:solidFill>
                  <a:schemeClr val="tx1"/>
                </a:solidFill>
                <a:latin typeface="Boisterous" panose="02000507000000020003" pitchFamily="2" charset="0"/>
                <a:ea typeface="+mj-ea"/>
                <a:cs typeface="+mj-cs"/>
              </a:defRPr>
            </a:lvl1pPr>
          </a:lstStyle>
          <a:p>
            <a:r>
              <a:rPr lang="en-US" dirty="0"/>
              <a:t>Teach Us How to Rejoice</a:t>
            </a:r>
          </a:p>
        </p:txBody>
      </p:sp>
    </p:spTree>
    <p:extLst>
      <p:ext uri="{BB962C8B-B14F-4D97-AF65-F5344CB8AC3E}">
        <p14:creationId xmlns:p14="http://schemas.microsoft.com/office/powerpoint/2010/main" val="16202264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rot="21427826">
            <a:off x="457200" y="274638"/>
            <a:ext cx="8229600" cy="1143000"/>
          </a:xfrm>
        </p:spPr>
        <p:txBody>
          <a:bodyPr>
            <a:scene3d>
              <a:camera prst="orthographicFront">
                <a:rot lat="0" lon="0" rev="21299999"/>
              </a:camera>
              <a:lightRig rig="threePt" dir="t"/>
            </a:scene3d>
          </a:bodyPr>
          <a:lstStyle/>
          <a:p>
            <a:r>
              <a:rPr lang="en-US" dirty="0"/>
              <a:t>Teach Us How to Rejoice Even More</a:t>
            </a:r>
          </a:p>
        </p:txBody>
      </p:sp>
      <p:sp>
        <p:nvSpPr>
          <p:cNvPr id="3" name="Content Placeholder 2"/>
          <p:cNvSpPr>
            <a:spLocks noGrp="1"/>
          </p:cNvSpPr>
          <p:nvPr>
            <p:ph idx="1"/>
          </p:nvPr>
        </p:nvSpPr>
        <p:spPr>
          <a:xfrm>
            <a:off x="0" y="1905000"/>
            <a:ext cx="9144000" cy="4953000"/>
          </a:xfrm>
        </p:spPr>
        <p:txBody>
          <a:bodyPr>
            <a:normAutofit/>
          </a:bodyPr>
          <a:lstStyle/>
          <a:p>
            <a:r>
              <a:rPr lang="en-US" dirty="0"/>
              <a:t>“Rejoicing in the Lord” (Phil. 4:4</a:t>
            </a:r>
            <a:r>
              <a:rPr lang="en-US" dirty="0">
                <a:sym typeface="Wingdings" panose="05000000000000000000" pitchFamily="2" charset="2"/>
              </a:rPr>
              <a:t>) </a:t>
            </a:r>
            <a:r>
              <a:rPr lang="en-US" dirty="0"/>
              <a:t>is not defined by our situation in life (i.e. Paul in prison)</a:t>
            </a:r>
          </a:p>
          <a:p>
            <a:r>
              <a:rPr lang="en-US" dirty="0"/>
              <a:t>Being “in the Lord” helps us rejoice “in the Lord.”</a:t>
            </a:r>
          </a:p>
          <a:p>
            <a:pPr lvl="1"/>
            <a:r>
              <a:rPr lang="en-US" dirty="0"/>
              <a:t>Improving our lot in life will not bring us godly joy.</a:t>
            </a:r>
          </a:p>
          <a:p>
            <a:pPr lvl="1"/>
            <a:r>
              <a:rPr lang="en-US" dirty="0"/>
              <a:t>Trying to improve our physical life may lead to frustration, and then less joy.</a:t>
            </a:r>
          </a:p>
          <a:p>
            <a:pPr lvl="1"/>
            <a:r>
              <a:rPr lang="en-US" dirty="0"/>
              <a:t>Joy grounds us in triumph (Luke 10:20) and trials </a:t>
            </a:r>
            <a:br>
              <a:rPr lang="en-US" dirty="0"/>
            </a:br>
            <a:r>
              <a:rPr lang="en-US" dirty="0"/>
              <a:t>(1 Cor. 15:58)</a:t>
            </a:r>
          </a:p>
          <a:p>
            <a:pPr lvl="2"/>
            <a:r>
              <a:rPr lang="en-US" dirty="0"/>
              <a:t>Joy based on our relationship with God cannot be shaken by any circumstances (Rom. 8:38-39)</a:t>
            </a:r>
          </a:p>
        </p:txBody>
      </p:sp>
    </p:spTree>
    <p:extLst>
      <p:ext uri="{BB962C8B-B14F-4D97-AF65-F5344CB8AC3E}">
        <p14:creationId xmlns:p14="http://schemas.microsoft.com/office/powerpoint/2010/main" val="393874992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9144000" cy="4953000"/>
          </a:xfrm>
        </p:spPr>
        <p:txBody>
          <a:bodyPr>
            <a:normAutofit/>
          </a:bodyPr>
          <a:lstStyle/>
          <a:p>
            <a:r>
              <a:rPr lang="en-US" b="1" dirty="0"/>
              <a:t>Now My Spirit Soars</a:t>
            </a:r>
          </a:p>
          <a:p>
            <a:pPr lvl="1"/>
            <a:r>
              <a:rPr lang="en-US" dirty="0"/>
              <a:t>Writer: </a:t>
            </a:r>
            <a:r>
              <a:rPr lang="en-US" dirty="0" err="1"/>
              <a:t>Melea</a:t>
            </a:r>
            <a:r>
              <a:rPr lang="en-US" dirty="0"/>
              <a:t> Jennings</a:t>
            </a:r>
          </a:p>
          <a:p>
            <a:pPr lvl="1"/>
            <a:r>
              <a:rPr lang="en-US" dirty="0"/>
              <a:t>Composer: Brian Rainwater</a:t>
            </a:r>
          </a:p>
          <a:p>
            <a:endParaRPr lang="en-US" dirty="0"/>
          </a:p>
          <a:p>
            <a:r>
              <a:rPr lang="en-US" dirty="0">
                <a:solidFill>
                  <a:schemeClr val="accent2"/>
                </a:solidFill>
              </a:rPr>
              <a:t>Share with the class another hymn that has a similar theme.</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hymn</a:t>
            </a:r>
            <a:endParaRPr lang="en-US" sz="5400" b="1" dirty="0"/>
          </a:p>
        </p:txBody>
      </p:sp>
      <p:sp>
        <p:nvSpPr>
          <p:cNvPr id="8" name="Title 1">
            <a:extLst>
              <a:ext uri="{FF2B5EF4-FFF2-40B4-BE49-F238E27FC236}">
                <a16:creationId xmlns:a16="http://schemas.microsoft.com/office/drawing/2014/main" id="{5E0FFC75-C781-477C-865D-D80484CE5F7F}"/>
              </a:ext>
            </a:extLst>
          </p:cNvPr>
          <p:cNvSpPr>
            <a:spLocks noGrp="1"/>
          </p:cNvSpPr>
          <p:nvPr>
            <p:ph type="title"/>
          </p:nvPr>
        </p:nvSpPr>
        <p:spPr>
          <a:xfrm rot="21427826">
            <a:off x="457200" y="175719"/>
            <a:ext cx="8229600" cy="1143000"/>
          </a:xfrm>
        </p:spPr>
        <p:txBody>
          <a:bodyPr>
            <a:scene3d>
              <a:camera prst="orthographicFront">
                <a:rot lat="0" lon="0" rev="21299999"/>
              </a:camera>
              <a:lightRig rig="threePt" dir="t"/>
            </a:scene3d>
          </a:bodyPr>
          <a:lstStyle/>
          <a:p>
            <a:r>
              <a:rPr lang="en-US" dirty="0"/>
              <a:t>Teach Us How to Rejoice Even More</a:t>
            </a:r>
          </a:p>
        </p:txBody>
      </p:sp>
    </p:spTree>
    <p:extLst>
      <p:ext uri="{BB962C8B-B14F-4D97-AF65-F5344CB8AC3E}">
        <p14:creationId xmlns:p14="http://schemas.microsoft.com/office/powerpoint/2010/main" val="6265605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9144000" cy="4953000"/>
          </a:xfrm>
        </p:spPr>
        <p:txBody>
          <a:bodyPr>
            <a:normAutofit lnSpcReduction="10000"/>
          </a:bodyPr>
          <a:lstStyle/>
          <a:p>
            <a:r>
              <a:rPr lang="en-US" i="1" dirty="0">
                <a:solidFill>
                  <a:schemeClr val="accent5">
                    <a:lumMod val="75000"/>
                  </a:schemeClr>
                </a:solidFill>
              </a:rPr>
              <a:t>Now my spirit soars as high as an eagle in the sky.</a:t>
            </a:r>
          </a:p>
          <a:p>
            <a:pPr lvl="1"/>
            <a:r>
              <a:rPr lang="en-US" dirty="0"/>
              <a:t>Flying upward gives the impression of escaping life’s difficulties and reaching God’s glory.</a:t>
            </a:r>
          </a:p>
          <a:p>
            <a:pPr lvl="1"/>
            <a:r>
              <a:rPr lang="en-US" dirty="0"/>
              <a:t>When life “gets us down,” God lifts our spirits by reminding us of heavenly things (Isa. 40:31).</a:t>
            </a:r>
          </a:p>
          <a:p>
            <a:r>
              <a:rPr lang="en-US" dirty="0">
                <a:solidFill>
                  <a:schemeClr val="accent2"/>
                </a:solidFill>
              </a:rPr>
              <a:t>List some other passages of Scripture that include images of eagles and/or flight.</a:t>
            </a:r>
          </a:p>
          <a:p>
            <a:r>
              <a:rPr lang="en-US" dirty="0">
                <a:solidFill>
                  <a:schemeClr val="accent2"/>
                </a:solidFill>
              </a:rPr>
              <a:t>List some songs that include images of eagles and/or flight. </a:t>
            </a:r>
          </a:p>
        </p:txBody>
      </p:sp>
      <p:sp>
        <p:nvSpPr>
          <p:cNvPr id="4" name="Title 1"/>
          <p:cNvSpPr txBox="1">
            <a:spLocks/>
          </p:cNvSpPr>
          <p:nvPr/>
        </p:nvSpPr>
        <p:spPr>
          <a:xfrm>
            <a:off x="1051730" y="1295400"/>
            <a:ext cx="8092270" cy="6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a:t>About the lyrics</a:t>
            </a:r>
            <a:endParaRPr lang="en-US" sz="5400" b="1" dirty="0"/>
          </a:p>
        </p:txBody>
      </p:sp>
      <p:sp>
        <p:nvSpPr>
          <p:cNvPr id="8" name="Title 1">
            <a:extLst>
              <a:ext uri="{FF2B5EF4-FFF2-40B4-BE49-F238E27FC236}">
                <a16:creationId xmlns:a16="http://schemas.microsoft.com/office/drawing/2014/main" id="{BA1A2C0E-22F5-40BC-8E53-77E0E68A91B1}"/>
              </a:ext>
            </a:extLst>
          </p:cNvPr>
          <p:cNvSpPr>
            <a:spLocks noGrp="1"/>
          </p:cNvSpPr>
          <p:nvPr>
            <p:ph type="title"/>
          </p:nvPr>
        </p:nvSpPr>
        <p:spPr>
          <a:xfrm rot="21427826">
            <a:off x="457200" y="175719"/>
            <a:ext cx="8229600" cy="1143000"/>
          </a:xfrm>
        </p:spPr>
        <p:txBody>
          <a:bodyPr>
            <a:scene3d>
              <a:camera prst="orthographicFront">
                <a:rot lat="0" lon="0" rev="21299999"/>
              </a:camera>
              <a:lightRig rig="threePt" dir="t"/>
            </a:scene3d>
          </a:bodyPr>
          <a:lstStyle/>
          <a:p>
            <a:r>
              <a:rPr lang="en-US" dirty="0"/>
              <a:t>Teach Us How to Rejoice Even More</a:t>
            </a:r>
          </a:p>
        </p:txBody>
      </p:sp>
    </p:spTree>
    <p:extLst>
      <p:ext uri="{BB962C8B-B14F-4D97-AF65-F5344CB8AC3E}">
        <p14:creationId xmlns:p14="http://schemas.microsoft.com/office/powerpoint/2010/main" val="181410498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Phil. 4:4 is not a suggestion or optional any more than Phil. 2:3, Eph. 6:1 or Col. 3:17.</a:t>
            </a:r>
          </a:p>
          <a:p>
            <a:r>
              <a:rPr lang="en-US" dirty="0"/>
              <a:t>We are blessed with every spiritual blessing in the heavenly places in Christ (Eph. 1:3) and we are truly “blessed beyond our means” as God blesses us far more abundantly than all we ask or think (Eph. 3:20)</a:t>
            </a:r>
          </a:p>
        </p:txBody>
      </p:sp>
      <p:sp>
        <p:nvSpPr>
          <p:cNvPr id="8" name="Title 1">
            <a:extLst>
              <a:ext uri="{FF2B5EF4-FFF2-40B4-BE49-F238E27FC236}">
                <a16:creationId xmlns:a16="http://schemas.microsoft.com/office/drawing/2014/main" id="{86A15B87-17EE-4937-8396-3DC7C2F64407}"/>
              </a:ext>
            </a:extLst>
          </p:cNvPr>
          <p:cNvSpPr>
            <a:spLocks noGrp="1"/>
          </p:cNvSpPr>
          <p:nvPr>
            <p:ph type="title"/>
          </p:nvPr>
        </p:nvSpPr>
        <p:spPr>
          <a:xfrm rot="21427826">
            <a:off x="457200" y="274638"/>
            <a:ext cx="8229600" cy="1143000"/>
          </a:xfrm>
        </p:spPr>
        <p:txBody>
          <a:bodyPr>
            <a:scene3d>
              <a:camera prst="orthographicFront">
                <a:rot lat="0" lon="0" rev="21299999"/>
              </a:camera>
              <a:lightRig rig="threePt" dir="t"/>
            </a:scene3d>
          </a:bodyPr>
          <a:lstStyle/>
          <a:p>
            <a:r>
              <a:rPr lang="en-US" dirty="0"/>
              <a:t>Teach Us How to Rejoice Even More</a:t>
            </a:r>
          </a:p>
        </p:txBody>
      </p:sp>
    </p:spTree>
    <p:extLst>
      <p:ext uri="{BB962C8B-B14F-4D97-AF65-F5344CB8AC3E}">
        <p14:creationId xmlns:p14="http://schemas.microsoft.com/office/powerpoint/2010/main" val="232803615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502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639CC-6E62-4A2B-A9EC-01B6279CCE82}"/>
              </a:ext>
            </a:extLst>
          </p:cNvPr>
          <p:cNvSpPr>
            <a:spLocks noGrp="1"/>
          </p:cNvSpPr>
          <p:nvPr>
            <p:ph type="title"/>
          </p:nvPr>
        </p:nvSpPr>
        <p:spPr>
          <a:xfrm>
            <a:off x="0" y="152400"/>
            <a:ext cx="9144000" cy="1143000"/>
          </a:xfrm>
        </p:spPr>
        <p:txBody>
          <a:bodyPr>
            <a:normAutofit/>
          </a:bodyPr>
          <a:lstStyle/>
          <a:p>
            <a:r>
              <a:rPr lang="en-US" dirty="0">
                <a:latin typeface="Boisterous" panose="02000507000000020003" pitchFamily="2" charset="0"/>
              </a:rPr>
              <a:t>Musical Worship in  the New Testament</a:t>
            </a:r>
          </a:p>
        </p:txBody>
      </p:sp>
      <p:sp>
        <p:nvSpPr>
          <p:cNvPr id="3" name="Content Placeholder 2">
            <a:extLst>
              <a:ext uri="{FF2B5EF4-FFF2-40B4-BE49-F238E27FC236}">
                <a16:creationId xmlns:a16="http://schemas.microsoft.com/office/drawing/2014/main" id="{7E07355A-FD5A-4ECE-9459-3D11F734B64E}"/>
              </a:ext>
            </a:extLst>
          </p:cNvPr>
          <p:cNvSpPr>
            <a:spLocks noGrp="1"/>
          </p:cNvSpPr>
          <p:nvPr>
            <p:ph idx="1"/>
          </p:nvPr>
        </p:nvSpPr>
        <p:spPr>
          <a:xfrm>
            <a:off x="228600" y="1295400"/>
            <a:ext cx="8915400" cy="5562600"/>
          </a:xfrm>
        </p:spPr>
        <p:txBody>
          <a:bodyPr>
            <a:normAutofit/>
          </a:bodyPr>
          <a:lstStyle/>
          <a:p>
            <a:r>
              <a:rPr lang="en-US" dirty="0">
                <a:latin typeface="HarmoniaSansW01-Regular" panose="020B0502030402020204" pitchFamily="34" charset="0"/>
              </a:rPr>
              <a:t>Matt. 26:30 – </a:t>
            </a:r>
            <a:r>
              <a:rPr lang="en-US" dirty="0">
                <a:solidFill>
                  <a:schemeClr val="tx2"/>
                </a:solidFill>
                <a:latin typeface="HarmoniaSansW01-Regular" panose="020B0502030402020204" pitchFamily="34" charset="0"/>
              </a:rPr>
              <a:t>sung</a:t>
            </a:r>
          </a:p>
          <a:p>
            <a:r>
              <a:rPr lang="en-US" dirty="0">
                <a:latin typeface="HarmoniaSansW01-Regular" panose="020B0502030402020204" pitchFamily="34" charset="0"/>
              </a:rPr>
              <a:t>Mk. 14:26 – </a:t>
            </a:r>
            <a:r>
              <a:rPr lang="en-US" dirty="0">
                <a:solidFill>
                  <a:schemeClr val="tx2"/>
                </a:solidFill>
                <a:latin typeface="HarmoniaSansW01-Regular" panose="020B0502030402020204" pitchFamily="34" charset="0"/>
              </a:rPr>
              <a:t>sung</a:t>
            </a:r>
            <a:endParaRPr lang="en-US" dirty="0">
              <a:latin typeface="HarmoniaSansW01-Regular" panose="020B0502030402020204" pitchFamily="34" charset="0"/>
            </a:endParaRPr>
          </a:p>
          <a:p>
            <a:r>
              <a:rPr lang="en-US" dirty="0">
                <a:latin typeface="HarmoniaSansW01-Regular" panose="020B0502030402020204" pitchFamily="34" charset="0"/>
              </a:rPr>
              <a:t>Acts 16:25 – </a:t>
            </a:r>
            <a:r>
              <a:rPr lang="en-US" dirty="0">
                <a:solidFill>
                  <a:schemeClr val="tx2"/>
                </a:solidFill>
                <a:latin typeface="HarmoniaSansW01-Regular" panose="020B0502030402020204" pitchFamily="34" charset="0"/>
              </a:rPr>
              <a:t>singing</a:t>
            </a:r>
          </a:p>
          <a:p>
            <a:r>
              <a:rPr lang="en-US" dirty="0">
                <a:latin typeface="HarmoniaSansW01-Regular" panose="020B0502030402020204" pitchFamily="34" charset="0"/>
              </a:rPr>
              <a:t>Rom. 15:9 – </a:t>
            </a:r>
            <a:r>
              <a:rPr lang="en-US" dirty="0">
                <a:solidFill>
                  <a:schemeClr val="tx2"/>
                </a:solidFill>
                <a:latin typeface="HarmoniaSansW01-Regular" panose="020B0502030402020204" pitchFamily="34" charset="0"/>
              </a:rPr>
              <a:t>sing</a:t>
            </a:r>
          </a:p>
          <a:p>
            <a:r>
              <a:rPr lang="en-US" dirty="0">
                <a:latin typeface="HarmoniaSansW01-Regular" panose="020B0502030402020204" pitchFamily="34" charset="0"/>
              </a:rPr>
              <a:t>1 Cor. 14:15 – </a:t>
            </a:r>
            <a:r>
              <a:rPr lang="en-US" dirty="0">
                <a:solidFill>
                  <a:schemeClr val="tx2"/>
                </a:solidFill>
                <a:latin typeface="HarmoniaSansW01-Regular" panose="020B0502030402020204" pitchFamily="34" charset="0"/>
              </a:rPr>
              <a:t>sing</a:t>
            </a:r>
          </a:p>
          <a:p>
            <a:r>
              <a:rPr lang="en-US" dirty="0">
                <a:latin typeface="HarmoniaSansW01-Regular" panose="020B0502030402020204" pitchFamily="34" charset="0"/>
              </a:rPr>
              <a:t>Eph. 5:19 – </a:t>
            </a:r>
            <a:r>
              <a:rPr lang="en-US" dirty="0">
                <a:solidFill>
                  <a:schemeClr val="tx2"/>
                </a:solidFill>
                <a:latin typeface="HarmoniaSansW01-Regular" panose="020B0502030402020204" pitchFamily="34" charset="0"/>
              </a:rPr>
              <a:t>singing</a:t>
            </a:r>
          </a:p>
          <a:p>
            <a:r>
              <a:rPr lang="en-US" dirty="0">
                <a:latin typeface="HarmoniaSansW01-Regular" panose="020B0502030402020204" pitchFamily="34" charset="0"/>
              </a:rPr>
              <a:t>Col. 3:16 – </a:t>
            </a:r>
            <a:r>
              <a:rPr lang="en-US" dirty="0">
                <a:solidFill>
                  <a:schemeClr val="tx2"/>
                </a:solidFill>
                <a:latin typeface="HarmoniaSansW01-Regular" panose="020B0502030402020204" pitchFamily="34" charset="0"/>
              </a:rPr>
              <a:t>singing</a:t>
            </a:r>
          </a:p>
          <a:p>
            <a:r>
              <a:rPr lang="en-US" dirty="0">
                <a:latin typeface="HarmoniaSansW01-Regular" panose="020B0502030402020204" pitchFamily="34" charset="0"/>
              </a:rPr>
              <a:t>Heb. 2:12 – </a:t>
            </a:r>
            <a:r>
              <a:rPr lang="en-US" dirty="0">
                <a:solidFill>
                  <a:schemeClr val="tx2"/>
                </a:solidFill>
                <a:latin typeface="HarmoniaSansW01-Regular" panose="020B0502030402020204" pitchFamily="34" charset="0"/>
              </a:rPr>
              <a:t>sing</a:t>
            </a:r>
            <a:r>
              <a:rPr lang="en-US" dirty="0">
                <a:latin typeface="HarmoniaSansW01-Regular" panose="020B0502030402020204" pitchFamily="34" charset="0"/>
              </a:rPr>
              <a:t> </a:t>
            </a:r>
          </a:p>
          <a:p>
            <a:r>
              <a:rPr lang="en-US" dirty="0">
                <a:latin typeface="HarmoniaSansW01-Regular" panose="020B0502030402020204" pitchFamily="34" charset="0"/>
              </a:rPr>
              <a:t>Jas. 5:13 – </a:t>
            </a:r>
            <a:r>
              <a:rPr lang="en-US" dirty="0">
                <a:solidFill>
                  <a:schemeClr val="tx2"/>
                </a:solidFill>
                <a:latin typeface="HarmoniaSansW01-Regular" panose="020B0502030402020204" pitchFamily="34" charset="0"/>
              </a:rPr>
              <a:t>sing</a:t>
            </a:r>
            <a:r>
              <a:rPr lang="en-US" dirty="0">
                <a:latin typeface="HarmoniaSansW01-Regular" panose="020B0502030402020204" pitchFamily="34" charset="0"/>
              </a:rPr>
              <a:t> </a:t>
            </a:r>
          </a:p>
          <a:p>
            <a:endParaRPr lang="en-US" dirty="0">
              <a:solidFill>
                <a:schemeClr val="tx2"/>
              </a:solidFill>
              <a:latin typeface="HarmoniaSansW01-Regular" panose="020B0502030402020204" pitchFamily="34" charset="0"/>
            </a:endParaRPr>
          </a:p>
          <a:p>
            <a:endParaRPr lang="en-US" dirty="0">
              <a:solidFill>
                <a:schemeClr val="tx2"/>
              </a:solidFill>
              <a:latin typeface="HarmoniaSansW01-Regular" panose="020B0502030402020204" pitchFamily="34" charset="0"/>
            </a:endParaRPr>
          </a:p>
          <a:p>
            <a:endParaRPr lang="en-US" dirty="0">
              <a:latin typeface="HarmoniaSansW01-Regular" panose="020B0502030402020204" pitchFamily="34" charset="0"/>
            </a:endParaRPr>
          </a:p>
        </p:txBody>
      </p:sp>
      <p:sp>
        <p:nvSpPr>
          <p:cNvPr id="4" name="Rectangle 3"/>
          <p:cNvSpPr/>
          <p:nvPr/>
        </p:nvSpPr>
        <p:spPr>
          <a:xfrm>
            <a:off x="4724400" y="1981200"/>
            <a:ext cx="4267200" cy="47244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spcBef>
                <a:spcPct val="20000"/>
              </a:spcBef>
            </a:pPr>
            <a:r>
              <a:rPr lang="en-US" sz="2800" dirty="0">
                <a:solidFill>
                  <a:prstClr val="black"/>
                </a:solidFill>
              </a:rPr>
              <a:t> “Therefore by Him </a:t>
            </a:r>
            <a:br>
              <a:rPr lang="en-US" sz="2800" dirty="0">
                <a:solidFill>
                  <a:prstClr val="black"/>
                </a:solidFill>
              </a:rPr>
            </a:br>
            <a:r>
              <a:rPr lang="en-US" sz="2800" dirty="0">
                <a:solidFill>
                  <a:prstClr val="black"/>
                </a:solidFill>
              </a:rPr>
              <a:t>let us continually offer the sacrifice of praise to God, that is, </a:t>
            </a:r>
            <a:r>
              <a:rPr lang="en-US" sz="2800" dirty="0">
                <a:solidFill>
                  <a:schemeClr val="tx2"/>
                </a:solidFill>
              </a:rPr>
              <a:t>the fruit of our lips</a:t>
            </a:r>
            <a:r>
              <a:rPr lang="en-US" sz="2800" dirty="0">
                <a:solidFill>
                  <a:prstClr val="black"/>
                </a:solidFill>
              </a:rPr>
              <a:t>, giving thanks to His name. ”</a:t>
            </a:r>
            <a:endParaRPr lang="en-US" sz="2800" dirty="0">
              <a:solidFill>
                <a:prstClr val="black"/>
              </a:solidFill>
              <a:latin typeface="Baskerville Old Face" panose="02020602080505020303" pitchFamily="18" charset="0"/>
            </a:endParaRPr>
          </a:p>
        </p:txBody>
      </p:sp>
      <p:sp>
        <p:nvSpPr>
          <p:cNvPr id="5" name="Content Placeholder 2">
            <a:extLst>
              <a:ext uri="{FF2B5EF4-FFF2-40B4-BE49-F238E27FC236}">
                <a16:creationId xmlns:a16="http://schemas.microsoft.com/office/drawing/2014/main" id="{7E07355A-FD5A-4ECE-9459-3D11F734B64E}"/>
              </a:ext>
            </a:extLst>
          </p:cNvPr>
          <p:cNvSpPr txBox="1">
            <a:spLocks/>
          </p:cNvSpPr>
          <p:nvPr/>
        </p:nvSpPr>
        <p:spPr>
          <a:xfrm>
            <a:off x="4666247" y="1295400"/>
            <a:ext cx="4477753" cy="556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latin typeface="HarmoniaSansW01-Regular" panose="020B0502030402020204" pitchFamily="34" charset="0"/>
              </a:rPr>
              <a:t>Heb. 13:15</a:t>
            </a:r>
          </a:p>
        </p:txBody>
      </p:sp>
    </p:spTree>
    <p:extLst>
      <p:ext uri="{BB962C8B-B14F-4D97-AF65-F5344CB8AC3E}">
        <p14:creationId xmlns:p14="http://schemas.microsoft.com/office/powerpoint/2010/main" val="27673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639CC-6E62-4A2B-A9EC-01B6279CCE82}"/>
              </a:ext>
            </a:extLst>
          </p:cNvPr>
          <p:cNvSpPr>
            <a:spLocks noGrp="1"/>
          </p:cNvSpPr>
          <p:nvPr>
            <p:ph type="title"/>
          </p:nvPr>
        </p:nvSpPr>
        <p:spPr>
          <a:xfrm>
            <a:off x="0" y="152400"/>
            <a:ext cx="9144000" cy="1143000"/>
          </a:xfrm>
        </p:spPr>
        <p:txBody>
          <a:bodyPr>
            <a:normAutofit/>
          </a:bodyPr>
          <a:lstStyle/>
          <a:p>
            <a:r>
              <a:rPr lang="en-US" dirty="0">
                <a:latin typeface="Boisterous" panose="02000507000000020003" pitchFamily="2" charset="0"/>
              </a:rPr>
              <a:t>Musical Worship in  the New Testament</a:t>
            </a:r>
          </a:p>
        </p:txBody>
      </p:sp>
      <p:sp>
        <p:nvSpPr>
          <p:cNvPr id="3" name="Content Placeholder 2">
            <a:extLst>
              <a:ext uri="{FF2B5EF4-FFF2-40B4-BE49-F238E27FC236}">
                <a16:creationId xmlns:a16="http://schemas.microsoft.com/office/drawing/2014/main" id="{7E07355A-FD5A-4ECE-9459-3D11F734B64E}"/>
              </a:ext>
            </a:extLst>
          </p:cNvPr>
          <p:cNvSpPr>
            <a:spLocks noGrp="1"/>
          </p:cNvSpPr>
          <p:nvPr>
            <p:ph idx="1"/>
          </p:nvPr>
        </p:nvSpPr>
        <p:spPr>
          <a:xfrm>
            <a:off x="228600" y="1295400"/>
            <a:ext cx="8915400" cy="5562600"/>
          </a:xfrm>
        </p:spPr>
        <p:txBody>
          <a:bodyPr>
            <a:normAutofit/>
          </a:bodyPr>
          <a:lstStyle/>
          <a:p>
            <a:r>
              <a:rPr lang="en-US" dirty="0">
                <a:latin typeface="HarmoniaSansW01-Regular" panose="020B0502030402020204" pitchFamily="34" charset="0"/>
              </a:rPr>
              <a:t>Doesn’t </a:t>
            </a:r>
            <a:r>
              <a:rPr lang="en-US" dirty="0" err="1">
                <a:latin typeface="HarmoniaSansW01-Regular" panose="020B0502030402020204" pitchFamily="34" charset="0"/>
              </a:rPr>
              <a:t>psallos</a:t>
            </a:r>
            <a:r>
              <a:rPr lang="en-US" dirty="0">
                <a:latin typeface="HarmoniaSansW01-Regular" panose="020B0502030402020204" pitchFamily="34" charset="0"/>
              </a:rPr>
              <a:t> used in 1 Cor. 14:15, </a:t>
            </a:r>
            <a:br>
              <a:rPr lang="en-US" dirty="0">
                <a:latin typeface="HarmoniaSansW01-Regular" panose="020B0502030402020204" pitchFamily="34" charset="0"/>
              </a:rPr>
            </a:br>
            <a:r>
              <a:rPr lang="en-US" dirty="0">
                <a:latin typeface="HarmoniaSansW01-Regular" panose="020B0502030402020204" pitchFamily="34" charset="0"/>
              </a:rPr>
              <a:t>Eph. 5:19, &amp; Col. 3:16 mean “plucking a musical instrument”?</a:t>
            </a:r>
            <a:endParaRPr lang="en-US" dirty="0">
              <a:solidFill>
                <a:schemeClr val="tx2"/>
              </a:solidFill>
              <a:latin typeface="HarmoniaSansW01-Regular" panose="020B0502030402020204" pitchFamily="34" charset="0"/>
            </a:endParaRPr>
          </a:p>
          <a:p>
            <a:pPr lvl="1"/>
            <a:r>
              <a:rPr lang="en-US" dirty="0">
                <a:latin typeface="HarmoniaSansW01-Regular" panose="020B0502030402020204" pitchFamily="34" charset="0"/>
              </a:rPr>
              <a:t>Words change meaning over time</a:t>
            </a:r>
          </a:p>
          <a:p>
            <a:pPr lvl="2"/>
            <a:r>
              <a:rPr lang="en-US" dirty="0" err="1">
                <a:latin typeface="HarmoniaSansW01-Regular" panose="020B0502030402020204" pitchFamily="34" charset="0"/>
              </a:rPr>
              <a:t>Psallos</a:t>
            </a:r>
            <a:r>
              <a:rPr lang="en-US" dirty="0">
                <a:latin typeface="HarmoniaSansW01-Regular" panose="020B0502030402020204" pitchFamily="34" charset="0"/>
              </a:rPr>
              <a:t> is no exception.</a:t>
            </a:r>
          </a:p>
          <a:p>
            <a:pPr lvl="3"/>
            <a:r>
              <a:rPr lang="en-US" dirty="0">
                <a:latin typeface="HarmoniaSansW01-Regular" panose="020B0502030402020204" pitchFamily="34" charset="0"/>
              </a:rPr>
              <a:t>Walter Bauer’s highly respected lexicon, revised by Frederick Danker in 2000, indicates that even in the Septuagint (a Greek translation of the Old Testament that appeared about 250 years before Christ was born), it “is usually the case” that </a:t>
            </a:r>
            <a:r>
              <a:rPr lang="en-US" dirty="0" err="1">
                <a:latin typeface="HarmoniaSansW01-Regular" panose="020B0502030402020204" pitchFamily="34" charset="0"/>
              </a:rPr>
              <a:t>psallo</a:t>
            </a:r>
            <a:r>
              <a:rPr lang="en-US" dirty="0">
                <a:latin typeface="HarmoniaSansW01-Regular" panose="020B0502030402020204" pitchFamily="34" charset="0"/>
              </a:rPr>
              <a:t> is translated as only “to sing” (2000, p. 1096).</a:t>
            </a:r>
          </a:p>
        </p:txBody>
      </p:sp>
    </p:spTree>
    <p:extLst>
      <p:ext uri="{BB962C8B-B14F-4D97-AF65-F5344CB8AC3E}">
        <p14:creationId xmlns:p14="http://schemas.microsoft.com/office/powerpoint/2010/main" val="132609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639CC-6E62-4A2B-A9EC-01B6279CCE82}"/>
              </a:ext>
            </a:extLst>
          </p:cNvPr>
          <p:cNvSpPr>
            <a:spLocks noGrp="1"/>
          </p:cNvSpPr>
          <p:nvPr>
            <p:ph type="title"/>
          </p:nvPr>
        </p:nvSpPr>
        <p:spPr>
          <a:xfrm>
            <a:off x="0" y="152400"/>
            <a:ext cx="9144000" cy="1143000"/>
          </a:xfrm>
        </p:spPr>
        <p:txBody>
          <a:bodyPr>
            <a:normAutofit/>
          </a:bodyPr>
          <a:lstStyle/>
          <a:p>
            <a:r>
              <a:rPr lang="en-US" dirty="0">
                <a:latin typeface="Boisterous" panose="02000507000000020003" pitchFamily="2" charset="0"/>
              </a:rPr>
              <a:t>Musical Worship in  the New Testament</a:t>
            </a:r>
          </a:p>
        </p:txBody>
      </p:sp>
      <p:sp>
        <p:nvSpPr>
          <p:cNvPr id="3" name="Content Placeholder 2">
            <a:extLst>
              <a:ext uri="{FF2B5EF4-FFF2-40B4-BE49-F238E27FC236}">
                <a16:creationId xmlns:a16="http://schemas.microsoft.com/office/drawing/2014/main" id="{7E07355A-FD5A-4ECE-9459-3D11F734B64E}"/>
              </a:ext>
            </a:extLst>
          </p:cNvPr>
          <p:cNvSpPr>
            <a:spLocks noGrp="1"/>
          </p:cNvSpPr>
          <p:nvPr>
            <p:ph idx="1"/>
          </p:nvPr>
        </p:nvSpPr>
        <p:spPr>
          <a:xfrm>
            <a:off x="228600" y="1295400"/>
            <a:ext cx="8915400" cy="5562600"/>
          </a:xfrm>
        </p:spPr>
        <p:txBody>
          <a:bodyPr>
            <a:normAutofit/>
          </a:bodyPr>
          <a:lstStyle/>
          <a:p>
            <a:r>
              <a:rPr lang="en-US" dirty="0">
                <a:latin typeface="HarmoniaSansW01-Regular" panose="020B0502030402020204" pitchFamily="34" charset="0"/>
              </a:rPr>
              <a:t>Doesn’t </a:t>
            </a:r>
            <a:r>
              <a:rPr lang="en-US" dirty="0" err="1">
                <a:latin typeface="HarmoniaSansW01-Regular" panose="020B0502030402020204" pitchFamily="34" charset="0"/>
              </a:rPr>
              <a:t>psallos</a:t>
            </a:r>
            <a:r>
              <a:rPr lang="en-US" dirty="0">
                <a:latin typeface="HarmoniaSansW01-Regular" panose="020B0502030402020204" pitchFamily="34" charset="0"/>
              </a:rPr>
              <a:t> used in 1 Cor. 14:15, </a:t>
            </a:r>
            <a:br>
              <a:rPr lang="en-US" dirty="0">
                <a:latin typeface="HarmoniaSansW01-Regular" panose="020B0502030402020204" pitchFamily="34" charset="0"/>
              </a:rPr>
            </a:br>
            <a:r>
              <a:rPr lang="en-US" dirty="0">
                <a:latin typeface="HarmoniaSansW01-Regular" panose="020B0502030402020204" pitchFamily="34" charset="0"/>
              </a:rPr>
              <a:t>Eph. 5:19, &amp; Col. 3:16 mean “plucking a musical instrument”?</a:t>
            </a:r>
            <a:endParaRPr lang="en-US" dirty="0">
              <a:solidFill>
                <a:schemeClr val="tx2"/>
              </a:solidFill>
              <a:latin typeface="HarmoniaSansW01-Regular" panose="020B0502030402020204" pitchFamily="34" charset="0"/>
            </a:endParaRPr>
          </a:p>
          <a:p>
            <a:pPr lvl="1"/>
            <a:r>
              <a:rPr lang="en-US" dirty="0">
                <a:latin typeface="HarmoniaSansW01-Regular" panose="020B0502030402020204" pitchFamily="34" charset="0"/>
              </a:rPr>
              <a:t>Words change meaning over time</a:t>
            </a:r>
          </a:p>
          <a:p>
            <a:pPr lvl="2"/>
            <a:r>
              <a:rPr lang="en-US" dirty="0" err="1">
                <a:latin typeface="HarmoniaSansW01-Regular" panose="020B0502030402020204" pitchFamily="34" charset="0"/>
              </a:rPr>
              <a:t>Psallos</a:t>
            </a:r>
            <a:r>
              <a:rPr lang="en-US" dirty="0">
                <a:latin typeface="HarmoniaSansW01-Regular" panose="020B0502030402020204" pitchFamily="34" charset="0"/>
              </a:rPr>
              <a:t> is no exception.</a:t>
            </a:r>
          </a:p>
          <a:p>
            <a:pPr lvl="3"/>
            <a:r>
              <a:rPr lang="en-US" dirty="0">
                <a:latin typeface="HarmoniaSansW01-Regular" panose="020B0502030402020204" pitchFamily="34" charset="0"/>
              </a:rPr>
              <a:t>In Henry Thayer’s often-quoted Greek lexicon, he noted that by the time the events recorded in the New Testament took place, </a:t>
            </a:r>
            <a:r>
              <a:rPr lang="en-US" dirty="0" err="1">
                <a:latin typeface="HarmoniaSansW01-Regular" panose="020B0502030402020204" pitchFamily="34" charset="0"/>
              </a:rPr>
              <a:t>psallo</a:t>
            </a:r>
            <a:r>
              <a:rPr lang="en-US" dirty="0">
                <a:latin typeface="HarmoniaSansW01-Regular" panose="020B0502030402020204" pitchFamily="34" charset="0"/>
              </a:rPr>
              <a:t> meant “</a:t>
            </a:r>
            <a:r>
              <a:rPr lang="en-US" dirty="0">
                <a:latin typeface="HarmoniaSansW06-BlackIt" panose="020B0A02030402090204" pitchFamily="34" charset="0"/>
              </a:rPr>
              <a:t>to sing a hymn, to celebrate the praises of God in song</a:t>
            </a:r>
            <a:r>
              <a:rPr lang="en-US" dirty="0">
                <a:latin typeface="HarmoniaSansW01-Regular" panose="020B0502030402020204" pitchFamily="34" charset="0"/>
              </a:rPr>
              <a:t>” (1962, p. 675).</a:t>
            </a:r>
          </a:p>
        </p:txBody>
      </p:sp>
    </p:spTree>
    <p:extLst>
      <p:ext uri="{BB962C8B-B14F-4D97-AF65-F5344CB8AC3E}">
        <p14:creationId xmlns:p14="http://schemas.microsoft.com/office/powerpoint/2010/main" val="3155703652"/>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639CC-6E62-4A2B-A9EC-01B6279CCE82}"/>
              </a:ext>
            </a:extLst>
          </p:cNvPr>
          <p:cNvSpPr>
            <a:spLocks noGrp="1"/>
          </p:cNvSpPr>
          <p:nvPr>
            <p:ph type="title"/>
          </p:nvPr>
        </p:nvSpPr>
        <p:spPr>
          <a:xfrm>
            <a:off x="0" y="152400"/>
            <a:ext cx="9144000" cy="1143000"/>
          </a:xfrm>
        </p:spPr>
        <p:txBody>
          <a:bodyPr>
            <a:normAutofit/>
          </a:bodyPr>
          <a:lstStyle/>
          <a:p>
            <a:r>
              <a:rPr lang="en-US" dirty="0">
                <a:latin typeface="Boisterous" panose="02000507000000020003" pitchFamily="2" charset="0"/>
              </a:rPr>
              <a:t>Musical Worship in  the New Testament</a:t>
            </a:r>
          </a:p>
        </p:txBody>
      </p:sp>
      <p:sp>
        <p:nvSpPr>
          <p:cNvPr id="3" name="Content Placeholder 2">
            <a:extLst>
              <a:ext uri="{FF2B5EF4-FFF2-40B4-BE49-F238E27FC236}">
                <a16:creationId xmlns:a16="http://schemas.microsoft.com/office/drawing/2014/main" id="{7E07355A-FD5A-4ECE-9459-3D11F734B64E}"/>
              </a:ext>
            </a:extLst>
          </p:cNvPr>
          <p:cNvSpPr>
            <a:spLocks noGrp="1"/>
          </p:cNvSpPr>
          <p:nvPr>
            <p:ph idx="1"/>
          </p:nvPr>
        </p:nvSpPr>
        <p:spPr>
          <a:xfrm>
            <a:off x="228600" y="1295400"/>
            <a:ext cx="8915400" cy="7086600"/>
          </a:xfrm>
        </p:spPr>
        <p:txBody>
          <a:bodyPr>
            <a:normAutofit/>
          </a:bodyPr>
          <a:lstStyle/>
          <a:p>
            <a:r>
              <a:rPr lang="en-US" dirty="0">
                <a:latin typeface="HarmoniaSansW01-Regular" panose="020B0502030402020204" pitchFamily="34" charset="0"/>
              </a:rPr>
              <a:t>Doesn’t </a:t>
            </a:r>
            <a:r>
              <a:rPr lang="en-US" dirty="0" err="1">
                <a:latin typeface="HarmoniaSansW01-Regular" panose="020B0502030402020204" pitchFamily="34" charset="0"/>
              </a:rPr>
              <a:t>psallos</a:t>
            </a:r>
            <a:r>
              <a:rPr lang="en-US" dirty="0">
                <a:latin typeface="HarmoniaSansW01-Regular" panose="020B0502030402020204" pitchFamily="34" charset="0"/>
              </a:rPr>
              <a:t> used in 1 Cor. 14:15, </a:t>
            </a:r>
            <a:br>
              <a:rPr lang="en-US" dirty="0">
                <a:latin typeface="HarmoniaSansW01-Regular" panose="020B0502030402020204" pitchFamily="34" charset="0"/>
              </a:rPr>
            </a:br>
            <a:r>
              <a:rPr lang="en-US" dirty="0">
                <a:latin typeface="HarmoniaSansW01-Regular" panose="020B0502030402020204" pitchFamily="34" charset="0"/>
              </a:rPr>
              <a:t>Eph. 5:19, &amp; Col. 3:16 mean “plucking a musical instrument”?</a:t>
            </a:r>
            <a:endParaRPr lang="en-US" dirty="0">
              <a:solidFill>
                <a:schemeClr val="tx2"/>
              </a:solidFill>
              <a:latin typeface="HarmoniaSansW01-Regular" panose="020B0502030402020204" pitchFamily="34" charset="0"/>
            </a:endParaRPr>
          </a:p>
          <a:p>
            <a:pPr lvl="1"/>
            <a:r>
              <a:rPr lang="en-US" dirty="0">
                <a:latin typeface="HarmoniaSansW01-Regular" panose="020B0502030402020204" pitchFamily="34" charset="0"/>
              </a:rPr>
              <a:t>Words change meaning over time</a:t>
            </a:r>
          </a:p>
          <a:p>
            <a:pPr lvl="2"/>
            <a:r>
              <a:rPr lang="en-US" dirty="0" err="1">
                <a:latin typeface="HarmoniaSansW01-Regular" panose="020B0502030402020204" pitchFamily="34" charset="0"/>
              </a:rPr>
              <a:t>Psallos</a:t>
            </a:r>
            <a:r>
              <a:rPr lang="en-US" dirty="0">
                <a:latin typeface="HarmoniaSansW01-Regular" panose="020B0502030402020204" pitchFamily="34" charset="0"/>
              </a:rPr>
              <a:t> is no exception.</a:t>
            </a:r>
          </a:p>
          <a:p>
            <a:pPr lvl="3"/>
            <a:r>
              <a:rPr lang="en-US" dirty="0">
                <a:latin typeface="HarmoniaSansW01-Regular" panose="020B0502030402020204" pitchFamily="34" charset="0"/>
              </a:rPr>
              <a:t>W.E. Vine “The word </a:t>
            </a:r>
            <a:r>
              <a:rPr lang="en-US" dirty="0" err="1">
                <a:latin typeface="HarmoniaSansW01-Regular" panose="020B0502030402020204" pitchFamily="34" charset="0"/>
              </a:rPr>
              <a:t>psallo</a:t>
            </a:r>
            <a:r>
              <a:rPr lang="en-US" dirty="0">
                <a:latin typeface="HarmoniaSansW01-Regular" panose="020B0502030402020204" pitchFamily="34" charset="0"/>
              </a:rPr>
              <a:t> originally meant to play a stringed instrument with the fingers, or to sing with the accompaniment of a harp. Later, however, and in the New Testament, it came to signify simply to praise </a:t>
            </a:r>
            <a:r>
              <a:rPr lang="en-US" b="1" dirty="0">
                <a:latin typeface="HarmoniaSansW06-BlackIt" panose="020B0A02030402090204" pitchFamily="34" charset="0"/>
              </a:rPr>
              <a:t>without the accompaniment of an instrument</a:t>
            </a:r>
            <a:r>
              <a:rPr lang="en-US" dirty="0">
                <a:latin typeface="HarmoniaSansW01-Regular" panose="020B0502030402020204" pitchFamily="34" charset="0"/>
              </a:rPr>
              <a:t>” (1951, p. 191—emp. added).</a:t>
            </a:r>
          </a:p>
          <a:p>
            <a:pPr lvl="3"/>
            <a:endParaRPr lang="en-US" dirty="0">
              <a:latin typeface="HarmoniaSansW01-Regular" panose="020B0502030402020204" pitchFamily="34" charset="0"/>
            </a:endParaRPr>
          </a:p>
          <a:p>
            <a:pPr lvl="3"/>
            <a:endParaRPr lang="en-US" dirty="0">
              <a:latin typeface="HarmoniaSansW01-Regular" panose="020B0502030402020204" pitchFamily="34" charset="0"/>
            </a:endParaRPr>
          </a:p>
        </p:txBody>
      </p:sp>
    </p:spTree>
    <p:extLst>
      <p:ext uri="{BB962C8B-B14F-4D97-AF65-F5344CB8AC3E}">
        <p14:creationId xmlns:p14="http://schemas.microsoft.com/office/powerpoint/2010/main" val="4210592279"/>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639CC-6E62-4A2B-A9EC-01B6279CCE82}"/>
              </a:ext>
            </a:extLst>
          </p:cNvPr>
          <p:cNvSpPr>
            <a:spLocks noGrp="1"/>
          </p:cNvSpPr>
          <p:nvPr>
            <p:ph type="title"/>
          </p:nvPr>
        </p:nvSpPr>
        <p:spPr>
          <a:xfrm>
            <a:off x="0" y="152400"/>
            <a:ext cx="9144000" cy="1143000"/>
          </a:xfrm>
        </p:spPr>
        <p:txBody>
          <a:bodyPr>
            <a:normAutofit/>
          </a:bodyPr>
          <a:lstStyle/>
          <a:p>
            <a:r>
              <a:rPr lang="en-US" dirty="0">
                <a:latin typeface="Boisterous" panose="02000507000000020003" pitchFamily="2" charset="0"/>
              </a:rPr>
              <a:t>Musical Worship in  the New Testament</a:t>
            </a:r>
          </a:p>
        </p:txBody>
      </p:sp>
      <p:sp>
        <p:nvSpPr>
          <p:cNvPr id="3" name="Content Placeholder 2">
            <a:extLst>
              <a:ext uri="{FF2B5EF4-FFF2-40B4-BE49-F238E27FC236}">
                <a16:creationId xmlns:a16="http://schemas.microsoft.com/office/drawing/2014/main" id="{7E07355A-FD5A-4ECE-9459-3D11F734B64E}"/>
              </a:ext>
            </a:extLst>
          </p:cNvPr>
          <p:cNvSpPr>
            <a:spLocks noGrp="1"/>
          </p:cNvSpPr>
          <p:nvPr>
            <p:ph idx="1"/>
          </p:nvPr>
        </p:nvSpPr>
        <p:spPr>
          <a:xfrm>
            <a:off x="228600" y="1295400"/>
            <a:ext cx="8915400" cy="7086600"/>
          </a:xfrm>
        </p:spPr>
        <p:txBody>
          <a:bodyPr>
            <a:normAutofit/>
          </a:bodyPr>
          <a:lstStyle/>
          <a:p>
            <a:r>
              <a:rPr lang="en-US" dirty="0">
                <a:latin typeface="HarmoniaSansW01-Regular" panose="020B0502030402020204" pitchFamily="34" charset="0"/>
              </a:rPr>
              <a:t>Doesn’t </a:t>
            </a:r>
            <a:r>
              <a:rPr lang="en-US" dirty="0" err="1">
                <a:latin typeface="HarmoniaSansW01-Regular" panose="020B0502030402020204" pitchFamily="34" charset="0"/>
              </a:rPr>
              <a:t>psallos</a:t>
            </a:r>
            <a:r>
              <a:rPr lang="en-US" dirty="0">
                <a:latin typeface="HarmoniaSansW01-Regular" panose="020B0502030402020204" pitchFamily="34" charset="0"/>
              </a:rPr>
              <a:t> used in 1 Cor. 14:15, </a:t>
            </a:r>
            <a:br>
              <a:rPr lang="en-US" dirty="0">
                <a:latin typeface="HarmoniaSansW01-Regular" panose="020B0502030402020204" pitchFamily="34" charset="0"/>
              </a:rPr>
            </a:br>
            <a:r>
              <a:rPr lang="en-US" dirty="0">
                <a:latin typeface="HarmoniaSansW01-Regular" panose="020B0502030402020204" pitchFamily="34" charset="0"/>
              </a:rPr>
              <a:t>Eph. 5:19, &amp; Col. 3:16 mean “plucking a musical instrument”?</a:t>
            </a:r>
            <a:endParaRPr lang="en-US" dirty="0">
              <a:solidFill>
                <a:schemeClr val="tx2"/>
              </a:solidFill>
              <a:latin typeface="HarmoniaSansW01-Regular" panose="020B0502030402020204" pitchFamily="34" charset="0"/>
            </a:endParaRPr>
          </a:p>
          <a:p>
            <a:pPr lvl="1"/>
            <a:r>
              <a:rPr lang="en-US" dirty="0">
                <a:latin typeface="HarmoniaSansW01-Regular" panose="020B0502030402020204" pitchFamily="34" charset="0"/>
              </a:rPr>
              <a:t>Words change meaning over time</a:t>
            </a:r>
          </a:p>
          <a:p>
            <a:pPr lvl="2"/>
            <a:r>
              <a:rPr lang="en-US" dirty="0" err="1">
                <a:latin typeface="HarmoniaSansW01-Regular" panose="020B0502030402020204" pitchFamily="34" charset="0"/>
              </a:rPr>
              <a:t>Psallos</a:t>
            </a:r>
            <a:r>
              <a:rPr lang="en-US" dirty="0">
                <a:latin typeface="HarmoniaSansW01-Regular" panose="020B0502030402020204" pitchFamily="34" charset="0"/>
              </a:rPr>
              <a:t> is no exception.</a:t>
            </a:r>
          </a:p>
          <a:p>
            <a:pPr lvl="3"/>
            <a:r>
              <a:rPr lang="en-US" dirty="0">
                <a:latin typeface="HarmoniaSansW01-Regular" panose="020B0502030402020204" pitchFamily="34" charset="0"/>
              </a:rPr>
              <a:t>Finally, E. A. Sophocles, a native Greek &amp; for 38 years a professor of the Greek language at Harvard University, declared … there was not a single example of </a:t>
            </a:r>
            <a:r>
              <a:rPr lang="en-US" dirty="0" err="1">
                <a:latin typeface="HarmoniaSansW01-Regular" panose="020B0502030402020204" pitchFamily="34" charset="0"/>
              </a:rPr>
              <a:t>psallo</a:t>
            </a:r>
            <a:r>
              <a:rPr lang="en-US" dirty="0">
                <a:latin typeface="HarmoniaSansW01-Regular" panose="020B0502030402020204" pitchFamily="34" charset="0"/>
              </a:rPr>
              <a:t> ever used in the time of Christ that involved or implied the use of an instrument; rather, it </a:t>
            </a:r>
            <a:r>
              <a:rPr lang="en-US" dirty="0">
                <a:latin typeface="HarmoniaSansW06-BlackIt" panose="020B0A02030402090204" pitchFamily="34" charset="0"/>
              </a:rPr>
              <a:t>always</a:t>
            </a:r>
            <a:r>
              <a:rPr lang="en-US" dirty="0">
                <a:latin typeface="HarmoniaSansW01-Regular" panose="020B0502030402020204" pitchFamily="34" charset="0"/>
              </a:rPr>
              <a:t> meant to chant or sing religious hymns</a:t>
            </a:r>
            <a:br>
              <a:rPr lang="en-US" dirty="0">
                <a:latin typeface="HarmoniaSansW01-Regular" panose="020B0502030402020204" pitchFamily="34" charset="0"/>
              </a:rPr>
            </a:br>
            <a:r>
              <a:rPr lang="en-US" dirty="0">
                <a:latin typeface="HarmoniaSansW01-Regular" panose="020B0502030402020204" pitchFamily="34" charset="0"/>
              </a:rPr>
              <a:t>(see </a:t>
            </a:r>
            <a:r>
              <a:rPr lang="en-US" dirty="0" err="1">
                <a:latin typeface="HarmoniaSansW01-Regular" panose="020B0502030402020204" pitchFamily="34" charset="0"/>
              </a:rPr>
              <a:t>Kurfees</a:t>
            </a:r>
            <a:r>
              <a:rPr lang="en-US" dirty="0">
                <a:latin typeface="HarmoniaSansW01-Regular" panose="020B0502030402020204" pitchFamily="34" charset="0"/>
              </a:rPr>
              <a:t>, 1999, p. 47).</a:t>
            </a:r>
          </a:p>
        </p:txBody>
      </p:sp>
    </p:spTree>
    <p:extLst>
      <p:ext uri="{BB962C8B-B14F-4D97-AF65-F5344CB8AC3E}">
        <p14:creationId xmlns:p14="http://schemas.microsoft.com/office/powerpoint/2010/main" val="3364251293"/>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639CC-6E62-4A2B-A9EC-01B6279CCE82}"/>
              </a:ext>
            </a:extLst>
          </p:cNvPr>
          <p:cNvSpPr>
            <a:spLocks noGrp="1"/>
          </p:cNvSpPr>
          <p:nvPr>
            <p:ph type="title"/>
          </p:nvPr>
        </p:nvSpPr>
        <p:spPr>
          <a:xfrm>
            <a:off x="0" y="152400"/>
            <a:ext cx="9144000" cy="1143000"/>
          </a:xfrm>
        </p:spPr>
        <p:txBody>
          <a:bodyPr>
            <a:normAutofit/>
          </a:bodyPr>
          <a:lstStyle/>
          <a:p>
            <a:r>
              <a:rPr lang="en-US" dirty="0">
                <a:latin typeface="Boisterous" panose="02000507000000020003" pitchFamily="2" charset="0"/>
              </a:rPr>
              <a:t>Musical Worship in  the New Testament</a:t>
            </a:r>
          </a:p>
        </p:txBody>
      </p:sp>
      <p:sp>
        <p:nvSpPr>
          <p:cNvPr id="3" name="Content Placeholder 2">
            <a:extLst>
              <a:ext uri="{FF2B5EF4-FFF2-40B4-BE49-F238E27FC236}">
                <a16:creationId xmlns:a16="http://schemas.microsoft.com/office/drawing/2014/main" id="{7E07355A-FD5A-4ECE-9459-3D11F734B64E}"/>
              </a:ext>
            </a:extLst>
          </p:cNvPr>
          <p:cNvSpPr>
            <a:spLocks noGrp="1"/>
          </p:cNvSpPr>
          <p:nvPr>
            <p:ph idx="1"/>
          </p:nvPr>
        </p:nvSpPr>
        <p:spPr>
          <a:xfrm>
            <a:off x="228600" y="1295400"/>
            <a:ext cx="8915400" cy="7086600"/>
          </a:xfrm>
        </p:spPr>
        <p:txBody>
          <a:bodyPr>
            <a:normAutofit/>
          </a:bodyPr>
          <a:lstStyle/>
          <a:p>
            <a:r>
              <a:rPr lang="en-US" dirty="0">
                <a:latin typeface="HarmoniaSansW01-Regular" panose="020B0502030402020204" pitchFamily="34" charset="0"/>
              </a:rPr>
              <a:t>Doesn’t </a:t>
            </a:r>
            <a:r>
              <a:rPr lang="en-US" dirty="0" err="1">
                <a:latin typeface="HarmoniaSansW01-Regular" panose="020B0502030402020204" pitchFamily="34" charset="0"/>
              </a:rPr>
              <a:t>psallos</a:t>
            </a:r>
            <a:r>
              <a:rPr lang="en-US" dirty="0">
                <a:latin typeface="HarmoniaSansW01-Regular" panose="020B0502030402020204" pitchFamily="34" charset="0"/>
              </a:rPr>
              <a:t> used in 1 Cor. 14:15, </a:t>
            </a:r>
            <a:br>
              <a:rPr lang="en-US" dirty="0">
                <a:latin typeface="HarmoniaSansW01-Regular" panose="020B0502030402020204" pitchFamily="34" charset="0"/>
              </a:rPr>
            </a:br>
            <a:r>
              <a:rPr lang="en-US" dirty="0">
                <a:latin typeface="HarmoniaSansW01-Regular" panose="020B0502030402020204" pitchFamily="34" charset="0"/>
              </a:rPr>
              <a:t>Eph. 5:19, &amp; Col. 3:16 mean “plucking a musical instrument”?</a:t>
            </a:r>
            <a:endParaRPr lang="en-US" dirty="0">
              <a:solidFill>
                <a:schemeClr val="tx2"/>
              </a:solidFill>
              <a:latin typeface="HarmoniaSansW01-Regular" panose="020B0502030402020204" pitchFamily="34" charset="0"/>
            </a:endParaRPr>
          </a:p>
          <a:p>
            <a:pPr lvl="1"/>
            <a:r>
              <a:rPr lang="en-US" dirty="0">
                <a:latin typeface="HarmoniaSansW01-Regular" panose="020B0502030402020204" pitchFamily="34" charset="0"/>
              </a:rPr>
              <a:t>Words change meaning over time</a:t>
            </a:r>
          </a:p>
          <a:p>
            <a:pPr lvl="1"/>
            <a:r>
              <a:rPr lang="en-US" dirty="0">
                <a:latin typeface="HarmoniaSansW01-Regular" panose="020B0502030402020204" pitchFamily="34" charset="0"/>
              </a:rPr>
              <a:t>Also note instrument listed in many of those verses is the heart.  If instrument, everyone would have to be playing a string instrument.</a:t>
            </a:r>
          </a:p>
        </p:txBody>
      </p:sp>
    </p:spTree>
    <p:extLst>
      <p:ext uri="{BB962C8B-B14F-4D97-AF65-F5344CB8AC3E}">
        <p14:creationId xmlns:p14="http://schemas.microsoft.com/office/powerpoint/2010/main" val="1936313616"/>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168C-EF10-44CD-83DE-D6CCECA7A667}"/>
              </a:ext>
            </a:extLst>
          </p:cNvPr>
          <p:cNvSpPr>
            <a:spLocks noGrp="1"/>
          </p:cNvSpPr>
          <p:nvPr>
            <p:ph type="title"/>
          </p:nvPr>
        </p:nvSpPr>
        <p:spPr>
          <a:xfrm>
            <a:off x="465220" y="274638"/>
            <a:ext cx="8221579" cy="1143000"/>
          </a:xfrm>
        </p:spPr>
        <p:txBody>
          <a:bodyPr>
            <a:normAutofit/>
          </a:bodyPr>
          <a:lstStyle/>
          <a:p>
            <a:r>
              <a:rPr lang="en-US" dirty="0">
                <a:latin typeface="Boisterous" panose="02000507000000020003" pitchFamily="2" charset="0"/>
              </a:rPr>
              <a:t>How Are We To Sing</a:t>
            </a:r>
          </a:p>
        </p:txBody>
      </p:sp>
      <p:sp>
        <p:nvSpPr>
          <p:cNvPr id="3" name="Content Placeholder 2">
            <a:extLst>
              <a:ext uri="{FF2B5EF4-FFF2-40B4-BE49-F238E27FC236}">
                <a16:creationId xmlns:a16="http://schemas.microsoft.com/office/drawing/2014/main" id="{E2B11A1B-C86A-4C1D-A3A1-CEC11BDC763F}"/>
              </a:ext>
            </a:extLst>
          </p:cNvPr>
          <p:cNvSpPr>
            <a:spLocks noGrp="1"/>
          </p:cNvSpPr>
          <p:nvPr>
            <p:ph idx="1"/>
          </p:nvPr>
        </p:nvSpPr>
        <p:spPr/>
        <p:txBody>
          <a:bodyPr/>
          <a:lstStyle/>
          <a:p>
            <a:r>
              <a:rPr lang="en-US" dirty="0"/>
              <a:t>Making melody in your heart (Eph. 5:19)</a:t>
            </a:r>
          </a:p>
          <a:p>
            <a:pPr lvl="1"/>
            <a:r>
              <a:rPr lang="en-US" dirty="0"/>
              <a:t>In your heart doesn’t always come out in the voice and ears of hearers</a:t>
            </a:r>
          </a:p>
          <a:p>
            <a:pPr lvl="2"/>
            <a:r>
              <a:rPr lang="en-US" dirty="0"/>
              <a:t>Example of old tone deaf members</a:t>
            </a:r>
          </a:p>
          <a:p>
            <a:pPr lvl="2"/>
            <a:r>
              <a:rPr lang="en-US" dirty="0"/>
              <a:t>What about kids who scream at top of their lungs?</a:t>
            </a:r>
          </a:p>
        </p:txBody>
      </p:sp>
    </p:spTree>
    <p:extLst>
      <p:ext uri="{BB962C8B-B14F-4D97-AF65-F5344CB8AC3E}">
        <p14:creationId xmlns:p14="http://schemas.microsoft.com/office/powerpoint/2010/main" val="151074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74F9-A653-473D-92CB-CA03CF2065CE}"/>
              </a:ext>
            </a:extLst>
          </p:cNvPr>
          <p:cNvSpPr>
            <a:spLocks noGrp="1"/>
          </p:cNvSpPr>
          <p:nvPr>
            <p:ph type="ctrTitle"/>
          </p:nvPr>
        </p:nvSpPr>
        <p:spPr/>
        <p:txBody>
          <a:bodyPr>
            <a:noAutofit/>
          </a:bodyPr>
          <a:lstStyle/>
          <a:p>
            <a:r>
              <a:rPr lang="en-US" sz="13800" dirty="0">
                <a:latin typeface="Boisterous" panose="02000507000000020003" pitchFamily="2" charset="0"/>
              </a:rPr>
              <a:t>Singing</a:t>
            </a:r>
          </a:p>
        </p:txBody>
      </p:sp>
      <p:sp>
        <p:nvSpPr>
          <p:cNvPr id="3" name="Subtitle 2">
            <a:extLst>
              <a:ext uri="{FF2B5EF4-FFF2-40B4-BE49-F238E27FC236}">
                <a16:creationId xmlns:a16="http://schemas.microsoft.com/office/drawing/2014/main" id="{4AC1ACA9-8B40-4648-90F8-5CFCC341C684}"/>
              </a:ext>
            </a:extLst>
          </p:cNvPr>
          <p:cNvSpPr>
            <a:spLocks noGrp="1"/>
          </p:cNvSpPr>
          <p:nvPr>
            <p:ph type="subTitle" idx="1"/>
          </p:nvPr>
        </p:nvSpPr>
        <p:spPr>
          <a:xfrm>
            <a:off x="1371600" y="4419600"/>
            <a:ext cx="6400800" cy="1752600"/>
          </a:xfrm>
        </p:spPr>
        <p:txBody>
          <a:bodyPr/>
          <a:lstStyle/>
          <a:p>
            <a:r>
              <a:rPr lang="en-US" u="sng" dirty="0"/>
              <a:t>Lesson 2</a:t>
            </a:r>
          </a:p>
          <a:p>
            <a:r>
              <a:rPr lang="en-US" dirty="0"/>
              <a:t>Teaching One Another</a:t>
            </a:r>
            <a:br>
              <a:rPr lang="en-US" dirty="0"/>
            </a:br>
            <a:r>
              <a:rPr lang="en-US" dirty="0"/>
              <a:t>How to Rejoice</a:t>
            </a:r>
          </a:p>
        </p:txBody>
      </p:sp>
      <p:sp>
        <p:nvSpPr>
          <p:cNvPr id="4" name="TextBox 3"/>
          <p:cNvSpPr txBox="1"/>
          <p:nvPr/>
        </p:nvSpPr>
        <p:spPr>
          <a:xfrm>
            <a:off x="3737810" y="6400800"/>
            <a:ext cx="5406190" cy="369332"/>
          </a:xfrm>
          <a:prstGeom prst="rect">
            <a:avLst/>
          </a:prstGeom>
          <a:noFill/>
        </p:spPr>
        <p:txBody>
          <a:bodyPr wrap="square" rtlCol="0">
            <a:spAutoFit/>
          </a:bodyPr>
          <a:lstStyle/>
          <a:p>
            <a:pPr algn="r"/>
            <a:r>
              <a:rPr lang="en-US" u="sng" dirty="0">
                <a:solidFill>
                  <a:schemeClr val="tx2"/>
                </a:solidFill>
              </a:rPr>
              <a:t>With One Heart, With One Voice</a:t>
            </a:r>
            <a:r>
              <a:rPr lang="en-US" dirty="0">
                <a:solidFill>
                  <a:schemeClr val="tx2"/>
                </a:solidFill>
              </a:rPr>
              <a:t>, Hal Hammons</a:t>
            </a:r>
          </a:p>
        </p:txBody>
      </p:sp>
    </p:spTree>
    <p:extLst>
      <p:ext uri="{BB962C8B-B14F-4D97-AF65-F5344CB8AC3E}">
        <p14:creationId xmlns:p14="http://schemas.microsoft.com/office/powerpoint/2010/main" val="1926129114"/>
      </p:ext>
    </p:extLst>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armoniaSansW06-BlackIt"/>
        <a:ea typeface=""/>
        <a:cs typeface=""/>
      </a:majorFont>
      <a:minorFont>
        <a:latin typeface="HarmoniaSansW01-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14346</TotalTime>
  <Words>1330</Words>
  <Application>Microsoft Office PowerPoint</Application>
  <PresentationFormat>On-screen Show (4:3)</PresentationFormat>
  <Paragraphs>108</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Baskerville Old Face</vt:lpstr>
      <vt:lpstr>Boisterous</vt:lpstr>
      <vt:lpstr>Calibri</vt:lpstr>
      <vt:lpstr>HarmoniaSansW01-Regular</vt:lpstr>
      <vt:lpstr>HarmoniaSansW06-BlackIt</vt:lpstr>
      <vt:lpstr>Office Theme</vt:lpstr>
      <vt:lpstr>Singing</vt:lpstr>
      <vt:lpstr>Musical Worship in  the New Testament</vt:lpstr>
      <vt:lpstr>Musical Worship in  the New Testament</vt:lpstr>
      <vt:lpstr>Musical Worship in  the New Testament</vt:lpstr>
      <vt:lpstr>Musical Worship in  the New Testament</vt:lpstr>
      <vt:lpstr>Musical Worship in  the New Testament</vt:lpstr>
      <vt:lpstr>Musical Worship in  the New Testament</vt:lpstr>
      <vt:lpstr>How Are We To Sing</vt:lpstr>
      <vt:lpstr>Singing</vt:lpstr>
      <vt:lpstr>Teach Us How to Rejoice</vt:lpstr>
      <vt:lpstr>PowerPoint Presentation</vt:lpstr>
      <vt:lpstr>PowerPoint Presentation</vt:lpstr>
      <vt:lpstr>Teach Us How to Rejoice Even More</vt:lpstr>
      <vt:lpstr>Teach Us How to Rejoice Even More</vt:lpstr>
      <vt:lpstr>Teach Us How to Rejoice Even More</vt:lpstr>
      <vt:lpstr>Teach Us How to Rejoice Even More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Steve-PC</dc:creator>
  <cp:lastModifiedBy>Kevin Stilts</cp:lastModifiedBy>
  <cp:revision>178</cp:revision>
  <cp:lastPrinted>2020-10-10T22:16:25Z</cp:lastPrinted>
  <dcterms:created xsi:type="dcterms:W3CDTF">2015-01-16T14:09:04Z</dcterms:created>
  <dcterms:modified xsi:type="dcterms:W3CDTF">2020-10-10T22:17:08Z</dcterms:modified>
</cp:coreProperties>
</file>