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1" r:id="rId2"/>
    <p:sldId id="302" r:id="rId3"/>
    <p:sldId id="303" r:id="rId4"/>
    <p:sldId id="279" r:id="rId5"/>
    <p:sldId id="290" r:id="rId6"/>
    <p:sldId id="297" r:id="rId7"/>
    <p:sldId id="278" r:id="rId8"/>
    <p:sldId id="277" r:id="rId9"/>
    <p:sldId id="276" r:id="rId10"/>
    <p:sldId id="275" r:id="rId11"/>
    <p:sldId id="274" r:id="rId12"/>
    <p:sldId id="285" r:id="rId13"/>
    <p:sldId id="284" r:id="rId14"/>
    <p:sldId id="291" r:id="rId15"/>
    <p:sldId id="292" r:id="rId16"/>
    <p:sldId id="283" r:id="rId17"/>
    <p:sldId id="294" r:id="rId18"/>
    <p:sldId id="293" r:id="rId19"/>
    <p:sldId id="287" r:id="rId20"/>
    <p:sldId id="304" r:id="rId21"/>
    <p:sldId id="286" r:id="rId22"/>
    <p:sldId id="289" r:id="rId23"/>
    <p:sldId id="281"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5" d="100"/>
          <a:sy n="85" d="100"/>
        </p:scale>
        <p:origin x="75" y="3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(By being THANKFUL)</a:t>
            </a:r>
          </a:p>
        </p:txBody>
      </p:sp>
    </p:spTree>
    <p:extLst>
      <p:ext uri="{BB962C8B-B14F-4D97-AF65-F5344CB8AC3E}">
        <p14:creationId xmlns:p14="http://schemas.microsoft.com/office/powerpoint/2010/main" val="403378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pPr marL="0" indent="0">
              <a:buNone/>
            </a:pPr>
            <a:r>
              <a:rPr lang="en-US" sz="2800" b="1" i="1" u="sng" dirty="0">
                <a:solidFill>
                  <a:srgbClr val="FF0000"/>
                </a:solidFill>
              </a:rPr>
              <a:t>2. It draws us closer to our God</a:t>
            </a:r>
          </a:p>
          <a:p>
            <a:r>
              <a:rPr lang="en-US" sz="2800" dirty="0">
                <a:latin typeface="Calibri" panose="020F0502020204030204" pitchFamily="34" charset="0"/>
                <a:cs typeface="Calibri" panose="020F0502020204030204" pitchFamily="34" charset="0"/>
              </a:rPr>
              <a:t>Do you sometimes long for a greater sense of God’s nearness? When pressures intensify, when nighttime worries magnify in strength, when the days are simply piling up one after another, or when life simply feels dull and routine, do you crave the assurance of His presence?</a:t>
            </a:r>
          </a:p>
          <a:p>
            <a:r>
              <a:rPr lang="en-US" sz="2800" dirty="0">
                <a:latin typeface="Calibri" panose="020F0502020204030204" pitchFamily="34" charset="0"/>
                <a:cs typeface="Calibri" panose="020F0502020204030204" pitchFamily="34" charset="0"/>
              </a:rPr>
              <a:t>The Scripture says that God inhabits the praises of His people - Psalm 22:3 </a:t>
            </a:r>
          </a:p>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God lives in the place of praise. If we want to be where He is, we need to go to His address.</a:t>
            </a:r>
          </a:p>
          <a:p>
            <a:r>
              <a:rPr lang="en-US" sz="2800" dirty="0">
                <a:latin typeface="Calibri" panose="020F0502020204030204" pitchFamily="34" charset="0"/>
                <a:cs typeface="Calibri" panose="020F0502020204030204" pitchFamily="34" charset="0"/>
              </a:rPr>
              <a:t>This is a recurring theme in Psalms, notice 100:4</a:t>
            </a:r>
          </a:p>
        </p:txBody>
      </p:sp>
      <p:sp>
        <p:nvSpPr>
          <p:cNvPr id="4" name="TextBox 3">
            <a:extLst>
              <a:ext uri="{FF2B5EF4-FFF2-40B4-BE49-F238E27FC236}">
                <a16:creationId xmlns:a16="http://schemas.microsoft.com/office/drawing/2014/main" id="{8D97EDB5-5468-443A-AA72-7CBDD23B6A5B}"/>
              </a:ext>
            </a:extLst>
          </p:cNvPr>
          <p:cNvSpPr txBox="1"/>
          <p:nvPr/>
        </p:nvSpPr>
        <p:spPr>
          <a:xfrm flipH="1">
            <a:off x="1734943" y="6193659"/>
            <a:ext cx="9495523" cy="461665"/>
          </a:xfrm>
          <a:prstGeom prst="rect">
            <a:avLst/>
          </a:prstGeom>
          <a:solidFill>
            <a:schemeClr val="bg1">
              <a:lumMod val="85000"/>
            </a:schemeClr>
          </a:solidFill>
          <a:ln w="28575">
            <a:solidFill>
              <a:schemeClr val="tx1"/>
            </a:solidFill>
          </a:ln>
        </p:spPr>
        <p:txBody>
          <a:bodyPr wrap="square" rtlCol="0">
            <a:spAutoFit/>
          </a:bodyPr>
          <a:lstStyle/>
          <a:p>
            <a:r>
              <a:rPr lang="en-US" sz="2400" b="1" dirty="0">
                <a:solidFill>
                  <a:srgbClr val="7030A0"/>
                </a:solidFill>
              </a:rPr>
              <a:t>Enter into His gates with thanksgiving,  </a:t>
            </a:r>
            <a:r>
              <a:rPr lang="en-US" sz="2400" b="1" i="1" dirty="0">
                <a:solidFill>
                  <a:srgbClr val="7030A0"/>
                </a:solidFill>
              </a:rPr>
              <a:t>And</a:t>
            </a:r>
            <a:r>
              <a:rPr lang="en-US" sz="2400" b="1" dirty="0">
                <a:solidFill>
                  <a:srgbClr val="7030A0"/>
                </a:solidFill>
              </a:rPr>
              <a:t> into His courts with praise</a:t>
            </a:r>
            <a:r>
              <a:rPr lang="en-US" dirty="0"/>
              <a:t>.</a:t>
            </a:r>
          </a:p>
        </p:txBody>
      </p:sp>
      <p:sp>
        <p:nvSpPr>
          <p:cNvPr id="5" name="TextBox 4">
            <a:extLst>
              <a:ext uri="{FF2B5EF4-FFF2-40B4-BE49-F238E27FC236}">
                <a16:creationId xmlns:a16="http://schemas.microsoft.com/office/drawing/2014/main" id="{97C554FB-36FC-42FD-9767-46F458663CA3}"/>
              </a:ext>
            </a:extLst>
          </p:cNvPr>
          <p:cNvSpPr txBox="1"/>
          <p:nvPr/>
        </p:nvSpPr>
        <p:spPr>
          <a:xfrm>
            <a:off x="1986306" y="3984172"/>
            <a:ext cx="8763000" cy="461665"/>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But thou art holy, O thou that </a:t>
            </a:r>
            <a:r>
              <a:rPr lang="en-US" sz="2400" b="1" dirty="0" err="1">
                <a:solidFill>
                  <a:srgbClr val="7030A0"/>
                </a:solidFill>
                <a:latin typeface="Calibri" panose="020F0502020204030204" pitchFamily="34" charset="0"/>
                <a:cs typeface="Calibri" panose="020F0502020204030204" pitchFamily="34" charset="0"/>
              </a:rPr>
              <a:t>inhabitest</a:t>
            </a:r>
            <a:r>
              <a:rPr lang="en-US" sz="2400" b="1" dirty="0">
                <a:solidFill>
                  <a:srgbClr val="7030A0"/>
                </a:solidFill>
                <a:latin typeface="Calibri" panose="020F0502020204030204" pitchFamily="34" charset="0"/>
                <a:cs typeface="Calibri" panose="020F0502020204030204" pitchFamily="34" charset="0"/>
              </a:rPr>
              <a:t> the praises of Israel.</a:t>
            </a:r>
          </a:p>
        </p:txBody>
      </p:sp>
    </p:spTree>
    <p:extLst>
      <p:ext uri="{BB962C8B-B14F-4D97-AF65-F5344CB8AC3E}">
        <p14:creationId xmlns:p14="http://schemas.microsoft.com/office/powerpoint/2010/main" val="25166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par>
                                <p:cTn id="27" presetID="2" presetClass="entr" presetSubtype="1"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1000" fill="hold"/>
                                        <p:tgtEl>
                                          <p:spTgt spid="4"/>
                                        </p:tgtEl>
                                        <p:attrNameLst>
                                          <p:attrName>ppt_x</p:attrName>
                                        </p:attrNameLst>
                                      </p:cBhvr>
                                      <p:tavLst>
                                        <p:tav tm="0">
                                          <p:val>
                                            <p:strVal val="#ppt_x"/>
                                          </p:val>
                                        </p:tav>
                                        <p:tav tm="100000">
                                          <p:val>
                                            <p:strVal val="#ppt_x"/>
                                          </p:val>
                                        </p:tav>
                                      </p:tavLst>
                                    </p:anim>
                                    <p:anim calcmode="lin" valueType="num">
                                      <p:cBhvr additive="base">
                                        <p:cTn id="30"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400" dirty="0"/>
              <a:t>Psalms 95:2</a:t>
            </a:r>
          </a:p>
          <a:p>
            <a:endParaRPr lang="en-US" sz="2400" dirty="0"/>
          </a:p>
          <a:p>
            <a:endParaRPr lang="en-US" sz="2400" dirty="0"/>
          </a:p>
          <a:p>
            <a:r>
              <a:rPr lang="en-US" sz="2400" dirty="0">
                <a:latin typeface="Calibri" panose="020F0502020204030204" pitchFamily="34" charset="0"/>
                <a:cs typeface="Calibri" panose="020F0502020204030204" pitchFamily="34" charset="0"/>
              </a:rPr>
              <a:t>What else does being thankfulness do for us according to Paul in 2 Corinthians 4:15,16?</a:t>
            </a:r>
          </a:p>
          <a:p>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Expressing thankfulness to the Lord will “magnify” Him in your eyes, increasing your depth perception of this One who knows your name, counts the hairs on your head, and manifests His love for you with one blessing after another will transform our minds, attitudes and hearts to what God wants!!</a:t>
            </a:r>
          </a:p>
        </p:txBody>
      </p:sp>
      <p:sp>
        <p:nvSpPr>
          <p:cNvPr id="4" name="TextBox 3">
            <a:extLst>
              <a:ext uri="{FF2B5EF4-FFF2-40B4-BE49-F238E27FC236}">
                <a16:creationId xmlns:a16="http://schemas.microsoft.com/office/drawing/2014/main" id="{B4634435-08FC-4CF4-BDAB-7DC3F885A9D3}"/>
              </a:ext>
            </a:extLst>
          </p:cNvPr>
          <p:cNvSpPr txBox="1"/>
          <p:nvPr/>
        </p:nvSpPr>
        <p:spPr>
          <a:xfrm flipH="1">
            <a:off x="788878" y="1302536"/>
            <a:ext cx="11157856"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Let us come before his presence with thanksgiving; Let us make a joyful noise unto him with psalms.</a:t>
            </a:r>
          </a:p>
        </p:txBody>
      </p:sp>
      <p:sp>
        <p:nvSpPr>
          <p:cNvPr id="5" name="TextBox 4">
            <a:extLst>
              <a:ext uri="{FF2B5EF4-FFF2-40B4-BE49-F238E27FC236}">
                <a16:creationId xmlns:a16="http://schemas.microsoft.com/office/drawing/2014/main" id="{D8286E62-24F9-4276-BEAD-627233E638B4}"/>
              </a:ext>
            </a:extLst>
          </p:cNvPr>
          <p:cNvSpPr txBox="1"/>
          <p:nvPr/>
        </p:nvSpPr>
        <p:spPr>
          <a:xfrm flipH="1">
            <a:off x="1176408" y="3154808"/>
            <a:ext cx="10382795"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15 </a:t>
            </a:r>
            <a:r>
              <a:rPr lang="en-US" sz="2400" b="1" dirty="0">
                <a:solidFill>
                  <a:srgbClr val="7030A0"/>
                </a:solidFill>
                <a:latin typeface="Calibri" panose="020F0502020204030204" pitchFamily="34" charset="0"/>
                <a:cs typeface="Calibri" panose="020F0502020204030204" pitchFamily="34" charset="0"/>
              </a:rPr>
              <a:t>For all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for your sakes, that the grace, being multiplied through the many, may cause the thanksgiving to abound unto the glory of God. </a:t>
            </a:r>
            <a:r>
              <a:rPr lang="en-US" sz="2400" b="1" baseline="30000" dirty="0">
                <a:solidFill>
                  <a:srgbClr val="7030A0"/>
                </a:solidFill>
                <a:latin typeface="Calibri" panose="020F0502020204030204" pitchFamily="34" charset="0"/>
                <a:cs typeface="Calibri" panose="020F0502020204030204" pitchFamily="34" charset="0"/>
              </a:rPr>
              <a:t>16 </a:t>
            </a:r>
            <a:r>
              <a:rPr lang="en-US" sz="2400" b="1" i="1" dirty="0">
                <a:solidFill>
                  <a:srgbClr val="FF0000"/>
                </a:solidFill>
                <a:latin typeface="Calibri" panose="020F0502020204030204" pitchFamily="34" charset="0"/>
                <a:cs typeface="Calibri" panose="020F0502020204030204" pitchFamily="34" charset="0"/>
              </a:rPr>
              <a:t>Wherefore we faint not; but though our outward man is decaying, yet our inward man is renewed day by day.</a:t>
            </a:r>
          </a:p>
        </p:txBody>
      </p:sp>
    </p:spTree>
    <p:extLst>
      <p:ext uri="{BB962C8B-B14F-4D97-AF65-F5344CB8AC3E}">
        <p14:creationId xmlns:p14="http://schemas.microsoft.com/office/powerpoint/2010/main" val="154579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1+#ppt_w/2"/>
                                          </p:val>
                                        </p:tav>
                                        <p:tav tm="100000">
                                          <p:val>
                                            <p:strVal val="#ppt_x"/>
                                          </p:val>
                                        </p:tav>
                                      </p:tavLst>
                                    </p:anim>
                                    <p:anim calcmode="lin" valueType="num">
                                      <p:cBhvr additive="base">
                                        <p:cTn id="2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fontScale="92500" lnSpcReduction="10000"/>
          </a:bodyPr>
          <a:lstStyle/>
          <a:p>
            <a:pPr marL="514350" indent="-514350">
              <a:buAutoNum type="arabicPeriod" startAt="3"/>
            </a:pPr>
            <a:r>
              <a:rPr lang="en-US" sz="3000" b="1" i="1" u="sng" dirty="0">
                <a:solidFill>
                  <a:srgbClr val="FF0000"/>
                </a:solidFill>
                <a:latin typeface="Calibri" panose="020F0502020204030204" pitchFamily="34" charset="0"/>
                <a:cs typeface="Calibri" panose="020F0502020204030204" pitchFamily="34" charset="0"/>
              </a:rPr>
              <a:t>Prayer and being thankful = PEACE</a:t>
            </a:r>
          </a:p>
          <a:p>
            <a:r>
              <a:rPr lang="en-US" sz="2800" dirty="0">
                <a:latin typeface="Calibri" panose="020F0502020204030204" pitchFamily="34" charset="0"/>
                <a:cs typeface="Calibri" panose="020F0502020204030204" pitchFamily="34" charset="0"/>
              </a:rPr>
              <a:t>We know a lot of people who suffer from a noticeable deficiency of peace. We are all one </a:t>
            </a:r>
            <a:r>
              <a:rPr lang="en-US" sz="2800" i="1" dirty="0">
                <a:latin typeface="Calibri" panose="020F0502020204030204" pitchFamily="34" charset="0"/>
                <a:cs typeface="Calibri" panose="020F0502020204030204" pitchFamily="34" charset="0"/>
              </a:rPr>
              <a:t>of</a:t>
            </a:r>
            <a:r>
              <a:rPr lang="en-US" sz="2800" dirty="0">
                <a:latin typeface="Calibri" panose="020F0502020204030204" pitchFamily="34" charset="0"/>
                <a:cs typeface="Calibri" panose="020F0502020204030204" pitchFamily="34" charset="0"/>
              </a:rPr>
              <a:t> them sometimes. I’m not talking about a peace that equates to having a day with nothing on the calendar, plopping down on the sofa with a cup of hot tea and a good book. Not that this doesn’t sound inviting, but I am talking about a true peace of mind!  </a:t>
            </a:r>
          </a:p>
          <a:p>
            <a:r>
              <a:rPr lang="en-US" sz="2800" b="1" i="1" dirty="0">
                <a:solidFill>
                  <a:srgbClr val="FF0000"/>
                </a:solidFill>
                <a:latin typeface="Calibri" panose="020F0502020204030204" pitchFamily="34" charset="0"/>
                <a:cs typeface="Calibri" panose="020F0502020204030204" pitchFamily="34" charset="0"/>
              </a:rPr>
              <a:t>There are things that steal our peace, things that drive us farther from our God and not closer. </a:t>
            </a:r>
          </a:p>
          <a:p>
            <a:r>
              <a:rPr lang="en-US" sz="2800" dirty="0">
                <a:latin typeface="Calibri" panose="020F0502020204030204" pitchFamily="34" charset="0"/>
                <a:cs typeface="Calibri" panose="020F0502020204030204" pitchFamily="34" charset="0"/>
              </a:rPr>
              <a:t>We may be grieving a loss that never settles far from our conscious thoughts. We may be crying our self to sleep at night over a situation with a son or daughter that is beyond our ability to control—a failing marriage, a little one undergoing diagnostic medical tests, perhaps open rebellion against God and against our parenting decisions. Maybe we are facing some health issues of our own, or our income just isn’t meeting our monthly expenses.  </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863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We pray and pray and pray, but sometimes the funk we are in just seems to be getting worse.  It is almost as if, prayer isn’t working.</a:t>
            </a:r>
          </a:p>
          <a:p>
            <a:r>
              <a:rPr lang="en-US" sz="2800" dirty="0">
                <a:latin typeface="Calibri" panose="020F0502020204030204" pitchFamily="34" charset="0"/>
                <a:cs typeface="Calibri" panose="020F0502020204030204" pitchFamily="34" charset="0"/>
              </a:rPr>
              <a:t>Been there?</a:t>
            </a:r>
          </a:p>
          <a:p>
            <a:r>
              <a:rPr lang="en-US" sz="2800" dirty="0">
                <a:latin typeface="Calibri" panose="020F0502020204030204" pitchFamily="34" charset="0"/>
                <a:cs typeface="Calibri" panose="020F0502020204030204" pitchFamily="34" charset="0"/>
              </a:rPr>
              <a:t>Notice Philippians 4:6,7</a:t>
            </a: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To put it even more simply: In </a:t>
            </a:r>
            <a:r>
              <a:rPr lang="en-US" sz="2800" b="1" i="1" dirty="0">
                <a:solidFill>
                  <a:srgbClr val="FF0000"/>
                </a:solidFill>
                <a:latin typeface="Calibri" panose="020F0502020204030204" pitchFamily="34" charset="0"/>
                <a:cs typeface="Calibri" panose="020F0502020204030204" pitchFamily="34" charset="0"/>
              </a:rPr>
              <a:t>every</a:t>
            </a:r>
            <a:r>
              <a:rPr lang="en-US" sz="2800" i="1"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situation … </a:t>
            </a:r>
            <a:r>
              <a:rPr lang="en-US" sz="2800" b="1" i="1" dirty="0">
                <a:solidFill>
                  <a:srgbClr val="FF0000"/>
                </a:solidFill>
                <a:latin typeface="Calibri" panose="020F0502020204030204" pitchFamily="34" charset="0"/>
                <a:cs typeface="Calibri" panose="020F0502020204030204" pitchFamily="34" charset="0"/>
              </a:rPr>
              <a:t>prayer and petition plus thanksgiving equals peace</a:t>
            </a:r>
            <a:r>
              <a:rPr lang="en-US" sz="2800" b="1" dirty="0">
                <a:solidFill>
                  <a:srgbClr val="FF0000"/>
                </a:solidFill>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How?</a:t>
            </a:r>
          </a:p>
        </p:txBody>
      </p:sp>
      <p:sp>
        <p:nvSpPr>
          <p:cNvPr id="4" name="TextBox 3">
            <a:extLst>
              <a:ext uri="{FF2B5EF4-FFF2-40B4-BE49-F238E27FC236}">
                <a16:creationId xmlns:a16="http://schemas.microsoft.com/office/drawing/2014/main" id="{ADC95C26-E8DA-42D9-BCF1-64AC55BF52FF}"/>
              </a:ext>
            </a:extLst>
          </p:cNvPr>
          <p:cNvSpPr txBox="1"/>
          <p:nvPr/>
        </p:nvSpPr>
        <p:spPr>
          <a:xfrm>
            <a:off x="1141150" y="2943471"/>
            <a:ext cx="9909700"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“Do not be anxious about anything, but in every situation, by </a:t>
            </a:r>
            <a:r>
              <a:rPr lang="en-US" sz="2400" b="1" i="1" dirty="0">
                <a:solidFill>
                  <a:srgbClr val="FF0000"/>
                </a:solidFill>
              </a:rPr>
              <a:t>prayer</a:t>
            </a:r>
            <a:r>
              <a:rPr lang="en-US" sz="2400" b="1" dirty="0">
                <a:solidFill>
                  <a:srgbClr val="7030A0"/>
                </a:solidFill>
              </a:rPr>
              <a:t> </a:t>
            </a:r>
            <a:r>
              <a:rPr lang="en-US" sz="2400" b="1" i="1" u="sng" dirty="0">
                <a:solidFill>
                  <a:srgbClr val="FF0000"/>
                </a:solidFill>
              </a:rPr>
              <a:t>and</a:t>
            </a:r>
            <a:r>
              <a:rPr lang="en-US" sz="2400" b="1" dirty="0">
                <a:solidFill>
                  <a:srgbClr val="7030A0"/>
                </a:solidFill>
              </a:rPr>
              <a:t> </a:t>
            </a:r>
          </a:p>
          <a:p>
            <a:pPr algn="ctr"/>
            <a:r>
              <a:rPr lang="en-US" sz="2400" b="1" i="1" dirty="0">
                <a:solidFill>
                  <a:srgbClr val="FF0000"/>
                </a:solidFill>
              </a:rPr>
              <a:t>petition</a:t>
            </a:r>
            <a:r>
              <a:rPr lang="en-US" sz="2400" b="1" dirty="0">
                <a:solidFill>
                  <a:srgbClr val="7030A0"/>
                </a:solidFill>
              </a:rPr>
              <a:t>, </a:t>
            </a:r>
            <a:r>
              <a:rPr lang="en-US" sz="2400" b="1" i="1" u="sng" dirty="0">
                <a:solidFill>
                  <a:srgbClr val="FF0000"/>
                </a:solidFill>
              </a:rPr>
              <a:t>with</a:t>
            </a:r>
            <a:r>
              <a:rPr lang="en-US" sz="2400" b="1" dirty="0">
                <a:solidFill>
                  <a:srgbClr val="7030A0"/>
                </a:solidFill>
              </a:rPr>
              <a:t> </a:t>
            </a:r>
            <a:r>
              <a:rPr lang="en-US" sz="2400" b="1" i="1" dirty="0">
                <a:solidFill>
                  <a:srgbClr val="FF0000"/>
                </a:solidFill>
              </a:rPr>
              <a:t>thanksgiving</a:t>
            </a:r>
            <a:r>
              <a:rPr lang="en-US" sz="2400" b="1" dirty="0">
                <a:solidFill>
                  <a:srgbClr val="7030A0"/>
                </a:solidFill>
              </a:rPr>
              <a:t>, present your requests to God. And the peace of </a:t>
            </a:r>
          </a:p>
          <a:p>
            <a:pPr algn="ctr"/>
            <a:r>
              <a:rPr lang="en-US" sz="2400" b="1" dirty="0">
                <a:solidFill>
                  <a:srgbClr val="7030A0"/>
                </a:solidFill>
              </a:rPr>
              <a:t>God, which transcends all understanding, will guard your hearts and your </a:t>
            </a:r>
          </a:p>
          <a:p>
            <a:pPr algn="ctr"/>
            <a:r>
              <a:rPr lang="en-US" sz="2400" b="1" dirty="0">
                <a:solidFill>
                  <a:srgbClr val="7030A0"/>
                </a:solidFill>
              </a:rPr>
              <a:t>minds in Christ Jesus.”</a:t>
            </a:r>
          </a:p>
        </p:txBody>
      </p:sp>
    </p:spTree>
    <p:extLst>
      <p:ext uri="{BB962C8B-B14F-4D97-AF65-F5344CB8AC3E}">
        <p14:creationId xmlns:p14="http://schemas.microsoft.com/office/powerpoint/2010/main" val="104536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endParaRPr lang="en-US" b="1" u="sng" dirty="0">
              <a:solidFill>
                <a:srgbClr val="7030A0"/>
              </a:solidFill>
            </a:endParaRP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1970314"/>
            <a:ext cx="10812544" cy="4685010"/>
          </a:xfrm>
        </p:spPr>
        <p:txBody>
          <a:bodyPr>
            <a:normAutofit/>
          </a:bodyPr>
          <a:lstStyle/>
          <a:p>
            <a:r>
              <a:rPr lang="en-US" sz="2800" dirty="0">
                <a:latin typeface="Calibri" panose="020F0502020204030204" pitchFamily="34" charset="0"/>
                <a:cs typeface="Calibri" panose="020F0502020204030204" pitchFamily="34" charset="0"/>
              </a:rPr>
              <a:t>What is the difference between prayer and petition?</a:t>
            </a:r>
          </a:p>
          <a:p>
            <a:r>
              <a:rPr lang="en-US" sz="2800" dirty="0">
                <a:latin typeface="Calibri" panose="020F0502020204030204" pitchFamily="34" charset="0"/>
                <a:cs typeface="Calibri" panose="020F0502020204030204" pitchFamily="34" charset="0"/>
              </a:rPr>
              <a:t>Prayer is talking to our God. (general term for addressing God).</a:t>
            </a:r>
          </a:p>
          <a:p>
            <a:r>
              <a:rPr lang="en-US" sz="2800" b="1" dirty="0">
                <a:latin typeface="Calibri" panose="020F0502020204030204" pitchFamily="34" charset="0"/>
                <a:cs typeface="Calibri" panose="020F0502020204030204" pitchFamily="34" charset="0"/>
              </a:rPr>
              <a:t>Petition</a:t>
            </a:r>
            <a:r>
              <a:rPr lang="en-US" sz="2800" dirty="0">
                <a:latin typeface="Calibri" panose="020F0502020204030204" pitchFamily="34" charset="0"/>
                <a:cs typeface="Calibri" panose="020F0502020204030204" pitchFamily="34" charset="0"/>
              </a:rPr>
              <a:t> is making a meek and humble, earnest plea for a specific need for something significant requested of GOD. It </a:t>
            </a:r>
            <a:r>
              <a:rPr lang="en-US" sz="2800" b="1" dirty="0">
                <a:latin typeface="Calibri" panose="020F0502020204030204" pitchFamily="34" charset="0"/>
                <a:cs typeface="Calibri" panose="020F0502020204030204" pitchFamily="34" charset="0"/>
              </a:rPr>
              <a:t>would</a:t>
            </a:r>
            <a:r>
              <a:rPr lang="en-US" sz="2800" dirty="0">
                <a:latin typeface="Calibri" panose="020F0502020204030204" pitchFamily="34" charset="0"/>
                <a:cs typeface="Calibri" panose="020F0502020204030204" pitchFamily="34" charset="0"/>
              </a:rPr>
              <a:t> be something that you cannot get or accomplish without GOD'S help and you ask HIM to make it happen for you or for others. </a:t>
            </a:r>
          </a:p>
          <a:p>
            <a:r>
              <a:rPr lang="en-US" sz="2800" b="1" dirty="0">
                <a:latin typeface="Calibri" panose="020F0502020204030204" pitchFamily="34" charset="0"/>
                <a:cs typeface="Calibri" panose="020F0502020204030204" pitchFamily="34" charset="0"/>
              </a:rPr>
              <a:t>PRAYER AND PETITION</a:t>
            </a:r>
            <a:r>
              <a:rPr lang="en-US" sz="2800" dirty="0">
                <a:latin typeface="Calibri" panose="020F0502020204030204" pitchFamily="34" charset="0"/>
                <a:cs typeface="Calibri" panose="020F0502020204030204" pitchFamily="34" charset="0"/>
              </a:rPr>
              <a:t>/</a:t>
            </a:r>
            <a:r>
              <a:rPr lang="en-US" sz="2800" b="1" dirty="0">
                <a:latin typeface="Calibri" panose="020F0502020204030204" pitchFamily="34" charset="0"/>
                <a:cs typeface="Calibri" panose="020F0502020204030204" pitchFamily="34" charset="0"/>
              </a:rPr>
              <a:t>SUPPLICATION</a:t>
            </a:r>
            <a:r>
              <a:rPr lang="en-US" sz="2800" dirty="0">
                <a:latin typeface="Calibri" panose="020F0502020204030204" pitchFamily="34" charset="0"/>
                <a:cs typeface="Calibri" panose="020F0502020204030204" pitchFamily="34" charset="0"/>
              </a:rPr>
              <a:t> CAN BE MADE SIMULTANEOUSLY.</a:t>
            </a:r>
          </a:p>
          <a:p>
            <a:r>
              <a:rPr lang="en-US" sz="2800" dirty="0">
                <a:latin typeface="Calibri" panose="020F0502020204030204" pitchFamily="34" charset="0"/>
                <a:cs typeface="Calibri" panose="020F0502020204030204" pitchFamily="34" charset="0"/>
              </a:rPr>
              <a:t>How does “with Thanksgiving” then, bring peace to us?</a:t>
            </a:r>
          </a:p>
        </p:txBody>
      </p:sp>
      <p:sp>
        <p:nvSpPr>
          <p:cNvPr id="4" name="TextBox 3">
            <a:extLst>
              <a:ext uri="{FF2B5EF4-FFF2-40B4-BE49-F238E27FC236}">
                <a16:creationId xmlns:a16="http://schemas.microsoft.com/office/drawing/2014/main" id="{8492302D-88C9-487A-A9F0-9CF0D905E532}"/>
              </a:ext>
            </a:extLst>
          </p:cNvPr>
          <p:cNvSpPr txBox="1"/>
          <p:nvPr/>
        </p:nvSpPr>
        <p:spPr>
          <a:xfrm>
            <a:off x="1412956" y="131927"/>
            <a:ext cx="9909700"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“Do not be anxious about anything, but in every situation, by prayer and </a:t>
            </a:r>
          </a:p>
          <a:p>
            <a:pPr algn="ctr"/>
            <a:r>
              <a:rPr lang="en-US" sz="2400" b="1" dirty="0">
                <a:solidFill>
                  <a:srgbClr val="7030A0"/>
                </a:solidFill>
              </a:rPr>
              <a:t>petition, with thanksgiving, present your requests to God. And the peace of </a:t>
            </a:r>
          </a:p>
          <a:p>
            <a:pPr algn="ctr"/>
            <a:r>
              <a:rPr lang="en-US" sz="2400" b="1" dirty="0">
                <a:solidFill>
                  <a:srgbClr val="7030A0"/>
                </a:solidFill>
              </a:rPr>
              <a:t>God, which transcends all understanding, will guard your hearts and your </a:t>
            </a:r>
          </a:p>
          <a:p>
            <a:pPr algn="ctr"/>
            <a:r>
              <a:rPr lang="en-US" sz="2400" b="1" dirty="0">
                <a:solidFill>
                  <a:srgbClr val="7030A0"/>
                </a:solidFill>
              </a:rPr>
              <a:t>minds in Christ Jesus.”</a:t>
            </a:r>
          </a:p>
        </p:txBody>
      </p:sp>
    </p:spTree>
    <p:extLst>
      <p:ext uri="{BB962C8B-B14F-4D97-AF65-F5344CB8AC3E}">
        <p14:creationId xmlns:p14="http://schemas.microsoft.com/office/powerpoint/2010/main" val="331761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endParaRPr lang="en-US" b="1" u="sng" dirty="0">
              <a:solidFill>
                <a:srgbClr val="7030A0"/>
              </a:solidFill>
            </a:endParaRP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1970314"/>
            <a:ext cx="10812544" cy="4685010"/>
          </a:xfrm>
        </p:spPr>
        <p:txBody>
          <a:bodyPr>
            <a:normAutofit/>
          </a:bodyPr>
          <a:lstStyle/>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8492302D-88C9-487A-A9F0-9CF0D905E532}"/>
              </a:ext>
            </a:extLst>
          </p:cNvPr>
          <p:cNvSpPr txBox="1"/>
          <p:nvPr/>
        </p:nvSpPr>
        <p:spPr>
          <a:xfrm>
            <a:off x="1412956" y="131927"/>
            <a:ext cx="9909700"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“Do not be anxious about anything, but in every situation, by prayer and </a:t>
            </a:r>
          </a:p>
          <a:p>
            <a:pPr algn="ctr"/>
            <a:r>
              <a:rPr lang="en-US" sz="2400" b="1" dirty="0">
                <a:solidFill>
                  <a:srgbClr val="7030A0"/>
                </a:solidFill>
              </a:rPr>
              <a:t>petition, with thanksgiving, present your requests to God. And the peace of </a:t>
            </a:r>
          </a:p>
          <a:p>
            <a:pPr algn="ctr"/>
            <a:r>
              <a:rPr lang="en-US" sz="2400" b="1" dirty="0">
                <a:solidFill>
                  <a:srgbClr val="7030A0"/>
                </a:solidFill>
              </a:rPr>
              <a:t>God, which transcends all understanding, will guard your hearts and your </a:t>
            </a:r>
          </a:p>
          <a:p>
            <a:pPr algn="ctr"/>
            <a:r>
              <a:rPr lang="en-US" sz="2400" b="1" dirty="0">
                <a:solidFill>
                  <a:srgbClr val="7030A0"/>
                </a:solidFill>
              </a:rPr>
              <a:t>minds in Christ Jesus.”</a:t>
            </a:r>
          </a:p>
        </p:txBody>
      </p:sp>
      <p:sp>
        <p:nvSpPr>
          <p:cNvPr id="6" name="TextBox 5">
            <a:extLst>
              <a:ext uri="{FF2B5EF4-FFF2-40B4-BE49-F238E27FC236}">
                <a16:creationId xmlns:a16="http://schemas.microsoft.com/office/drawing/2014/main" id="{7F9E3471-6F0E-4C79-A60D-29E533D074FE}"/>
              </a:ext>
            </a:extLst>
          </p:cNvPr>
          <p:cNvSpPr txBox="1"/>
          <p:nvPr/>
        </p:nvSpPr>
        <p:spPr>
          <a:xfrm>
            <a:off x="1551840" y="5936317"/>
            <a:ext cx="9770816" cy="584775"/>
          </a:xfrm>
          <a:prstGeom prst="rect">
            <a:avLst/>
          </a:prstGeom>
          <a:solidFill>
            <a:schemeClr val="bg1">
              <a:lumMod val="85000"/>
            </a:schemeClr>
          </a:solidFill>
          <a:ln w="28575">
            <a:solidFill>
              <a:schemeClr val="tx1"/>
            </a:solidFill>
          </a:ln>
        </p:spPr>
        <p:txBody>
          <a:bodyPr wrap="none" rtlCol="0">
            <a:spAutoFit/>
          </a:bodyPr>
          <a:lstStyle/>
          <a:p>
            <a:r>
              <a:rPr lang="en-US" sz="3200" b="1" i="1" u="sng" dirty="0">
                <a:solidFill>
                  <a:srgbClr val="7030A0"/>
                </a:solidFill>
                <a:latin typeface="Calibri" panose="020F0502020204030204" pitchFamily="34" charset="0"/>
                <a:cs typeface="Calibri" panose="020F0502020204030204" pitchFamily="34" charset="0"/>
              </a:rPr>
              <a:t>He meets us with His indescribable peace. It’s a promise.</a:t>
            </a:r>
            <a:endParaRPr lang="en-US" sz="3200" b="1" i="1" u="sng" dirty="0">
              <a:solidFill>
                <a:srgbClr val="7030A0"/>
              </a:solidFill>
            </a:endParaRPr>
          </a:p>
        </p:txBody>
      </p:sp>
      <p:sp>
        <p:nvSpPr>
          <p:cNvPr id="7" name="TextBox 6">
            <a:extLst>
              <a:ext uri="{FF2B5EF4-FFF2-40B4-BE49-F238E27FC236}">
                <a16:creationId xmlns:a16="http://schemas.microsoft.com/office/drawing/2014/main" id="{D7AB5392-6C64-486C-A6D2-E945844557AC}"/>
              </a:ext>
            </a:extLst>
          </p:cNvPr>
          <p:cNvSpPr txBox="1"/>
          <p:nvPr/>
        </p:nvSpPr>
        <p:spPr>
          <a:xfrm>
            <a:off x="1929571" y="2046514"/>
            <a:ext cx="9015353" cy="584775"/>
          </a:xfrm>
          <a:prstGeom prst="rect">
            <a:avLst/>
          </a:prstGeom>
          <a:solidFill>
            <a:schemeClr val="bg1">
              <a:lumMod val="85000"/>
            </a:schemeClr>
          </a:solidFill>
          <a:ln w="28575">
            <a:solidFill>
              <a:schemeClr val="tx1"/>
            </a:solidFill>
          </a:ln>
        </p:spPr>
        <p:txBody>
          <a:bodyPr wrap="none" rtlCol="0">
            <a:spAutoFit/>
          </a:bodyPr>
          <a:lstStyle/>
          <a:p>
            <a:r>
              <a:rPr lang="en-US" sz="3200" b="1" dirty="0">
                <a:solidFill>
                  <a:srgbClr val="7030A0"/>
                </a:solidFill>
                <a:latin typeface="Calibri" panose="020F0502020204030204" pitchFamily="34" charset="0"/>
                <a:cs typeface="Calibri" panose="020F0502020204030204" pitchFamily="34" charset="0"/>
              </a:rPr>
              <a:t>When petition in prayer teams up with thanksgiving</a:t>
            </a:r>
            <a:endParaRPr lang="en-US" sz="3200" b="1" dirty="0">
              <a:solidFill>
                <a:srgbClr val="7030A0"/>
              </a:solidFill>
            </a:endParaRPr>
          </a:p>
        </p:txBody>
      </p:sp>
      <p:sp>
        <p:nvSpPr>
          <p:cNvPr id="8" name="TextBox 7">
            <a:extLst>
              <a:ext uri="{FF2B5EF4-FFF2-40B4-BE49-F238E27FC236}">
                <a16:creationId xmlns:a16="http://schemas.microsoft.com/office/drawing/2014/main" id="{A1881919-E9BF-4D12-A5BC-BB536876BBE0}"/>
              </a:ext>
            </a:extLst>
          </p:cNvPr>
          <p:cNvSpPr txBox="1"/>
          <p:nvPr/>
        </p:nvSpPr>
        <p:spPr>
          <a:xfrm>
            <a:off x="1360248" y="3497765"/>
            <a:ext cx="10153998" cy="1384995"/>
          </a:xfrm>
          <a:prstGeom prst="rect">
            <a:avLst/>
          </a:prstGeom>
          <a:solidFill>
            <a:schemeClr val="bg1">
              <a:lumMod val="85000"/>
            </a:schemeClr>
          </a:solidFill>
          <a:ln w="28575">
            <a:solidFill>
              <a:schemeClr val="tx1"/>
            </a:solidFill>
          </a:ln>
        </p:spPr>
        <p:txBody>
          <a:bodyPr wrap="none" rtlCol="0">
            <a:spAutoFit/>
          </a:bodyPr>
          <a:lstStyle/>
          <a:p>
            <a:pPr algn="ctr"/>
            <a:r>
              <a:rPr lang="en-US" sz="2800" b="1" dirty="0">
                <a:solidFill>
                  <a:srgbClr val="7030A0"/>
                </a:solidFill>
                <a:latin typeface="Calibri" panose="020F0502020204030204" pitchFamily="34" charset="0"/>
                <a:cs typeface="Calibri" panose="020F0502020204030204" pitchFamily="34" charset="0"/>
              </a:rPr>
              <a:t>This opens our eyes wide enough to see </a:t>
            </a:r>
            <a:r>
              <a:rPr lang="en-US" sz="2800" b="1" u="sng" dirty="0">
                <a:solidFill>
                  <a:srgbClr val="FF0000"/>
                </a:solidFill>
                <a:latin typeface="Calibri" panose="020F0502020204030204" pitchFamily="34" charset="0"/>
                <a:cs typeface="Calibri" panose="020F0502020204030204" pitchFamily="34" charset="0"/>
              </a:rPr>
              <a:t>God’s mercies even in the</a:t>
            </a:r>
          </a:p>
          <a:p>
            <a:pPr algn="ctr"/>
            <a:r>
              <a:rPr lang="en-US" sz="2800" b="1" u="sng" dirty="0">
                <a:solidFill>
                  <a:srgbClr val="FF0000"/>
                </a:solidFill>
                <a:latin typeface="Calibri" panose="020F0502020204030204" pitchFamily="34" charset="0"/>
                <a:cs typeface="Calibri" panose="020F0502020204030204" pitchFamily="34" charset="0"/>
              </a:rPr>
              <a:t> midst of our pain</a:t>
            </a:r>
            <a:r>
              <a:rPr lang="en-US" sz="2800" b="1" dirty="0">
                <a:solidFill>
                  <a:srgbClr val="7030A0"/>
                </a:solidFill>
                <a:latin typeface="Calibri" panose="020F0502020204030204" pitchFamily="34" charset="0"/>
                <a:cs typeface="Calibri" panose="020F0502020204030204" pitchFamily="34" charset="0"/>
              </a:rPr>
              <a:t>, and when </a:t>
            </a:r>
            <a:r>
              <a:rPr lang="en-US" sz="2800" b="1" u="sng" dirty="0">
                <a:solidFill>
                  <a:srgbClr val="FF0000"/>
                </a:solidFill>
                <a:latin typeface="Calibri" panose="020F0502020204030204" pitchFamily="34" charset="0"/>
                <a:cs typeface="Calibri" panose="020F0502020204030204" pitchFamily="34" charset="0"/>
              </a:rPr>
              <a:t>we exercise faith and give Him thanks</a:t>
            </a:r>
          </a:p>
          <a:p>
            <a:pPr algn="ctr"/>
            <a:r>
              <a:rPr lang="en-US" sz="2800" b="1" u="sng" dirty="0">
                <a:solidFill>
                  <a:srgbClr val="FF0000"/>
                </a:solidFill>
                <a:latin typeface="Calibri" panose="020F0502020204030204" pitchFamily="34" charset="0"/>
                <a:cs typeface="Calibri" panose="020F0502020204030204" pitchFamily="34" charset="0"/>
              </a:rPr>
              <a:t> even when we </a:t>
            </a:r>
            <a:r>
              <a:rPr lang="en-US" sz="2800" b="1" i="1" u="sng" dirty="0">
                <a:latin typeface="Calibri" panose="020F0502020204030204" pitchFamily="34" charset="0"/>
                <a:cs typeface="Calibri" panose="020F0502020204030204" pitchFamily="34" charset="0"/>
              </a:rPr>
              <a:t>can’t</a:t>
            </a:r>
            <a:r>
              <a:rPr lang="en-US" sz="2800" b="1" u="sng" dirty="0">
                <a:solidFill>
                  <a:srgbClr val="FF0000"/>
                </a:solidFill>
                <a:latin typeface="Calibri" panose="020F0502020204030204" pitchFamily="34" charset="0"/>
                <a:cs typeface="Calibri" panose="020F0502020204030204" pitchFamily="34" charset="0"/>
              </a:rPr>
              <a:t> see those mercies</a:t>
            </a:r>
            <a:endParaRPr lang="en-US" sz="2800" b="1" dirty="0">
              <a:latin typeface="Calibri" panose="020F0502020204030204" pitchFamily="34" charset="0"/>
              <a:cs typeface="Calibri" panose="020F0502020204030204" pitchFamily="34" charset="0"/>
            </a:endParaRPr>
          </a:p>
        </p:txBody>
      </p:sp>
      <p:sp>
        <p:nvSpPr>
          <p:cNvPr id="9" name="Arrow: Down 8">
            <a:extLst>
              <a:ext uri="{FF2B5EF4-FFF2-40B4-BE49-F238E27FC236}">
                <a16:creationId xmlns:a16="http://schemas.microsoft.com/office/drawing/2014/main" id="{F3762263-E473-44D1-A846-5C17C729D5D6}"/>
              </a:ext>
            </a:extLst>
          </p:cNvPr>
          <p:cNvSpPr/>
          <p:nvPr/>
        </p:nvSpPr>
        <p:spPr>
          <a:xfrm>
            <a:off x="6096000" y="2701890"/>
            <a:ext cx="484632" cy="727110"/>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9C8C8C81-9A21-4E8F-A68A-1CEE40572518}"/>
              </a:ext>
            </a:extLst>
          </p:cNvPr>
          <p:cNvSpPr/>
          <p:nvPr/>
        </p:nvSpPr>
        <p:spPr>
          <a:xfrm>
            <a:off x="6125490" y="4932807"/>
            <a:ext cx="484632" cy="1003510"/>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01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400" dirty="0">
                <a:latin typeface="Calibri" panose="020F0502020204030204" pitchFamily="34" charset="0"/>
                <a:cs typeface="Calibri" panose="020F0502020204030204" pitchFamily="34" charset="0"/>
              </a:rPr>
              <a:t>Prayer is vital—but to really experience His peace, we must come to Him with </a:t>
            </a:r>
            <a:r>
              <a:rPr lang="en-US" sz="2400" b="1" dirty="0">
                <a:solidFill>
                  <a:srgbClr val="FF0000"/>
                </a:solidFill>
                <a:latin typeface="Calibri" panose="020F0502020204030204" pitchFamily="34" charset="0"/>
                <a:cs typeface="Calibri" panose="020F0502020204030204" pitchFamily="34" charset="0"/>
              </a:rPr>
              <a:t>THANKSGIVING</a:t>
            </a:r>
            <a:r>
              <a:rPr lang="en-US" sz="2400" dirty="0">
                <a:latin typeface="Calibri" panose="020F0502020204030204" pitchFamily="34" charset="0"/>
                <a:cs typeface="Calibri" panose="020F0502020204030204" pitchFamily="34" charset="0"/>
              </a:rPr>
              <a:t>. </a:t>
            </a:r>
          </a:p>
          <a:p>
            <a:r>
              <a:rPr lang="en-US" sz="2400" b="1" dirty="0">
                <a:solidFill>
                  <a:srgbClr val="FF0000"/>
                </a:solidFill>
                <a:latin typeface="Calibri" panose="020F0502020204030204" pitchFamily="34" charset="0"/>
                <a:cs typeface="Calibri" panose="020F0502020204030204" pitchFamily="34" charset="0"/>
              </a:rPr>
              <a:t>INTENSE</a:t>
            </a:r>
            <a:r>
              <a:rPr lang="en-US" sz="2400" dirty="0">
                <a:latin typeface="Calibri" panose="020F0502020204030204" pitchFamily="34" charset="0"/>
                <a:cs typeface="Calibri" panose="020F0502020204030204" pitchFamily="34" charset="0"/>
              </a:rPr>
              <a:t> thanksgiving.  </a:t>
            </a:r>
          </a:p>
          <a:p>
            <a:r>
              <a:rPr lang="en-US" sz="2400" b="1" i="1" u="sng" dirty="0">
                <a:solidFill>
                  <a:srgbClr val="0070C0"/>
                </a:solidFill>
                <a:latin typeface="Calibri" panose="020F0502020204030204" pitchFamily="34" charset="0"/>
                <a:cs typeface="Calibri" panose="020F0502020204030204" pitchFamily="34" charset="0"/>
              </a:rPr>
              <a:t>The kind that trusts that He is working for our good even in unpleasant circumstances </a:t>
            </a:r>
            <a:r>
              <a:rPr lang="en-US" sz="2400" dirty="0">
                <a:latin typeface="Calibri" panose="020F0502020204030204" pitchFamily="34" charset="0"/>
                <a:cs typeface="Calibri" panose="020F0502020204030204" pitchFamily="34" charset="0"/>
              </a:rPr>
              <a:t>… the kind that garrisons our troubled hearts and minds with His unexplainable peace.</a:t>
            </a:r>
          </a:p>
          <a:p>
            <a:r>
              <a:rPr lang="en-US" sz="2400" dirty="0">
                <a:latin typeface="Calibri" panose="020F0502020204030204" pitchFamily="34" charset="0"/>
                <a:cs typeface="Calibri" panose="020F0502020204030204" pitchFamily="34" charset="0"/>
              </a:rPr>
              <a:t>This helps me understand a difficult passage – 2 Corinthians 12:7-10</a:t>
            </a:r>
          </a:p>
        </p:txBody>
      </p:sp>
      <p:sp>
        <p:nvSpPr>
          <p:cNvPr id="4" name="TextBox 3">
            <a:extLst>
              <a:ext uri="{FF2B5EF4-FFF2-40B4-BE49-F238E27FC236}">
                <a16:creationId xmlns:a16="http://schemas.microsoft.com/office/drawing/2014/main" id="{7DD4893C-54F4-4251-B1F9-42F506F5D983}"/>
              </a:ext>
            </a:extLst>
          </p:cNvPr>
          <p:cNvSpPr txBox="1"/>
          <p:nvPr/>
        </p:nvSpPr>
        <p:spPr>
          <a:xfrm>
            <a:off x="825131" y="3728301"/>
            <a:ext cx="11281293" cy="3046988"/>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And lest I should be exalted above measure by the abundance of the revelations, a </a:t>
            </a:r>
          </a:p>
          <a:p>
            <a:pPr algn="ctr"/>
            <a:r>
              <a:rPr lang="en-US" sz="2400" b="1" dirty="0">
                <a:solidFill>
                  <a:srgbClr val="7030A0"/>
                </a:solidFill>
                <a:latin typeface="Calibri" panose="020F0502020204030204" pitchFamily="34" charset="0"/>
                <a:cs typeface="Calibri" panose="020F0502020204030204" pitchFamily="34" charset="0"/>
              </a:rPr>
              <a:t>thorn in the flesh was given to me, a messenger of Satan to buffet me, lest I be exalted </a:t>
            </a:r>
          </a:p>
          <a:p>
            <a:pPr algn="ctr"/>
            <a:r>
              <a:rPr lang="en-US" sz="2400" b="1" dirty="0">
                <a:solidFill>
                  <a:srgbClr val="7030A0"/>
                </a:solidFill>
                <a:latin typeface="Calibri" panose="020F0502020204030204" pitchFamily="34" charset="0"/>
                <a:cs typeface="Calibri" panose="020F0502020204030204" pitchFamily="34" charset="0"/>
              </a:rPr>
              <a:t>above measure.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Concerning this thing I pleaded with the Lord three times that it </a:t>
            </a:r>
          </a:p>
          <a:p>
            <a:pPr algn="ctr"/>
            <a:r>
              <a:rPr lang="en-US" sz="2400" b="1" dirty="0">
                <a:solidFill>
                  <a:srgbClr val="7030A0"/>
                </a:solidFill>
                <a:latin typeface="Calibri" panose="020F0502020204030204" pitchFamily="34" charset="0"/>
                <a:cs typeface="Calibri" panose="020F0502020204030204" pitchFamily="34" charset="0"/>
              </a:rPr>
              <a:t>might depart from me.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And He said to me, “My grace is sufficient for you, for My </a:t>
            </a:r>
          </a:p>
          <a:p>
            <a:pPr algn="ctr"/>
            <a:r>
              <a:rPr lang="en-US" sz="2400" b="1" dirty="0">
                <a:solidFill>
                  <a:srgbClr val="7030A0"/>
                </a:solidFill>
                <a:latin typeface="Calibri" panose="020F0502020204030204" pitchFamily="34" charset="0"/>
                <a:cs typeface="Calibri" panose="020F0502020204030204" pitchFamily="34" charset="0"/>
              </a:rPr>
              <a:t>strength is made perfect in weakness.” Therefore most gladly I will rather boast in </a:t>
            </a:r>
          </a:p>
          <a:p>
            <a:pPr algn="ctr"/>
            <a:r>
              <a:rPr lang="en-US" sz="2400" b="1" dirty="0">
                <a:solidFill>
                  <a:srgbClr val="7030A0"/>
                </a:solidFill>
                <a:latin typeface="Calibri" panose="020F0502020204030204" pitchFamily="34" charset="0"/>
                <a:cs typeface="Calibri" panose="020F0502020204030204" pitchFamily="34" charset="0"/>
              </a:rPr>
              <a:t>my infirmities, that the power of Christ may rest upon me. </a:t>
            </a:r>
            <a:r>
              <a:rPr lang="en-US" sz="2400" b="1" baseline="30000" dirty="0">
                <a:solidFill>
                  <a:srgbClr val="7030A0"/>
                </a:solidFill>
                <a:latin typeface="Calibri" panose="020F0502020204030204" pitchFamily="34" charset="0"/>
                <a:cs typeface="Calibri" panose="020F0502020204030204" pitchFamily="34" charset="0"/>
              </a:rPr>
              <a:t>10 </a:t>
            </a:r>
            <a:r>
              <a:rPr lang="en-US" sz="2400" b="1" i="1" u="sng" dirty="0">
                <a:solidFill>
                  <a:srgbClr val="FF0000"/>
                </a:solidFill>
                <a:latin typeface="Calibri" panose="020F0502020204030204" pitchFamily="34" charset="0"/>
                <a:cs typeface="Calibri" panose="020F0502020204030204" pitchFamily="34" charset="0"/>
              </a:rPr>
              <a:t>Therefore I take pleasure </a:t>
            </a:r>
          </a:p>
          <a:p>
            <a:pPr algn="ctr"/>
            <a:r>
              <a:rPr lang="en-US" sz="2400" b="1" i="1" u="sng" dirty="0">
                <a:solidFill>
                  <a:srgbClr val="FF0000"/>
                </a:solidFill>
                <a:latin typeface="Calibri" panose="020F0502020204030204" pitchFamily="34" charset="0"/>
                <a:cs typeface="Calibri" panose="020F0502020204030204" pitchFamily="34" charset="0"/>
              </a:rPr>
              <a:t>in infirmities, in reproaches, in needs, in persecutions, in distresses, for Christ’s sake. </a:t>
            </a:r>
          </a:p>
          <a:p>
            <a:pPr algn="ctr"/>
            <a:r>
              <a:rPr lang="en-US" sz="2400" b="1" i="1" u="sng" dirty="0">
                <a:solidFill>
                  <a:srgbClr val="FF0000"/>
                </a:solidFill>
                <a:latin typeface="Calibri" panose="020F0502020204030204" pitchFamily="34" charset="0"/>
                <a:cs typeface="Calibri" panose="020F0502020204030204" pitchFamily="34" charset="0"/>
              </a:rPr>
              <a:t>For when I am weak, then I am strong</a:t>
            </a:r>
            <a:r>
              <a:rPr lang="en-US" b="1" i="1" u="sng" dirty="0">
                <a:solidFill>
                  <a:srgbClr val="FF0000"/>
                </a:solidFill>
              </a:rPr>
              <a:t>.</a:t>
            </a:r>
          </a:p>
        </p:txBody>
      </p:sp>
    </p:spTree>
    <p:extLst>
      <p:ext uri="{BB962C8B-B14F-4D97-AF65-F5344CB8AC3E}">
        <p14:creationId xmlns:p14="http://schemas.microsoft.com/office/powerpoint/2010/main" val="428182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2" presetClass="entr" presetSubtype="3"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1+#ppt_w/2"/>
                                          </p:val>
                                        </p:tav>
                                        <p:tav tm="100000">
                                          <p:val>
                                            <p:strVal val="#ppt_x"/>
                                          </p:val>
                                        </p:tav>
                                      </p:tavLst>
                                    </p:anim>
                                    <p:anim calcmode="lin" valueType="num">
                                      <p:cBhvr additive="base">
                                        <p:cTn id="26"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BF4A1-42AC-4541-946B-0AD5EBDB788A}"/>
              </a:ext>
            </a:extLst>
          </p:cNvPr>
          <p:cNvSpPr>
            <a:spLocks noGrp="1"/>
          </p:cNvSpPr>
          <p:nvPr>
            <p:ph type="title"/>
          </p:nvPr>
        </p:nvSpPr>
        <p:spPr>
          <a:xfrm>
            <a:off x="729343" y="0"/>
            <a:ext cx="9601200" cy="892629"/>
          </a:xfrm>
        </p:spPr>
        <p:txBody>
          <a:bodyPr/>
          <a:lstStyle/>
          <a:p>
            <a:r>
              <a:rPr lang="en-US" b="1" i="1" u="sng" dirty="0">
                <a:solidFill>
                  <a:srgbClr val="7030A0"/>
                </a:solidFill>
              </a:rPr>
              <a:t>Where is the difficulty in this passage?</a:t>
            </a:r>
          </a:p>
        </p:txBody>
      </p:sp>
      <p:sp>
        <p:nvSpPr>
          <p:cNvPr id="3" name="Content Placeholder 2">
            <a:extLst>
              <a:ext uri="{FF2B5EF4-FFF2-40B4-BE49-F238E27FC236}">
                <a16:creationId xmlns:a16="http://schemas.microsoft.com/office/drawing/2014/main" id="{85A6834B-2FDC-4607-9780-A45DC10DB8B0}"/>
              </a:ext>
            </a:extLst>
          </p:cNvPr>
          <p:cNvSpPr>
            <a:spLocks noGrp="1"/>
          </p:cNvSpPr>
          <p:nvPr>
            <p:ph idx="1"/>
          </p:nvPr>
        </p:nvSpPr>
        <p:spPr>
          <a:xfrm>
            <a:off x="1066799" y="740229"/>
            <a:ext cx="10874829" cy="5431971"/>
          </a:xfrm>
        </p:spPr>
        <p:txBody>
          <a:bodyPr>
            <a:normAutofit/>
          </a:bodyPr>
          <a:lstStyle/>
          <a:p>
            <a:r>
              <a:rPr lang="en-US" sz="2800" dirty="0"/>
              <a:t>Verse 10</a:t>
            </a:r>
          </a:p>
          <a:p>
            <a:endParaRPr lang="en-US" sz="2800" dirty="0"/>
          </a:p>
          <a:p>
            <a:endParaRPr lang="en-US" sz="2800" dirty="0"/>
          </a:p>
          <a:p>
            <a:endParaRPr lang="en-US" sz="2800" dirty="0"/>
          </a:p>
          <a:p>
            <a:r>
              <a:rPr lang="en-US" sz="2800" dirty="0"/>
              <a:t>How could he take pleasure in these infirmities and persecution? (2 Corinthians 11:23-28)</a:t>
            </a:r>
          </a:p>
          <a:p>
            <a:r>
              <a:rPr lang="en-US" sz="2800" dirty="0"/>
              <a:t>He had the peace that passed all understanding (Philippians 4:6,7) that came from prayer, petition, with thanksgiving from making his requests made known to God!</a:t>
            </a:r>
          </a:p>
        </p:txBody>
      </p:sp>
      <p:sp>
        <p:nvSpPr>
          <p:cNvPr id="4" name="TextBox 3">
            <a:extLst>
              <a:ext uri="{FF2B5EF4-FFF2-40B4-BE49-F238E27FC236}">
                <a16:creationId xmlns:a16="http://schemas.microsoft.com/office/drawing/2014/main" id="{56B09BEF-FB55-46E2-A0C1-2E93602BBE99}"/>
              </a:ext>
            </a:extLst>
          </p:cNvPr>
          <p:cNvSpPr txBox="1"/>
          <p:nvPr/>
        </p:nvSpPr>
        <p:spPr>
          <a:xfrm>
            <a:off x="1115784" y="1338943"/>
            <a:ext cx="10776857" cy="1384995"/>
          </a:xfrm>
          <a:prstGeom prst="rect">
            <a:avLst/>
          </a:prstGeom>
          <a:solidFill>
            <a:schemeClr val="bg1">
              <a:lumMod val="85000"/>
            </a:schemeClr>
          </a:solidFill>
          <a:ln w="28575">
            <a:solidFill>
              <a:schemeClr val="tx1"/>
            </a:solidFill>
          </a:ln>
        </p:spPr>
        <p:txBody>
          <a:bodyPr wrap="square" rtlCol="0">
            <a:spAutoFit/>
          </a:bodyPr>
          <a:lstStyle/>
          <a:p>
            <a:pPr algn="ctr"/>
            <a:r>
              <a:rPr lang="en-US" sz="2800" b="1" baseline="30000" dirty="0">
                <a:solidFill>
                  <a:srgbClr val="7030A0"/>
                </a:solidFill>
                <a:latin typeface="Calibri" panose="020F0502020204030204" pitchFamily="34" charset="0"/>
                <a:cs typeface="Calibri" panose="020F0502020204030204" pitchFamily="34" charset="0"/>
              </a:rPr>
              <a:t>10 </a:t>
            </a:r>
            <a:r>
              <a:rPr lang="en-US" sz="2800" b="1" i="1" u="sng" dirty="0">
                <a:solidFill>
                  <a:srgbClr val="FF0000"/>
                </a:solidFill>
                <a:latin typeface="Calibri" panose="020F0502020204030204" pitchFamily="34" charset="0"/>
                <a:cs typeface="Calibri" panose="020F0502020204030204" pitchFamily="34" charset="0"/>
              </a:rPr>
              <a:t>Therefore I take pleasure </a:t>
            </a:r>
            <a:r>
              <a:rPr lang="en-US" sz="2800" b="1" dirty="0">
                <a:solidFill>
                  <a:srgbClr val="7030A0"/>
                </a:solidFill>
                <a:latin typeface="Calibri" panose="020F0502020204030204" pitchFamily="34" charset="0"/>
                <a:cs typeface="Calibri" panose="020F0502020204030204" pitchFamily="34" charset="0"/>
              </a:rPr>
              <a:t>in infirmities, in reproaches, in needs, in persecutions, in distresses, for Christ’s sake. For when I am weak, then I am strong</a:t>
            </a:r>
            <a:r>
              <a:rPr lang="en-US" sz="2800" b="1" dirty="0">
                <a:solidFill>
                  <a:srgbClr val="7030A0"/>
                </a:solidFill>
              </a:rPr>
              <a:t>.</a:t>
            </a:r>
          </a:p>
        </p:txBody>
      </p:sp>
      <p:sp>
        <p:nvSpPr>
          <p:cNvPr id="5" name="TextBox 4">
            <a:extLst>
              <a:ext uri="{FF2B5EF4-FFF2-40B4-BE49-F238E27FC236}">
                <a16:creationId xmlns:a16="http://schemas.microsoft.com/office/drawing/2014/main" id="{9C43FD49-05D1-44F8-B16E-6A5949009956}"/>
              </a:ext>
            </a:extLst>
          </p:cNvPr>
          <p:cNvSpPr txBox="1"/>
          <p:nvPr/>
        </p:nvSpPr>
        <p:spPr>
          <a:xfrm>
            <a:off x="1427213" y="5233519"/>
            <a:ext cx="10153998" cy="1384995"/>
          </a:xfrm>
          <a:prstGeom prst="rect">
            <a:avLst/>
          </a:prstGeom>
          <a:solidFill>
            <a:schemeClr val="bg1">
              <a:lumMod val="85000"/>
            </a:schemeClr>
          </a:solidFill>
          <a:ln w="28575">
            <a:solidFill>
              <a:schemeClr val="tx1"/>
            </a:solidFill>
          </a:ln>
        </p:spPr>
        <p:txBody>
          <a:bodyPr wrap="none" rtlCol="0">
            <a:spAutoFit/>
          </a:bodyPr>
          <a:lstStyle/>
          <a:p>
            <a:pPr algn="ctr"/>
            <a:r>
              <a:rPr lang="en-US" sz="2800" b="1" dirty="0">
                <a:solidFill>
                  <a:srgbClr val="7030A0"/>
                </a:solidFill>
                <a:latin typeface="Calibri" panose="020F0502020204030204" pitchFamily="34" charset="0"/>
                <a:cs typeface="Calibri" panose="020F0502020204030204" pitchFamily="34" charset="0"/>
              </a:rPr>
              <a:t>This opens our eyes wide enough to see </a:t>
            </a:r>
            <a:r>
              <a:rPr lang="en-US" sz="2800" b="1" u="sng" dirty="0">
                <a:solidFill>
                  <a:srgbClr val="FF0000"/>
                </a:solidFill>
                <a:latin typeface="Calibri" panose="020F0502020204030204" pitchFamily="34" charset="0"/>
                <a:cs typeface="Calibri" panose="020F0502020204030204" pitchFamily="34" charset="0"/>
              </a:rPr>
              <a:t>God’s mercies even in the</a:t>
            </a:r>
          </a:p>
          <a:p>
            <a:pPr algn="ctr"/>
            <a:r>
              <a:rPr lang="en-US" sz="2800" b="1" u="sng" dirty="0">
                <a:solidFill>
                  <a:srgbClr val="FF0000"/>
                </a:solidFill>
                <a:latin typeface="Calibri" panose="020F0502020204030204" pitchFamily="34" charset="0"/>
                <a:cs typeface="Calibri" panose="020F0502020204030204" pitchFamily="34" charset="0"/>
              </a:rPr>
              <a:t> midst of our pain</a:t>
            </a:r>
            <a:r>
              <a:rPr lang="en-US" sz="2800" b="1" dirty="0">
                <a:solidFill>
                  <a:srgbClr val="7030A0"/>
                </a:solidFill>
                <a:latin typeface="Calibri" panose="020F0502020204030204" pitchFamily="34" charset="0"/>
                <a:cs typeface="Calibri" panose="020F0502020204030204" pitchFamily="34" charset="0"/>
              </a:rPr>
              <a:t>, and when </a:t>
            </a:r>
            <a:r>
              <a:rPr lang="en-US" sz="2800" b="1" u="sng" dirty="0">
                <a:solidFill>
                  <a:srgbClr val="FF0000"/>
                </a:solidFill>
                <a:latin typeface="Calibri" panose="020F0502020204030204" pitchFamily="34" charset="0"/>
                <a:cs typeface="Calibri" panose="020F0502020204030204" pitchFamily="34" charset="0"/>
              </a:rPr>
              <a:t>we exercise faith and give Him thanks</a:t>
            </a:r>
          </a:p>
          <a:p>
            <a:pPr algn="ctr"/>
            <a:r>
              <a:rPr lang="en-US" sz="2800" b="1" u="sng" dirty="0">
                <a:solidFill>
                  <a:srgbClr val="FF0000"/>
                </a:solidFill>
                <a:latin typeface="Calibri" panose="020F0502020204030204" pitchFamily="34" charset="0"/>
                <a:cs typeface="Calibri" panose="020F0502020204030204" pitchFamily="34" charset="0"/>
              </a:rPr>
              <a:t> even when we </a:t>
            </a:r>
            <a:r>
              <a:rPr lang="en-US" sz="2800" b="1" i="1" u="sng" dirty="0">
                <a:latin typeface="Calibri" panose="020F0502020204030204" pitchFamily="34" charset="0"/>
                <a:cs typeface="Calibri" panose="020F0502020204030204" pitchFamily="34" charset="0"/>
              </a:rPr>
              <a:t>can’t</a:t>
            </a:r>
            <a:r>
              <a:rPr lang="en-US" sz="2800" b="1" u="sng" dirty="0">
                <a:solidFill>
                  <a:srgbClr val="FF0000"/>
                </a:solidFill>
                <a:latin typeface="Calibri" panose="020F0502020204030204" pitchFamily="34" charset="0"/>
                <a:cs typeface="Calibri" panose="020F0502020204030204" pitchFamily="34" charset="0"/>
              </a:rPr>
              <a:t> see those mercies – </a:t>
            </a:r>
            <a:r>
              <a:rPr lang="en-US" sz="2800" b="1" u="sng" dirty="0">
                <a:latin typeface="Calibri" panose="020F0502020204030204" pitchFamily="34" charset="0"/>
                <a:cs typeface="Calibri" panose="020F0502020204030204" pitchFamily="34" charset="0"/>
              </a:rPr>
              <a:t>HE GIVES US PEACE</a:t>
            </a: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74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2" presetClass="entr" presetSubtype="9"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0-#ppt_w/2"/>
                                          </p:val>
                                        </p:tav>
                                        <p:tav tm="100000">
                                          <p:val>
                                            <p:strVal val="#ppt_x"/>
                                          </p:val>
                                        </p:tav>
                                      </p:tavLst>
                                    </p:anim>
                                    <p:anim calcmode="lin" valueType="num">
                                      <p:cBhvr additive="base">
                                        <p:cTn id="25"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But realize, Christian gratitude doesn’t require us to “turn our lemons into lemonade”—a cliché that might be found in some cheesy self-help book. Certainly, painful events can shape us and build our character, but that doesn’t mean we have to simply smile through the pain and pretend everything’s fine.</a:t>
            </a:r>
          </a:p>
          <a:p>
            <a:r>
              <a:rPr lang="en-US" sz="2800" dirty="0">
                <a:latin typeface="Calibri" panose="020F0502020204030204" pitchFamily="34" charset="0"/>
                <a:cs typeface="Calibri" panose="020F0502020204030204" pitchFamily="34" charset="0"/>
              </a:rPr>
              <a:t>An understanding of  thankfulness </a:t>
            </a:r>
            <a:r>
              <a:rPr lang="en-US" sz="2800" b="1" u="sng" dirty="0">
                <a:solidFill>
                  <a:srgbClr val="FF0000"/>
                </a:solidFill>
                <a:latin typeface="Calibri" panose="020F0502020204030204" pitchFamily="34" charset="0"/>
                <a:cs typeface="Calibri" panose="020F0502020204030204" pitchFamily="34" charset="0"/>
              </a:rPr>
              <a:t>that doesn’t </a:t>
            </a:r>
            <a:r>
              <a:rPr lang="en-US" sz="2800" dirty="0">
                <a:latin typeface="Calibri" panose="020F0502020204030204" pitchFamily="34" charset="0"/>
                <a:cs typeface="Calibri" panose="020F0502020204030204" pitchFamily="34" charset="0"/>
              </a:rPr>
              <a:t>allow for grief, is at best misguided, if not downright harmful and faith destroying. Can you imagine a passerby saying to Jesus on Calvary “turn that frown upside-down”?</a:t>
            </a:r>
          </a:p>
        </p:txBody>
      </p:sp>
    </p:spTree>
    <p:extLst>
      <p:ext uri="{BB962C8B-B14F-4D97-AF65-F5344CB8AC3E}">
        <p14:creationId xmlns:p14="http://schemas.microsoft.com/office/powerpoint/2010/main" val="215903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Ingesting life’s difficulties and tragic events can be overwhelming. Having a heart of gratitude, therefore, is not about looking at the bright side of things. </a:t>
            </a:r>
          </a:p>
          <a:p>
            <a:r>
              <a:rPr lang="en-US" sz="2800" dirty="0">
                <a:latin typeface="Calibri" panose="020F0502020204030204" pitchFamily="34" charset="0"/>
                <a:cs typeface="Calibri" panose="020F0502020204030204" pitchFamily="34" charset="0"/>
              </a:rPr>
              <a:t>And it’s not even acknowledging that things could be worse. Our thankfulness is never to be based on a set of circumstances. </a:t>
            </a:r>
          </a:p>
          <a:p>
            <a:r>
              <a:rPr lang="en-US" sz="4400" i="1" u="sng" dirty="0">
                <a:solidFill>
                  <a:srgbClr val="FF0000"/>
                </a:solidFill>
                <a:latin typeface="Calibri" panose="020F0502020204030204" pitchFamily="34" charset="0"/>
                <a:cs typeface="Calibri" panose="020F0502020204030204" pitchFamily="34" charset="0"/>
              </a:rPr>
              <a:t>It’s based on a Person.</a:t>
            </a:r>
          </a:p>
          <a:p>
            <a:r>
              <a:rPr lang="en-US" sz="2800" dirty="0">
                <a:latin typeface="Calibri" panose="020F0502020204030204" pitchFamily="34" charset="0"/>
                <a:cs typeface="Calibri" panose="020F0502020204030204" pitchFamily="34" charset="0"/>
              </a:rPr>
              <a:t>The answer to our pain and suffering isn’t new circumstances but God Himself. Jesus came, not only to suffer for us, but to suffer </a:t>
            </a:r>
            <a:r>
              <a:rPr lang="en-US" sz="2800" b="1" i="1" u="sng" dirty="0">
                <a:solidFill>
                  <a:srgbClr val="7030A0"/>
                </a:solidFill>
                <a:latin typeface="Calibri" panose="020F0502020204030204" pitchFamily="34" charset="0"/>
                <a:cs typeface="Calibri" panose="020F0502020204030204" pitchFamily="34" charset="0"/>
              </a:rPr>
              <a:t>with us.</a:t>
            </a:r>
          </a:p>
          <a:p>
            <a:r>
              <a:rPr lang="en-US" sz="2800" dirty="0">
                <a:latin typeface="Calibri" panose="020F0502020204030204" pitchFamily="34" charset="0"/>
                <a:cs typeface="Calibri" panose="020F0502020204030204" pitchFamily="34" charset="0"/>
              </a:rPr>
              <a:t>Notice how Isaiah describes Christ (53:3): </a:t>
            </a:r>
          </a:p>
        </p:txBody>
      </p:sp>
      <p:sp>
        <p:nvSpPr>
          <p:cNvPr id="4" name="TextBox 3">
            <a:extLst>
              <a:ext uri="{FF2B5EF4-FFF2-40B4-BE49-F238E27FC236}">
                <a16:creationId xmlns:a16="http://schemas.microsoft.com/office/drawing/2014/main" id="{A38B66F4-8347-4845-BB45-13C2883EEABD}"/>
              </a:ext>
            </a:extLst>
          </p:cNvPr>
          <p:cNvSpPr txBox="1"/>
          <p:nvPr/>
        </p:nvSpPr>
        <p:spPr>
          <a:xfrm>
            <a:off x="1367616" y="5454995"/>
            <a:ext cx="10000380"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He is despised and rejected by men, </a:t>
            </a:r>
            <a:r>
              <a:rPr lang="en-US" sz="2400" b="1" i="1" u="sng" dirty="0">
                <a:solidFill>
                  <a:srgbClr val="FF0000"/>
                </a:solidFill>
                <a:latin typeface="Calibri" panose="020F0502020204030204" pitchFamily="34" charset="0"/>
                <a:cs typeface="Calibri" panose="020F0502020204030204" pitchFamily="34" charset="0"/>
              </a:rPr>
              <a:t>A Man of sorrows and acquainted with grief.</a:t>
            </a:r>
            <a:r>
              <a:rPr lang="en-US" sz="2400" b="1" dirty="0">
                <a:solidFill>
                  <a:srgbClr val="7030A0"/>
                </a:solidFill>
                <a:latin typeface="Calibri" panose="020F0502020204030204" pitchFamily="34" charset="0"/>
                <a:cs typeface="Calibri" panose="020F0502020204030204" pitchFamily="34" charset="0"/>
              </a:rPr>
              <a:t>  And we hid, as it were, </a:t>
            </a:r>
            <a:r>
              <a:rPr lang="en-US" sz="2400" b="1" i="1" dirty="0">
                <a:solidFill>
                  <a:srgbClr val="7030A0"/>
                </a:solidFill>
                <a:latin typeface="Calibri" panose="020F0502020204030204" pitchFamily="34" charset="0"/>
                <a:cs typeface="Calibri" panose="020F0502020204030204" pitchFamily="34" charset="0"/>
              </a:rPr>
              <a:t>our</a:t>
            </a:r>
            <a:r>
              <a:rPr lang="en-US" sz="2400" b="1" dirty="0">
                <a:solidFill>
                  <a:srgbClr val="7030A0"/>
                </a:solidFill>
                <a:latin typeface="Calibri" panose="020F0502020204030204" pitchFamily="34" charset="0"/>
                <a:cs typeface="Calibri" panose="020F0502020204030204" pitchFamily="34" charset="0"/>
              </a:rPr>
              <a:t> faces from Him; He was despised, and we did not esteem Him.</a:t>
            </a:r>
          </a:p>
        </p:txBody>
      </p:sp>
    </p:spTree>
    <p:extLst>
      <p:ext uri="{BB962C8B-B14F-4D97-AF65-F5344CB8AC3E}">
        <p14:creationId xmlns:p14="http://schemas.microsoft.com/office/powerpoint/2010/main" val="27394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2" presetClass="entr" presetSubtype="3"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1+#ppt_w/2"/>
                                          </p:val>
                                        </p:tav>
                                        <p:tav tm="100000">
                                          <p:val>
                                            <p:strVal val="#ppt_x"/>
                                          </p:val>
                                        </p:tav>
                                      </p:tavLst>
                                    </p:anim>
                                    <p:anim calcmode="lin" valueType="num">
                                      <p:cBhvr additive="base">
                                        <p:cTn id="3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427576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DA2F-3FC8-458D-B683-BEE65CD1B46C}"/>
              </a:ext>
            </a:extLst>
          </p:cNvPr>
          <p:cNvSpPr>
            <a:spLocks noGrp="1"/>
          </p:cNvSpPr>
          <p:nvPr>
            <p:ph type="title"/>
          </p:nvPr>
        </p:nvSpPr>
        <p:spPr/>
        <p:txBody>
          <a:bodyPr>
            <a:normAutofit/>
          </a:bodyPr>
          <a:lstStyle/>
          <a:p>
            <a:r>
              <a:rPr lang="en-US" sz="6000" b="1" i="1" u="sng" dirty="0">
                <a:solidFill>
                  <a:srgbClr val="7030A0"/>
                </a:solidFill>
              </a:rPr>
              <a:t>Grief Define:</a:t>
            </a:r>
          </a:p>
        </p:txBody>
      </p:sp>
      <p:sp>
        <p:nvSpPr>
          <p:cNvPr id="3" name="Content Placeholder 2">
            <a:extLst>
              <a:ext uri="{FF2B5EF4-FFF2-40B4-BE49-F238E27FC236}">
                <a16:creationId xmlns:a16="http://schemas.microsoft.com/office/drawing/2014/main" id="{490DB1EF-A344-450A-8B4C-DFF81AB6E318}"/>
              </a:ext>
            </a:extLst>
          </p:cNvPr>
          <p:cNvSpPr>
            <a:spLocks noGrp="1"/>
          </p:cNvSpPr>
          <p:nvPr>
            <p:ph idx="1"/>
          </p:nvPr>
        </p:nvSpPr>
        <p:spPr>
          <a:xfrm>
            <a:off x="1371600" y="1805233"/>
            <a:ext cx="9601200" cy="3581400"/>
          </a:xfrm>
        </p:spPr>
        <p:txBody>
          <a:bodyPr>
            <a:normAutofit/>
          </a:bodyPr>
          <a:lstStyle/>
          <a:p>
            <a:pPr marL="0" indent="0" algn="ctr">
              <a:buNone/>
            </a:pPr>
            <a:r>
              <a:rPr lang="en-US" sz="4000" b="1" i="1" dirty="0">
                <a:solidFill>
                  <a:srgbClr val="7030A0"/>
                </a:solidFill>
              </a:rPr>
              <a:t>Deep sorrow, keen mental suffering.  Distress over loss or affliction, painful regret.</a:t>
            </a:r>
          </a:p>
        </p:txBody>
      </p:sp>
    </p:spTree>
    <p:extLst>
      <p:ext uri="{BB962C8B-B14F-4D97-AF65-F5344CB8AC3E}">
        <p14:creationId xmlns:p14="http://schemas.microsoft.com/office/powerpoint/2010/main" val="229382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Jesus understands our pain and empathizes with us.</a:t>
            </a:r>
          </a:p>
          <a:p>
            <a:r>
              <a:rPr lang="en-US" sz="2800" dirty="0">
                <a:latin typeface="Calibri" panose="020F0502020204030204" pitchFamily="34" charset="0"/>
                <a:cs typeface="Calibri" panose="020F0502020204030204" pitchFamily="34" charset="0"/>
              </a:rPr>
              <a:t>Practicing gratitude rests soundly in the assuredness that God will ultimately redeem every horrible situation in this life or the next.</a:t>
            </a:r>
          </a:p>
          <a:p>
            <a:r>
              <a:rPr lang="en-US" sz="2800" dirty="0">
                <a:latin typeface="Calibri" panose="020F0502020204030204" pitchFamily="34" charset="0"/>
                <a:cs typeface="Calibri" panose="020F0502020204030204" pitchFamily="34" charset="0"/>
              </a:rPr>
              <a:t>Revelation 21:4</a:t>
            </a:r>
          </a:p>
          <a:p>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It is </a:t>
            </a:r>
            <a:r>
              <a:rPr lang="en-US" sz="2800" b="1" dirty="0">
                <a:solidFill>
                  <a:srgbClr val="FF0000"/>
                </a:solidFill>
                <a:latin typeface="Calibri" panose="020F0502020204030204" pitchFamily="34" charset="0"/>
                <a:cs typeface="Calibri" panose="020F0502020204030204" pitchFamily="34" charset="0"/>
              </a:rPr>
              <a:t>THIS</a:t>
            </a:r>
            <a:r>
              <a:rPr lang="en-US" sz="2800" dirty="0">
                <a:latin typeface="Calibri" panose="020F0502020204030204" pitchFamily="34" charset="0"/>
                <a:cs typeface="Calibri" panose="020F0502020204030204" pitchFamily="34" charset="0"/>
              </a:rPr>
              <a:t> promise that allows us to (1 Thessalonians 5:16-18):</a:t>
            </a:r>
          </a:p>
        </p:txBody>
      </p:sp>
      <p:sp>
        <p:nvSpPr>
          <p:cNvPr id="4" name="TextBox 3">
            <a:extLst>
              <a:ext uri="{FF2B5EF4-FFF2-40B4-BE49-F238E27FC236}">
                <a16:creationId xmlns:a16="http://schemas.microsoft.com/office/drawing/2014/main" id="{A23589AF-C8D7-4855-864A-20C41D200121}"/>
              </a:ext>
            </a:extLst>
          </p:cNvPr>
          <p:cNvSpPr txBox="1"/>
          <p:nvPr/>
        </p:nvSpPr>
        <p:spPr>
          <a:xfrm>
            <a:off x="978957" y="2939143"/>
            <a:ext cx="10777695"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4 </a:t>
            </a:r>
            <a:r>
              <a:rPr lang="en-US" sz="2400" b="1" dirty="0">
                <a:solidFill>
                  <a:srgbClr val="7030A0"/>
                </a:solidFill>
                <a:latin typeface="Calibri" panose="020F0502020204030204" pitchFamily="34" charset="0"/>
                <a:cs typeface="Calibri" panose="020F0502020204030204" pitchFamily="34" charset="0"/>
              </a:rPr>
              <a:t>And God will wipe away every tear from their eyes; there shall be no more death, </a:t>
            </a:r>
          </a:p>
          <a:p>
            <a:pPr algn="ctr"/>
            <a:r>
              <a:rPr lang="en-US" sz="2400" b="1" dirty="0">
                <a:solidFill>
                  <a:srgbClr val="7030A0"/>
                </a:solidFill>
                <a:latin typeface="Calibri" panose="020F0502020204030204" pitchFamily="34" charset="0"/>
                <a:cs typeface="Calibri" panose="020F0502020204030204" pitchFamily="34" charset="0"/>
              </a:rPr>
              <a:t>nor sorrow, nor crying. There shall be no more pain, for the former things have </a:t>
            </a:r>
          </a:p>
          <a:p>
            <a:pPr algn="ctr"/>
            <a:r>
              <a:rPr lang="en-US" sz="2400" b="1" dirty="0">
                <a:solidFill>
                  <a:srgbClr val="7030A0"/>
                </a:solidFill>
                <a:latin typeface="Calibri" panose="020F0502020204030204" pitchFamily="34" charset="0"/>
                <a:cs typeface="Calibri" panose="020F0502020204030204" pitchFamily="34" charset="0"/>
              </a:rPr>
              <a:t>passed away.”</a:t>
            </a:r>
          </a:p>
        </p:txBody>
      </p:sp>
      <p:sp>
        <p:nvSpPr>
          <p:cNvPr id="5" name="TextBox 4">
            <a:extLst>
              <a:ext uri="{FF2B5EF4-FFF2-40B4-BE49-F238E27FC236}">
                <a16:creationId xmlns:a16="http://schemas.microsoft.com/office/drawing/2014/main" id="{B250257C-666C-47F4-86EF-4CB420C2C242}"/>
              </a:ext>
            </a:extLst>
          </p:cNvPr>
          <p:cNvSpPr txBox="1"/>
          <p:nvPr/>
        </p:nvSpPr>
        <p:spPr>
          <a:xfrm>
            <a:off x="1318763" y="5225725"/>
            <a:ext cx="10098085"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16 </a:t>
            </a:r>
            <a:r>
              <a:rPr lang="en-US" sz="2400" b="1" dirty="0">
                <a:solidFill>
                  <a:srgbClr val="7030A0"/>
                </a:solidFill>
                <a:latin typeface="Calibri" panose="020F0502020204030204" pitchFamily="34" charset="0"/>
                <a:cs typeface="Calibri" panose="020F0502020204030204" pitchFamily="34" charset="0"/>
              </a:rPr>
              <a:t>Rejoice always, </a:t>
            </a:r>
            <a:r>
              <a:rPr lang="en-US" sz="2400" b="1" baseline="30000" dirty="0">
                <a:solidFill>
                  <a:srgbClr val="7030A0"/>
                </a:solidFill>
                <a:latin typeface="Calibri" panose="020F0502020204030204" pitchFamily="34" charset="0"/>
                <a:cs typeface="Calibri" panose="020F0502020204030204" pitchFamily="34" charset="0"/>
              </a:rPr>
              <a:t>17 </a:t>
            </a:r>
            <a:r>
              <a:rPr lang="en-US" sz="2400" b="1" dirty="0">
                <a:solidFill>
                  <a:srgbClr val="7030A0"/>
                </a:solidFill>
                <a:latin typeface="Calibri" panose="020F0502020204030204" pitchFamily="34" charset="0"/>
                <a:cs typeface="Calibri" panose="020F0502020204030204" pitchFamily="34" charset="0"/>
              </a:rPr>
              <a:t>pray without ceasing, </a:t>
            </a:r>
            <a:r>
              <a:rPr lang="en-US" sz="2400" b="1" baseline="30000" dirty="0">
                <a:solidFill>
                  <a:srgbClr val="7030A0"/>
                </a:solidFill>
                <a:latin typeface="Calibri" panose="020F0502020204030204" pitchFamily="34" charset="0"/>
                <a:cs typeface="Calibri" panose="020F0502020204030204" pitchFamily="34" charset="0"/>
              </a:rPr>
              <a:t>18 </a:t>
            </a:r>
            <a:r>
              <a:rPr lang="en-US" sz="2400" b="1" dirty="0">
                <a:solidFill>
                  <a:srgbClr val="7030A0"/>
                </a:solidFill>
                <a:latin typeface="Calibri" panose="020F0502020204030204" pitchFamily="34" charset="0"/>
                <a:cs typeface="Calibri" panose="020F0502020204030204" pitchFamily="34" charset="0"/>
              </a:rPr>
              <a:t>in everything give thanks; for this </a:t>
            </a:r>
          </a:p>
          <a:p>
            <a:pPr algn="ctr"/>
            <a:r>
              <a:rPr lang="en-US" sz="2400" b="1" dirty="0">
                <a:solidFill>
                  <a:srgbClr val="7030A0"/>
                </a:solidFill>
                <a:latin typeface="Calibri" panose="020F0502020204030204" pitchFamily="34" charset="0"/>
                <a:cs typeface="Calibri" panose="020F0502020204030204" pitchFamily="34" charset="0"/>
              </a:rPr>
              <a:t>is the will of God in Christ Jesus for you</a:t>
            </a:r>
            <a:r>
              <a:rPr lang="en-US" dirty="0"/>
              <a:t>.</a:t>
            </a:r>
          </a:p>
        </p:txBody>
      </p:sp>
    </p:spTree>
    <p:extLst>
      <p:ext uri="{BB962C8B-B14F-4D97-AF65-F5344CB8AC3E}">
        <p14:creationId xmlns:p14="http://schemas.microsoft.com/office/powerpoint/2010/main" val="297060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2" presetClass="entr" presetSubtype="3"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1000" fill="hold"/>
                                        <p:tgtEl>
                                          <p:spTgt spid="5"/>
                                        </p:tgtEl>
                                        <p:attrNameLst>
                                          <p:attrName>ppt_x</p:attrName>
                                        </p:attrNameLst>
                                      </p:cBhvr>
                                      <p:tavLst>
                                        <p:tav tm="0">
                                          <p:val>
                                            <p:strVal val="1+#ppt_w/2"/>
                                          </p:val>
                                        </p:tav>
                                        <p:tav tm="100000">
                                          <p:val>
                                            <p:strVal val="#ppt_x"/>
                                          </p:val>
                                        </p:tav>
                                      </p:tavLst>
                                    </p:anim>
                                    <p:anim calcmode="lin" valueType="num">
                                      <p:cBhvr additive="base">
                                        <p:cTn id="30"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But let’s be honest, it is easy to not </a:t>
            </a:r>
            <a:r>
              <a:rPr lang="en-US" sz="2800" b="1" dirty="0">
                <a:solidFill>
                  <a:srgbClr val="FF0000"/>
                </a:solidFill>
                <a:latin typeface="Calibri" panose="020F0502020204030204" pitchFamily="34" charset="0"/>
                <a:cs typeface="Calibri" panose="020F0502020204030204" pitchFamily="34" charset="0"/>
              </a:rPr>
              <a:t>SEE</a:t>
            </a:r>
            <a:r>
              <a:rPr lang="en-US" sz="2800" dirty="0">
                <a:latin typeface="Calibri" panose="020F0502020204030204" pitchFamily="34" charset="0"/>
                <a:cs typeface="Calibri" panose="020F0502020204030204" pitchFamily="34" charset="0"/>
              </a:rPr>
              <a:t> current blessings when pain overwhelms us, isn’t it? Or to forget past blessings when the present is black and we are hurting so badly, right?</a:t>
            </a:r>
          </a:p>
          <a:p>
            <a:r>
              <a:rPr lang="en-US" sz="2800" dirty="0">
                <a:latin typeface="Calibri" panose="020F0502020204030204" pitchFamily="34" charset="0"/>
                <a:cs typeface="Calibri" panose="020F0502020204030204" pitchFamily="34" charset="0"/>
              </a:rPr>
              <a:t>And for the person who hasn’t transformed their mind to what God wants, that person my never see the current blessings or will forget the past blessings when in pain</a:t>
            </a:r>
          </a:p>
          <a:p>
            <a:r>
              <a:rPr lang="en-US" sz="2800" dirty="0">
                <a:latin typeface="Calibri" panose="020F0502020204030204" pitchFamily="34" charset="0"/>
                <a:cs typeface="Calibri" panose="020F0502020204030204" pitchFamily="34" charset="0"/>
              </a:rPr>
              <a:t>OR </a:t>
            </a:r>
          </a:p>
          <a:p>
            <a:r>
              <a:rPr lang="en-US" sz="2800" dirty="0">
                <a:latin typeface="Calibri" panose="020F0502020204030204" pitchFamily="34" charset="0"/>
                <a:cs typeface="Calibri" panose="020F0502020204030204" pitchFamily="34" charset="0"/>
              </a:rPr>
              <a:t>Be so overwhelmed with happiness and joy for being healed from </a:t>
            </a:r>
            <a:r>
              <a:rPr lang="en-US" sz="2800" dirty="0" err="1">
                <a:latin typeface="Calibri" panose="020F0502020204030204" pitchFamily="34" charset="0"/>
                <a:cs typeface="Calibri" panose="020F0502020204030204" pitchFamily="34" charset="0"/>
              </a:rPr>
              <a:t>lepresy</a:t>
            </a:r>
            <a:r>
              <a:rPr lang="en-US" sz="2800" dirty="0">
                <a:latin typeface="Calibri" panose="020F0502020204030204" pitchFamily="34" charset="0"/>
                <a:cs typeface="Calibri" panose="020F0502020204030204" pitchFamily="34" charset="0"/>
              </a:rPr>
              <a:t>, forget to thank the healer and give God the praise!</a:t>
            </a:r>
          </a:p>
          <a:p>
            <a:r>
              <a:rPr lang="en-US" sz="2800" dirty="0">
                <a:latin typeface="Calibri" panose="020F0502020204030204" pitchFamily="34" charset="0"/>
                <a:cs typeface="Calibri" panose="020F0502020204030204" pitchFamily="34" charset="0"/>
              </a:rPr>
              <a:t>You see, the practice of being thankful produces within us, </a:t>
            </a:r>
            <a:r>
              <a:rPr lang="en-US" sz="2800" b="1" dirty="0">
                <a:solidFill>
                  <a:srgbClr val="FF0000"/>
                </a:solidFill>
                <a:latin typeface="Calibri" panose="020F0502020204030204" pitchFamily="34" charset="0"/>
                <a:cs typeface="Calibri" panose="020F0502020204030204" pitchFamily="34" charset="0"/>
              </a:rPr>
              <a:t>HOPE</a:t>
            </a:r>
            <a:r>
              <a:rPr lang="en-US" sz="2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0348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And this </a:t>
            </a:r>
            <a:r>
              <a:rPr lang="en-US" sz="2800" b="1" i="1" u="sng" dirty="0">
                <a:solidFill>
                  <a:srgbClr val="7030A0"/>
                </a:solidFill>
                <a:latin typeface="Calibri" panose="020F0502020204030204" pitchFamily="34" charset="0"/>
                <a:cs typeface="Calibri" panose="020F0502020204030204" pitchFamily="34" charset="0"/>
              </a:rPr>
              <a:t>HOPE TRULY </a:t>
            </a:r>
            <a:r>
              <a:rPr lang="en-US" sz="2800" dirty="0">
                <a:latin typeface="Calibri" panose="020F0502020204030204" pitchFamily="34" charset="0"/>
                <a:cs typeface="Calibri" panose="020F0502020204030204" pitchFamily="34" charset="0"/>
              </a:rPr>
              <a:t>residing in our minds, is what our God wants with us.  </a:t>
            </a:r>
          </a:p>
          <a:p>
            <a:r>
              <a:rPr lang="en-US" sz="2800" dirty="0">
                <a:latin typeface="Calibri" panose="020F0502020204030204" pitchFamily="34" charset="0"/>
                <a:cs typeface="Calibri" panose="020F0502020204030204" pitchFamily="34" charset="0"/>
              </a:rPr>
              <a:t>This is what we are trying to transform our minds to obtain, a true </a:t>
            </a:r>
            <a:r>
              <a:rPr lang="en-US" sz="2800" b="1" i="1" u="sng" dirty="0">
                <a:solidFill>
                  <a:srgbClr val="7030A0"/>
                </a:solidFill>
                <a:latin typeface="Calibri" panose="020F0502020204030204" pitchFamily="34" charset="0"/>
                <a:cs typeface="Calibri" panose="020F0502020204030204" pitchFamily="34" charset="0"/>
              </a:rPr>
              <a:t>HOPE</a:t>
            </a:r>
            <a:r>
              <a:rPr lang="en-US" sz="2800" dirty="0">
                <a:latin typeface="Calibri" panose="020F0502020204030204" pitchFamily="34" charset="0"/>
                <a:cs typeface="Calibri" panose="020F0502020204030204" pitchFamily="34" charset="0"/>
              </a:rPr>
              <a:t> in our God.  Because without a true </a:t>
            </a:r>
            <a:r>
              <a:rPr lang="en-US" sz="2800" b="1" i="1" u="sng" dirty="0">
                <a:solidFill>
                  <a:srgbClr val="7030A0"/>
                </a:solidFill>
                <a:latin typeface="Calibri" panose="020F0502020204030204" pitchFamily="34" charset="0"/>
                <a:cs typeface="Calibri" panose="020F0502020204030204" pitchFamily="34" charset="0"/>
              </a:rPr>
              <a:t>HOPE</a:t>
            </a:r>
            <a:r>
              <a:rPr lang="en-US" sz="2800" dirty="0">
                <a:latin typeface="Calibri" panose="020F0502020204030204" pitchFamily="34" charset="0"/>
                <a:cs typeface="Calibri" panose="020F0502020204030204" pitchFamily="34" charset="0"/>
              </a:rPr>
              <a:t> for a Christian, well</a:t>
            </a:r>
          </a:p>
        </p:txBody>
      </p:sp>
      <p:sp>
        <p:nvSpPr>
          <p:cNvPr id="4" name="TextBox 3">
            <a:extLst>
              <a:ext uri="{FF2B5EF4-FFF2-40B4-BE49-F238E27FC236}">
                <a16:creationId xmlns:a16="http://schemas.microsoft.com/office/drawing/2014/main" id="{02D9043B-9395-4383-B25C-1E9459872511}"/>
              </a:ext>
            </a:extLst>
          </p:cNvPr>
          <p:cNvSpPr txBox="1"/>
          <p:nvPr/>
        </p:nvSpPr>
        <p:spPr>
          <a:xfrm>
            <a:off x="1259095" y="3276600"/>
            <a:ext cx="9673809"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19 </a:t>
            </a:r>
            <a:r>
              <a:rPr lang="en-US" sz="2400" b="1" dirty="0">
                <a:solidFill>
                  <a:srgbClr val="7030A0"/>
                </a:solidFill>
                <a:latin typeface="Calibri" panose="020F0502020204030204" pitchFamily="34" charset="0"/>
                <a:cs typeface="Calibri" panose="020F0502020204030204" pitchFamily="34" charset="0"/>
              </a:rPr>
              <a:t>If we have only hoped in Christ in this life, we are of all men most pitiable.</a:t>
            </a:r>
          </a:p>
          <a:p>
            <a:r>
              <a:rPr lang="en-US" sz="2400" b="1" dirty="0">
                <a:solidFill>
                  <a:srgbClr val="7030A0"/>
                </a:solidFill>
                <a:latin typeface="Calibri" panose="020F0502020204030204" pitchFamily="34" charset="0"/>
                <a:cs typeface="Calibri" panose="020F0502020204030204" pitchFamily="34" charset="0"/>
              </a:rPr>
              <a:t>                                                                                              - 1 Corinthians 15:19</a:t>
            </a:r>
          </a:p>
        </p:txBody>
      </p:sp>
    </p:spTree>
    <p:extLst>
      <p:ext uri="{BB962C8B-B14F-4D97-AF65-F5344CB8AC3E}">
        <p14:creationId xmlns:p14="http://schemas.microsoft.com/office/powerpoint/2010/main" val="278789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Review</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793691" cy="6117996"/>
          </a:xfrm>
        </p:spPr>
        <p:txBody>
          <a:bodyPr>
            <a:normAutofit/>
          </a:bodyPr>
          <a:lstStyle/>
          <a:p>
            <a:r>
              <a:rPr lang="en-US" sz="2800" dirty="0">
                <a:latin typeface="Calibri" panose="020F0502020204030204" pitchFamily="34" charset="0"/>
                <a:cs typeface="Calibri" panose="020F0502020204030204" pitchFamily="34" charset="0"/>
              </a:rPr>
              <a:t>There is a reason why God wants His children to do the things He has commanded us to do.</a:t>
            </a:r>
          </a:p>
          <a:p>
            <a:r>
              <a:rPr lang="en-US" sz="2800" dirty="0">
                <a:latin typeface="Calibri" panose="020F0502020204030204" pitchFamily="34" charset="0"/>
                <a:cs typeface="Calibri" panose="020F0502020204030204" pitchFamily="34" charset="0"/>
              </a:rPr>
              <a:t>Everything He wants us to do changes us to be more the person He wants us to be.</a:t>
            </a:r>
          </a:p>
          <a:p>
            <a:r>
              <a:rPr lang="en-US" sz="2800" dirty="0">
                <a:latin typeface="Calibri" panose="020F0502020204030204" pitchFamily="34" charset="0"/>
                <a:cs typeface="Calibri" panose="020F0502020204030204" pitchFamily="34" charset="0"/>
              </a:rPr>
              <a:t>Even praying.  Yes, it is a way to communicate, but it is also done to help change us to be more of the person He wants us to be.</a:t>
            </a:r>
          </a:p>
          <a:p>
            <a:r>
              <a:rPr lang="en-US" sz="2800" dirty="0">
                <a:latin typeface="Calibri" panose="020F0502020204030204" pitchFamily="34" charset="0"/>
                <a:cs typeface="Calibri" panose="020F0502020204030204" pitchFamily="34" charset="0"/>
              </a:rPr>
              <a:t>Last week, we started talking about how being thankful as He wants us to be changes our way of thinking to be more Christlike.</a:t>
            </a:r>
          </a:p>
          <a:p>
            <a:r>
              <a:rPr lang="en-US" sz="2800" dirty="0">
                <a:latin typeface="Calibri" panose="020F0502020204030204" pitchFamily="34" charset="0"/>
                <a:cs typeface="Calibri" panose="020F0502020204030204" pitchFamily="34" charset="0"/>
              </a:rPr>
              <a:t>We looked at the 10 Lepers as found in Luke and then started to look at Romans 1 and how the Gentiles of old started to fall away from God, which was by not being thankful (1:21).</a:t>
            </a:r>
          </a:p>
        </p:txBody>
      </p:sp>
    </p:spTree>
    <p:extLst>
      <p:ext uri="{BB962C8B-B14F-4D97-AF65-F5344CB8AC3E}">
        <p14:creationId xmlns:p14="http://schemas.microsoft.com/office/powerpoint/2010/main" val="376235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1230466" cy="5976594"/>
          </a:xfrm>
        </p:spPr>
        <p:txBody>
          <a:bodyPr>
            <a:normAutofit/>
          </a:bodyPr>
          <a:lstStyle/>
          <a:p>
            <a:r>
              <a:rPr lang="en-US" sz="2800" dirty="0"/>
              <a:t>Why is being thankful so important and commanded to be done on a regular basis?</a:t>
            </a:r>
          </a:p>
          <a:p>
            <a:r>
              <a:rPr lang="en-US" sz="2800" dirty="0"/>
              <a:t>It keeps our minds focused on our God and thankfulness produces something in each of those who practice it regularly.</a:t>
            </a:r>
          </a:p>
          <a:p>
            <a:r>
              <a:rPr lang="en-US" sz="2800" dirty="0"/>
              <a:t>Thankfulness, or gratitude can be called a “gateway” practice</a:t>
            </a:r>
          </a:p>
          <a:p>
            <a:r>
              <a:rPr lang="en-US" sz="2800" dirty="0"/>
              <a:t>Psalms 100:4</a:t>
            </a:r>
          </a:p>
          <a:p>
            <a:pPr marL="0" indent="0">
              <a:buNone/>
            </a:pPr>
            <a:endParaRPr lang="en-US" sz="2800" dirty="0"/>
          </a:p>
          <a:p>
            <a:r>
              <a:rPr lang="en-US" sz="2800" dirty="0">
                <a:latin typeface="Calibri" panose="020F0502020204030204" pitchFamily="34" charset="0"/>
                <a:cs typeface="Calibri" panose="020F0502020204030204" pitchFamily="34" charset="0"/>
              </a:rPr>
              <a:t>In being thankfulness, we thank God not just for the stuff that fills our storage spaces, but for Him - Romans 1:21:</a:t>
            </a:r>
          </a:p>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Thankfulness leads us to humility because it reveals our God-given neediness. (Remember lesson on reliance?)</a:t>
            </a:r>
          </a:p>
        </p:txBody>
      </p:sp>
      <p:sp>
        <p:nvSpPr>
          <p:cNvPr id="5" name="TextBox 4">
            <a:extLst>
              <a:ext uri="{FF2B5EF4-FFF2-40B4-BE49-F238E27FC236}">
                <a16:creationId xmlns:a16="http://schemas.microsoft.com/office/drawing/2014/main" id="{AE19A452-4FDE-4D23-84A8-776441176456}"/>
              </a:ext>
            </a:extLst>
          </p:cNvPr>
          <p:cNvSpPr txBox="1"/>
          <p:nvPr/>
        </p:nvSpPr>
        <p:spPr>
          <a:xfrm>
            <a:off x="1951724" y="5301733"/>
            <a:ext cx="8288551" cy="461665"/>
          </a:xfrm>
          <a:prstGeom prst="rect">
            <a:avLst/>
          </a:prstGeom>
          <a:solidFill>
            <a:schemeClr val="bg1">
              <a:lumMod val="85000"/>
            </a:schemeClr>
          </a:solidFill>
          <a:ln w="31750">
            <a:solidFill>
              <a:schemeClr val="tx1"/>
            </a:solidFill>
          </a:ln>
        </p:spPr>
        <p:txBody>
          <a:bodyPr wrap="none" rtlCol="0">
            <a:spAutoFit/>
          </a:bodyPr>
          <a:lstStyle/>
          <a:p>
            <a:r>
              <a:rPr lang="en-US" sz="2400" b="1" dirty="0">
                <a:solidFill>
                  <a:srgbClr val="7030A0"/>
                </a:solidFill>
                <a:latin typeface="Calibri" panose="020F0502020204030204" pitchFamily="34" charset="0"/>
                <a:cs typeface="Calibri" panose="020F0502020204030204" pitchFamily="34" charset="0"/>
              </a:rPr>
              <a:t>“ . . . </a:t>
            </a:r>
            <a:r>
              <a:rPr lang="en-US" sz="2400" b="1" i="1" u="sng" dirty="0">
                <a:solidFill>
                  <a:srgbClr val="FF0000"/>
                </a:solidFill>
                <a:latin typeface="Calibri" panose="020F0502020204030204" pitchFamily="34" charset="0"/>
                <a:cs typeface="Calibri" panose="020F0502020204030204" pitchFamily="34" charset="0"/>
              </a:rPr>
              <a:t>they glorified Him not as God</a:t>
            </a:r>
            <a:r>
              <a:rPr lang="en-US" sz="2400" b="1" dirty="0">
                <a:solidFill>
                  <a:srgbClr val="7030A0"/>
                </a:solidFill>
                <a:latin typeface="Calibri" panose="020F0502020204030204" pitchFamily="34" charset="0"/>
                <a:cs typeface="Calibri" panose="020F0502020204030204" pitchFamily="34" charset="0"/>
              </a:rPr>
              <a:t>, neither were thankful, . . ..”</a:t>
            </a:r>
          </a:p>
        </p:txBody>
      </p:sp>
      <p:sp>
        <p:nvSpPr>
          <p:cNvPr id="7" name="TextBox 6">
            <a:extLst>
              <a:ext uri="{FF2B5EF4-FFF2-40B4-BE49-F238E27FC236}">
                <a16:creationId xmlns:a16="http://schemas.microsoft.com/office/drawing/2014/main" id="{B031DE79-6A2B-45F9-A30C-7CD89BA3F7E7}"/>
              </a:ext>
            </a:extLst>
          </p:cNvPr>
          <p:cNvSpPr txBox="1"/>
          <p:nvPr/>
        </p:nvSpPr>
        <p:spPr>
          <a:xfrm flipH="1">
            <a:off x="1829005" y="3816446"/>
            <a:ext cx="9495523" cy="461665"/>
          </a:xfrm>
          <a:prstGeom prst="rect">
            <a:avLst/>
          </a:prstGeom>
          <a:solidFill>
            <a:schemeClr val="bg1">
              <a:lumMod val="85000"/>
            </a:schemeClr>
          </a:solidFill>
          <a:ln w="28575">
            <a:solidFill>
              <a:schemeClr val="tx1"/>
            </a:solidFill>
          </a:ln>
        </p:spPr>
        <p:txBody>
          <a:bodyPr wrap="square" rtlCol="0">
            <a:spAutoFit/>
          </a:bodyPr>
          <a:lstStyle/>
          <a:p>
            <a:r>
              <a:rPr lang="en-US" sz="2400" b="1" dirty="0">
                <a:solidFill>
                  <a:srgbClr val="7030A0"/>
                </a:solidFill>
              </a:rPr>
              <a:t>Enter into His gates with thanksgiving,  </a:t>
            </a:r>
            <a:r>
              <a:rPr lang="en-US" sz="2400" b="1" i="1" dirty="0">
                <a:solidFill>
                  <a:srgbClr val="7030A0"/>
                </a:solidFill>
              </a:rPr>
              <a:t>And</a:t>
            </a:r>
            <a:r>
              <a:rPr lang="en-US" sz="2400" b="1" dirty="0">
                <a:solidFill>
                  <a:srgbClr val="7030A0"/>
                </a:solidFill>
              </a:rPr>
              <a:t> into His courts with praise</a:t>
            </a:r>
            <a:r>
              <a:rPr lang="en-US" dirty="0"/>
              <a:t>.</a:t>
            </a:r>
          </a:p>
        </p:txBody>
      </p:sp>
    </p:spTree>
    <p:extLst>
      <p:ext uri="{BB962C8B-B14F-4D97-AF65-F5344CB8AC3E}">
        <p14:creationId xmlns:p14="http://schemas.microsoft.com/office/powerpoint/2010/main" val="5761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34954" y="80128"/>
            <a:ext cx="11348189" cy="1164771"/>
          </a:xfrm>
          <a:solidFill>
            <a:schemeClr val="bg1">
              <a:lumMod val="85000"/>
            </a:schemeClr>
          </a:solidFill>
          <a:ln w="28575">
            <a:solidFill>
              <a:schemeClr val="tx1"/>
            </a:solidFill>
          </a:ln>
        </p:spPr>
        <p:txBody>
          <a:bodyPr>
            <a:noAutofit/>
          </a:bodyPr>
          <a:lstStyle/>
          <a:p>
            <a:pPr algn="ctr"/>
            <a:r>
              <a:rPr lang="en-US" sz="2800" b="1" dirty="0">
                <a:solidFill>
                  <a:srgbClr val="7030A0"/>
                </a:solidFill>
                <a:latin typeface="Calibri" panose="020F0502020204030204" pitchFamily="34" charset="0"/>
                <a:cs typeface="Calibri" panose="020F0502020204030204" pitchFamily="34" charset="0"/>
              </a:rPr>
              <a:t>“[A grateful person] is one who </a:t>
            </a:r>
            <a:r>
              <a:rPr lang="en-US" sz="2800" b="1" u="sng" dirty="0">
                <a:solidFill>
                  <a:srgbClr val="FF0000"/>
                </a:solidFill>
                <a:latin typeface="Calibri" panose="020F0502020204030204" pitchFamily="34" charset="0"/>
                <a:cs typeface="Calibri" panose="020F0502020204030204" pitchFamily="34" charset="0"/>
              </a:rPr>
              <a:t>regularly affirms </a:t>
            </a:r>
            <a:r>
              <a:rPr lang="en-US" sz="2800" b="1" dirty="0">
                <a:solidFill>
                  <a:srgbClr val="7030A0"/>
                </a:solidFill>
                <a:latin typeface="Calibri" panose="020F0502020204030204" pitchFamily="34" charset="0"/>
                <a:cs typeface="Calibri" panose="020F0502020204030204" pitchFamily="34" charset="0"/>
              </a:rPr>
              <a:t>the goodness in his or her life and recognizes that the sources of this goodness lie at least partially outside of themselves.”</a:t>
            </a:r>
            <a:endParaRPr lang="en-US" sz="2800" b="1" u="sng" dirty="0">
              <a:solidFill>
                <a:srgbClr val="7030A0"/>
              </a:solidFill>
            </a:endParaRP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1306286"/>
            <a:ext cx="11230466" cy="5471586"/>
          </a:xfrm>
        </p:spPr>
        <p:txBody>
          <a:bodyPr>
            <a:normAutofit/>
          </a:bodyPr>
          <a:lstStyle/>
          <a:p>
            <a:r>
              <a:rPr lang="en-US" sz="2800" dirty="0">
                <a:latin typeface="Calibri" panose="020F0502020204030204" pitchFamily="34" charset="0"/>
                <a:cs typeface="Calibri" panose="020F0502020204030204" pitchFamily="34" charset="0"/>
              </a:rPr>
              <a:t>Humility is a heart condition that recognizes that all of our blessings have been </a:t>
            </a:r>
            <a:r>
              <a:rPr lang="en-US" sz="2800" b="1" u="sng" dirty="0">
                <a:solidFill>
                  <a:srgbClr val="FF0000"/>
                </a:solidFill>
                <a:latin typeface="Calibri" panose="020F0502020204030204" pitchFamily="34" charset="0"/>
                <a:cs typeface="Calibri" panose="020F0502020204030204" pitchFamily="34" charset="0"/>
              </a:rPr>
              <a:t>received</a:t>
            </a:r>
            <a:r>
              <a:rPr lang="en-US" sz="2800" dirty="0">
                <a:latin typeface="Calibri" panose="020F0502020204030204" pitchFamily="34" charset="0"/>
                <a:cs typeface="Calibri" panose="020F0502020204030204" pitchFamily="34" charset="0"/>
              </a:rPr>
              <a:t>, not earned. </a:t>
            </a:r>
          </a:p>
          <a:p>
            <a:r>
              <a:rPr lang="en-US" sz="2800" dirty="0">
                <a:latin typeface="Calibri" panose="020F0502020204030204" pitchFamily="34" charset="0"/>
                <a:cs typeface="Calibri" panose="020F0502020204030204" pitchFamily="34" charset="0"/>
              </a:rPr>
              <a:t>Let’s go back to Romans 1 again, and notice this time verse 22.</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Where is the emphasis of the Gentiles?  On Whom?</a:t>
            </a:r>
          </a:p>
          <a:p>
            <a:r>
              <a:rPr lang="en-US" sz="2800" dirty="0">
                <a:latin typeface="Calibri" panose="020F0502020204030204" pitchFamily="34" charset="0"/>
                <a:cs typeface="Calibri" panose="020F0502020204030204" pitchFamily="34" charset="0"/>
              </a:rPr>
              <a:t>And then notice in verse 23, once they placed emphasis on themselves, this led them to associated themselves to what?</a:t>
            </a: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DEITY!  They started to deify MAN/THEMSELVES.</a:t>
            </a:r>
          </a:p>
        </p:txBody>
      </p:sp>
      <p:sp>
        <p:nvSpPr>
          <p:cNvPr id="4" name="TextBox 3">
            <a:extLst>
              <a:ext uri="{FF2B5EF4-FFF2-40B4-BE49-F238E27FC236}">
                <a16:creationId xmlns:a16="http://schemas.microsoft.com/office/drawing/2014/main" id="{58D32214-46FB-45C4-B4E7-E4752CB83DD6}"/>
              </a:ext>
            </a:extLst>
          </p:cNvPr>
          <p:cNvSpPr txBox="1"/>
          <p:nvPr/>
        </p:nvSpPr>
        <p:spPr>
          <a:xfrm>
            <a:off x="2930769" y="2786743"/>
            <a:ext cx="7291996" cy="461665"/>
          </a:xfrm>
          <a:prstGeom prst="rect">
            <a:avLst/>
          </a:prstGeom>
          <a:solidFill>
            <a:schemeClr val="bg1">
              <a:lumMod val="85000"/>
            </a:schemeClr>
          </a:solidFill>
          <a:ln w="28575">
            <a:solidFill>
              <a:schemeClr val="tx1"/>
            </a:solidFill>
          </a:ln>
        </p:spPr>
        <p:txBody>
          <a:bodyPr wrap="none" rtlCol="0">
            <a:spAutoFit/>
          </a:bodyPr>
          <a:lstStyle/>
          <a:p>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22 </a:t>
            </a:r>
            <a:r>
              <a:rPr lang="en-US" sz="2400" b="1" dirty="0">
                <a:solidFill>
                  <a:srgbClr val="7030A0"/>
                </a:solidFill>
                <a:latin typeface="Calibri" panose="020F0502020204030204" pitchFamily="34" charset="0"/>
                <a:cs typeface="Calibri" panose="020F0502020204030204" pitchFamily="34" charset="0"/>
              </a:rPr>
              <a:t>Professing </a:t>
            </a:r>
            <a:r>
              <a:rPr lang="en-US" sz="2400" b="1" dirty="0">
                <a:solidFill>
                  <a:srgbClr val="FF0000"/>
                </a:solidFill>
                <a:latin typeface="Calibri" panose="020F0502020204030204" pitchFamily="34" charset="0"/>
                <a:cs typeface="Calibri" panose="020F0502020204030204" pitchFamily="34" charset="0"/>
              </a:rPr>
              <a:t>themselves</a:t>
            </a:r>
            <a:r>
              <a:rPr lang="en-US" sz="2400" b="1" dirty="0">
                <a:solidFill>
                  <a:srgbClr val="7030A0"/>
                </a:solidFill>
                <a:latin typeface="Calibri" panose="020F0502020204030204" pitchFamily="34" charset="0"/>
                <a:cs typeface="Calibri" panose="020F0502020204030204" pitchFamily="34" charset="0"/>
              </a:rPr>
              <a:t> to be wise, </a:t>
            </a:r>
            <a:r>
              <a:rPr lang="en-US" sz="2400" b="1" dirty="0">
                <a:solidFill>
                  <a:srgbClr val="FF0000"/>
                </a:solidFill>
                <a:latin typeface="Calibri" panose="020F0502020204030204" pitchFamily="34" charset="0"/>
                <a:cs typeface="Calibri" panose="020F0502020204030204" pitchFamily="34" charset="0"/>
              </a:rPr>
              <a:t>they</a:t>
            </a:r>
            <a:r>
              <a:rPr lang="en-US" sz="2400" b="1" dirty="0">
                <a:solidFill>
                  <a:srgbClr val="7030A0"/>
                </a:solidFill>
                <a:latin typeface="Calibri" panose="020F0502020204030204" pitchFamily="34" charset="0"/>
                <a:cs typeface="Calibri" panose="020F0502020204030204" pitchFamily="34" charset="0"/>
              </a:rPr>
              <a:t> became fools,</a:t>
            </a:r>
          </a:p>
        </p:txBody>
      </p:sp>
      <p:sp>
        <p:nvSpPr>
          <p:cNvPr id="9" name="TextBox 8">
            <a:extLst>
              <a:ext uri="{FF2B5EF4-FFF2-40B4-BE49-F238E27FC236}">
                <a16:creationId xmlns:a16="http://schemas.microsoft.com/office/drawing/2014/main" id="{07C8E251-7344-47F0-9AEC-D1DD6D15649D}"/>
              </a:ext>
            </a:extLst>
          </p:cNvPr>
          <p:cNvSpPr txBox="1"/>
          <p:nvPr/>
        </p:nvSpPr>
        <p:spPr>
          <a:xfrm>
            <a:off x="1330862" y="4916659"/>
            <a:ext cx="10156371"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23 </a:t>
            </a:r>
            <a:r>
              <a:rPr lang="en-US" sz="2400" b="1" dirty="0">
                <a:solidFill>
                  <a:srgbClr val="7030A0"/>
                </a:solidFill>
                <a:latin typeface="Calibri" panose="020F0502020204030204" pitchFamily="34" charset="0"/>
                <a:cs typeface="Calibri" panose="020F0502020204030204" pitchFamily="34" charset="0"/>
              </a:rPr>
              <a:t>and changed the glory of the incorruptible God </a:t>
            </a:r>
            <a:r>
              <a:rPr lang="en-US" sz="2400" b="1" u="sng" dirty="0">
                <a:solidFill>
                  <a:srgbClr val="FF0000"/>
                </a:solidFill>
                <a:latin typeface="Calibri" panose="020F0502020204030204" pitchFamily="34" charset="0"/>
                <a:cs typeface="Calibri" panose="020F0502020204030204" pitchFamily="34" charset="0"/>
              </a:rPr>
              <a:t>into an image made like corruptible man</a:t>
            </a:r>
            <a:r>
              <a:rPr lang="en-US" sz="2400" b="1" dirty="0">
                <a:solidFill>
                  <a:srgbClr val="7030A0"/>
                </a:solidFill>
                <a:latin typeface="Calibri" panose="020F0502020204030204" pitchFamily="34" charset="0"/>
                <a:cs typeface="Calibri" panose="020F0502020204030204" pitchFamily="34" charset="0"/>
              </a:rPr>
              <a:t>—and birds and four-footed animals and creeping things</a:t>
            </a:r>
            <a:r>
              <a:rPr lang="en-US" b="1" dirty="0">
                <a:solidFill>
                  <a:srgbClr val="7030A0"/>
                </a:solidFill>
              </a:rPr>
              <a:t>.</a:t>
            </a:r>
          </a:p>
        </p:txBody>
      </p:sp>
      <p:sp>
        <p:nvSpPr>
          <p:cNvPr id="6" name="TextBox 5">
            <a:extLst>
              <a:ext uri="{FF2B5EF4-FFF2-40B4-BE49-F238E27FC236}">
                <a16:creationId xmlns:a16="http://schemas.microsoft.com/office/drawing/2014/main" id="{F84B074D-58A9-4FD3-AE4C-BF909DC0B88C}"/>
              </a:ext>
            </a:extLst>
          </p:cNvPr>
          <p:cNvSpPr txBox="1"/>
          <p:nvPr/>
        </p:nvSpPr>
        <p:spPr>
          <a:xfrm>
            <a:off x="2119219" y="1669427"/>
            <a:ext cx="8579656" cy="954107"/>
          </a:xfrm>
          <a:prstGeom prst="rect">
            <a:avLst/>
          </a:prstGeom>
          <a:solidFill>
            <a:schemeClr val="bg1">
              <a:lumMod val="85000"/>
            </a:schemeClr>
          </a:solidFill>
          <a:ln w="31750">
            <a:solidFill>
              <a:schemeClr val="tx1"/>
            </a:solidFill>
          </a:ln>
        </p:spPr>
        <p:txBody>
          <a:bodyPr wrap="none" rtlCol="0">
            <a:spAutoFit/>
          </a:bodyPr>
          <a:lstStyle/>
          <a:p>
            <a:pPr algn="ctr"/>
            <a:r>
              <a:rPr lang="en-US" sz="2800" b="1" dirty="0">
                <a:solidFill>
                  <a:srgbClr val="7030A0"/>
                </a:solidFill>
              </a:rPr>
              <a:t>1 </a:t>
            </a:r>
            <a:r>
              <a:rPr lang="en-US" sz="2800" b="1" dirty="0" err="1">
                <a:solidFill>
                  <a:srgbClr val="7030A0"/>
                </a:solidFill>
              </a:rPr>
              <a:t>Thess</a:t>
            </a:r>
            <a:r>
              <a:rPr lang="en-US" sz="2800" b="1" dirty="0">
                <a:solidFill>
                  <a:srgbClr val="7030A0"/>
                </a:solidFill>
              </a:rPr>
              <a:t> 5:16,18a – “Rejoice evermore . . . In everything</a:t>
            </a:r>
          </a:p>
          <a:p>
            <a:pPr algn="ctr"/>
            <a:r>
              <a:rPr lang="en-US" sz="2800" b="1" dirty="0">
                <a:solidFill>
                  <a:srgbClr val="7030A0"/>
                </a:solidFill>
              </a:rPr>
              <a:t>give thanks . . .”</a:t>
            </a:r>
          </a:p>
        </p:txBody>
      </p:sp>
    </p:spTree>
    <p:extLst>
      <p:ext uri="{BB962C8B-B14F-4D97-AF65-F5344CB8AC3E}">
        <p14:creationId xmlns:p14="http://schemas.microsoft.com/office/powerpoint/2010/main" val="413022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16" presetClass="entr" presetSubtype="21"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par>
                                <p:cTn id="34" presetID="2" presetClass="entr" presetSubtype="9"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1000" fill="hold"/>
                                        <p:tgtEl>
                                          <p:spTgt spid="9"/>
                                        </p:tgtEl>
                                        <p:attrNameLst>
                                          <p:attrName>ppt_x</p:attrName>
                                        </p:attrNameLst>
                                      </p:cBhvr>
                                      <p:tavLst>
                                        <p:tav tm="0">
                                          <p:val>
                                            <p:strVal val="0-#ppt_w/2"/>
                                          </p:val>
                                        </p:tav>
                                        <p:tav tm="100000">
                                          <p:val>
                                            <p:strVal val="#ppt_x"/>
                                          </p:val>
                                        </p:tav>
                                      </p:tavLst>
                                    </p:anim>
                                    <p:anim calcmode="lin" valueType="num">
                                      <p:cBhvr additive="base">
                                        <p:cTn id="37"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1230466" cy="5976594"/>
          </a:xfrm>
        </p:spPr>
        <p:txBody>
          <a:bodyPr>
            <a:normAutofit/>
          </a:bodyPr>
          <a:lstStyle/>
          <a:p>
            <a:pPr marL="0" indent="0">
              <a:buNone/>
            </a:pPr>
            <a:r>
              <a:rPr lang="en-US" sz="2800" dirty="0"/>
              <a:t>Types of prayers:</a:t>
            </a:r>
          </a:p>
          <a:p>
            <a:pPr marL="0" indent="0">
              <a:buNone/>
            </a:pPr>
            <a:r>
              <a:rPr lang="en-US" sz="2800" dirty="0"/>
              <a:t>	Petition – (We know this one oh so well) Most type we use?</a:t>
            </a:r>
          </a:p>
          <a:p>
            <a:pPr marL="0" indent="0">
              <a:buNone/>
            </a:pPr>
            <a:r>
              <a:rPr lang="en-US" sz="2800" dirty="0"/>
              <a:t>	Intercession – Probably pray this second most?</a:t>
            </a:r>
          </a:p>
          <a:p>
            <a:pPr marL="0" indent="0">
              <a:buNone/>
            </a:pPr>
            <a:r>
              <a:rPr lang="en-US" sz="2800" dirty="0"/>
              <a:t>	Worship/Adoration – We express our reliance on Him for all things</a:t>
            </a:r>
          </a:p>
          <a:p>
            <a:pPr marL="0" indent="0">
              <a:buNone/>
            </a:pPr>
            <a:r>
              <a:rPr lang="en-US" sz="2800" dirty="0"/>
              <a:t>	Praise</a:t>
            </a:r>
          </a:p>
          <a:p>
            <a:pPr marL="0" indent="0">
              <a:buNone/>
            </a:pPr>
            <a:r>
              <a:rPr lang="en-US" sz="2800" dirty="0"/>
              <a:t>	Thanksgiving</a:t>
            </a:r>
          </a:p>
          <a:p>
            <a:pPr marL="0" indent="0">
              <a:buNone/>
            </a:pPr>
            <a:r>
              <a:rPr lang="en-US" sz="2800" dirty="0"/>
              <a:t>Many utilize all forms in each prayer, probably to a degree.</a:t>
            </a:r>
          </a:p>
          <a:p>
            <a:pPr marL="0" indent="0">
              <a:buNone/>
            </a:pPr>
            <a:r>
              <a:rPr lang="en-US" sz="2800" dirty="0"/>
              <a:t>But when was the last time we just prayed a prayer of adoration, or praise or thanksgiving?</a:t>
            </a:r>
          </a:p>
          <a:p>
            <a:pPr marL="0" indent="0">
              <a:buNone/>
            </a:pPr>
            <a:r>
              <a:rPr lang="en-US" sz="2800" dirty="0"/>
              <a:t>	</a:t>
            </a:r>
          </a:p>
        </p:txBody>
      </p:sp>
      <p:sp>
        <p:nvSpPr>
          <p:cNvPr id="5" name="TextBox 4">
            <a:extLst>
              <a:ext uri="{FF2B5EF4-FFF2-40B4-BE49-F238E27FC236}">
                <a16:creationId xmlns:a16="http://schemas.microsoft.com/office/drawing/2014/main" id="{AE19A452-4FDE-4D23-84A8-776441176456}"/>
              </a:ext>
            </a:extLst>
          </p:cNvPr>
          <p:cNvSpPr txBox="1"/>
          <p:nvPr/>
        </p:nvSpPr>
        <p:spPr>
          <a:xfrm>
            <a:off x="1951724" y="5825889"/>
            <a:ext cx="8288551" cy="461665"/>
          </a:xfrm>
          <a:prstGeom prst="rect">
            <a:avLst/>
          </a:prstGeom>
          <a:solidFill>
            <a:schemeClr val="bg1">
              <a:lumMod val="85000"/>
            </a:schemeClr>
          </a:solidFill>
          <a:ln w="31750">
            <a:solidFill>
              <a:schemeClr val="tx1"/>
            </a:solidFill>
          </a:ln>
        </p:spPr>
        <p:txBody>
          <a:bodyPr wrap="none" rtlCol="0">
            <a:spAutoFit/>
          </a:bodyPr>
          <a:lstStyle/>
          <a:p>
            <a:r>
              <a:rPr lang="en-US" sz="2400" b="1" dirty="0">
                <a:solidFill>
                  <a:srgbClr val="7030A0"/>
                </a:solidFill>
                <a:latin typeface="Calibri" panose="020F0502020204030204" pitchFamily="34" charset="0"/>
                <a:cs typeface="Calibri" panose="020F0502020204030204" pitchFamily="34" charset="0"/>
              </a:rPr>
              <a:t>“ . . . they glorified Him not as God, neither were thankful, . . ..”</a:t>
            </a:r>
          </a:p>
        </p:txBody>
      </p:sp>
    </p:spTree>
    <p:extLst>
      <p:ext uri="{BB962C8B-B14F-4D97-AF65-F5344CB8AC3E}">
        <p14:creationId xmlns:p14="http://schemas.microsoft.com/office/powerpoint/2010/main" val="194062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9"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1250" fill="hold"/>
                                        <p:tgtEl>
                                          <p:spTgt spid="5"/>
                                        </p:tgtEl>
                                        <p:attrNameLst>
                                          <p:attrName>ppt_x</p:attrName>
                                        </p:attrNameLst>
                                      </p:cBhvr>
                                      <p:tavLst>
                                        <p:tav tm="0">
                                          <p:val>
                                            <p:strVal val="0-#ppt_w/2"/>
                                          </p:val>
                                        </p:tav>
                                        <p:tav tm="100000">
                                          <p:val>
                                            <p:strVal val="#ppt_x"/>
                                          </p:val>
                                        </p:tav>
                                      </p:tavLst>
                                    </p:anim>
                                    <p:anim calcmode="lin" valueType="num">
                                      <p:cBhvr additive="base">
                                        <p:cTn id="48" dur="125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620486"/>
            <a:ext cx="10812544" cy="6034838"/>
          </a:xfrm>
        </p:spPr>
        <p:txBody>
          <a:bodyPr>
            <a:noAutofit/>
          </a:bodyPr>
          <a:lstStyle/>
          <a:p>
            <a:r>
              <a:rPr lang="en-US" sz="2400" dirty="0">
                <a:latin typeface="Calibri" panose="020F0502020204030204" pitchFamily="34" charset="0"/>
                <a:cs typeface="Calibri" panose="020F0502020204030204" pitchFamily="34" charset="0"/>
              </a:rPr>
              <a:t>Thankfulness helps us to understand how utterly deprived we are as we stand before a Holy God. </a:t>
            </a:r>
          </a:p>
          <a:p>
            <a:r>
              <a:rPr lang="en-US" sz="2400" dirty="0">
                <a:latin typeface="Calibri" panose="020F0502020204030204" pitchFamily="34" charset="0"/>
                <a:cs typeface="Calibri" panose="020F0502020204030204" pitchFamily="34" charset="0"/>
              </a:rPr>
              <a:t>James 4:6</a:t>
            </a: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Gratitude is the pure, appropriate response to the saving and keeping grace of God. Its opposite is ingratitude, and it can be deceptively dangerous in our lives and relationships. </a:t>
            </a:r>
          </a:p>
          <a:p>
            <a:r>
              <a:rPr lang="en-US" sz="2400" dirty="0">
                <a:latin typeface="Calibri" panose="020F0502020204030204" pitchFamily="34" charset="0"/>
                <a:cs typeface="Calibri" panose="020F0502020204030204" pitchFamily="34" charset="0"/>
              </a:rPr>
              <a:t>Notice 2 Chronicles 32:25 </a:t>
            </a: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In the ongoing struggle of daily life—out there where feelings of disappointment and entitlement can easily talk louder than our best intentions—</a:t>
            </a:r>
          </a:p>
          <a:p>
            <a:r>
              <a:rPr lang="en-US" sz="2400" dirty="0">
                <a:latin typeface="Calibri" panose="020F0502020204030204" pitchFamily="34" charset="0"/>
                <a:cs typeface="Calibri" panose="020F0502020204030204" pitchFamily="34" charset="0"/>
              </a:rPr>
              <a:t>Why choose thankfulness over ingratitude?</a:t>
            </a:r>
          </a:p>
        </p:txBody>
      </p:sp>
      <p:sp>
        <p:nvSpPr>
          <p:cNvPr id="4" name="TextBox 3">
            <a:extLst>
              <a:ext uri="{FF2B5EF4-FFF2-40B4-BE49-F238E27FC236}">
                <a16:creationId xmlns:a16="http://schemas.microsoft.com/office/drawing/2014/main" id="{C2CEA2DF-982C-48A1-A032-4DA7169BE753}"/>
              </a:ext>
            </a:extLst>
          </p:cNvPr>
          <p:cNvSpPr txBox="1"/>
          <p:nvPr/>
        </p:nvSpPr>
        <p:spPr>
          <a:xfrm>
            <a:off x="1007268" y="1918823"/>
            <a:ext cx="10812543"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rPr>
              <a:t>6 </a:t>
            </a:r>
            <a:r>
              <a:rPr lang="en-US" sz="2400" b="1" dirty="0">
                <a:solidFill>
                  <a:srgbClr val="7030A0"/>
                </a:solidFill>
              </a:rPr>
              <a:t>But He gives more grace. Therefore He says: “God resists the proud, But gives grace to the humble.”</a:t>
            </a:r>
          </a:p>
        </p:txBody>
      </p:sp>
      <p:sp>
        <p:nvSpPr>
          <p:cNvPr id="5" name="TextBox 4">
            <a:extLst>
              <a:ext uri="{FF2B5EF4-FFF2-40B4-BE49-F238E27FC236}">
                <a16:creationId xmlns:a16="http://schemas.microsoft.com/office/drawing/2014/main" id="{8948CD9B-5A58-42AD-A67A-E2BFF9FAACA2}"/>
              </a:ext>
            </a:extLst>
          </p:cNvPr>
          <p:cNvSpPr txBox="1"/>
          <p:nvPr/>
        </p:nvSpPr>
        <p:spPr>
          <a:xfrm>
            <a:off x="1075869" y="4648199"/>
            <a:ext cx="10721076"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25 </a:t>
            </a:r>
            <a:r>
              <a:rPr lang="en-US" sz="2400" b="1" dirty="0">
                <a:solidFill>
                  <a:srgbClr val="7030A0"/>
                </a:solidFill>
                <a:latin typeface="Calibri" panose="020F0502020204030204" pitchFamily="34" charset="0"/>
                <a:cs typeface="Calibri" panose="020F0502020204030204" pitchFamily="34" charset="0"/>
              </a:rPr>
              <a:t>But </a:t>
            </a:r>
            <a:r>
              <a:rPr lang="en-US" sz="2400" b="1" i="1" u="sng" dirty="0">
                <a:solidFill>
                  <a:srgbClr val="FF0000"/>
                </a:solidFill>
                <a:latin typeface="Calibri" panose="020F0502020204030204" pitchFamily="34" charset="0"/>
                <a:cs typeface="Calibri" panose="020F0502020204030204" pitchFamily="34" charset="0"/>
              </a:rPr>
              <a:t>Hezekiah did not repay according to the favor shown him</a:t>
            </a:r>
            <a:r>
              <a:rPr lang="en-US" sz="2400" b="1" dirty="0">
                <a:solidFill>
                  <a:srgbClr val="7030A0"/>
                </a:solidFill>
                <a:latin typeface="Calibri" panose="020F0502020204030204" pitchFamily="34" charset="0"/>
                <a:cs typeface="Calibri" panose="020F0502020204030204" pitchFamily="34" charset="0"/>
              </a:rPr>
              <a:t>, for his heart was </a:t>
            </a:r>
          </a:p>
          <a:p>
            <a:pPr algn="ctr"/>
            <a:r>
              <a:rPr lang="en-US" sz="2400" b="1" dirty="0">
                <a:solidFill>
                  <a:srgbClr val="7030A0"/>
                </a:solidFill>
                <a:latin typeface="Calibri" panose="020F0502020204030204" pitchFamily="34" charset="0"/>
                <a:cs typeface="Calibri" panose="020F0502020204030204" pitchFamily="34" charset="0"/>
              </a:rPr>
              <a:t>lifted up; therefore wrath was looming over him and over Judah and Jerusalem.</a:t>
            </a:r>
            <a:r>
              <a:rPr lang="en-US" sz="2400" b="1" dirty="0"/>
              <a:t> </a:t>
            </a:r>
          </a:p>
        </p:txBody>
      </p:sp>
    </p:spTree>
    <p:extLst>
      <p:ext uri="{BB962C8B-B14F-4D97-AF65-F5344CB8AC3E}">
        <p14:creationId xmlns:p14="http://schemas.microsoft.com/office/powerpoint/2010/main" val="190907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par>
                                <p:cTn id="26" presetID="2" presetClass="entr" presetSubtype="1"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000" fill="hold"/>
                                        <p:tgtEl>
                                          <p:spTgt spid="5"/>
                                        </p:tgtEl>
                                        <p:attrNameLst>
                                          <p:attrName>ppt_x</p:attrName>
                                        </p:attrNameLst>
                                      </p:cBhvr>
                                      <p:tavLst>
                                        <p:tav tm="0">
                                          <p:val>
                                            <p:strVal val="#ppt_x"/>
                                          </p:val>
                                        </p:tav>
                                        <p:tav tm="100000">
                                          <p:val>
                                            <p:strVal val="#ppt_x"/>
                                          </p:val>
                                        </p:tav>
                                      </p:tavLst>
                                    </p:anim>
                                    <p:anim calcmode="lin" valueType="num">
                                      <p:cBhvr additive="base">
                                        <p:cTn id="29"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arn(inVertical)">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37501" y="12615"/>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pPr marL="514350" indent="-514350">
              <a:buFont typeface="+mj-lt"/>
              <a:buAutoNum type="arabicPeriod"/>
            </a:pPr>
            <a:r>
              <a:rPr lang="en-US" sz="2800" b="1" i="1" u="sng" dirty="0">
                <a:solidFill>
                  <a:srgbClr val="FF0000"/>
                </a:solidFill>
              </a:rPr>
              <a:t>It is commanded and has always been commanded.</a:t>
            </a:r>
          </a:p>
          <a:p>
            <a:r>
              <a:rPr lang="en-US" sz="2400" dirty="0"/>
              <a:t>Psalms 50:14</a:t>
            </a:r>
          </a:p>
          <a:p>
            <a:endParaRPr lang="en-US" sz="2400" dirty="0"/>
          </a:p>
          <a:p>
            <a:r>
              <a:rPr lang="en-US" sz="2400" dirty="0"/>
              <a:t>Psalms 105:1</a:t>
            </a:r>
          </a:p>
          <a:p>
            <a:endParaRPr lang="en-US" sz="2400" dirty="0"/>
          </a:p>
          <a:p>
            <a:pPr marL="0" indent="0">
              <a:buNone/>
            </a:pPr>
            <a:endParaRPr lang="en-US" sz="2400" dirty="0"/>
          </a:p>
          <a:p>
            <a:r>
              <a:rPr lang="en-US" sz="2400" dirty="0"/>
              <a:t>The theme of being thankful runs throughout the entire book of Colossians.  Notice 1:3; 2:7, 4:2 and the summation in 3:17</a:t>
            </a:r>
          </a:p>
        </p:txBody>
      </p:sp>
      <p:sp>
        <p:nvSpPr>
          <p:cNvPr id="4" name="TextBox 3">
            <a:extLst>
              <a:ext uri="{FF2B5EF4-FFF2-40B4-BE49-F238E27FC236}">
                <a16:creationId xmlns:a16="http://schemas.microsoft.com/office/drawing/2014/main" id="{65AD8522-2322-4E21-9296-E2ABD1A6115F}"/>
              </a:ext>
            </a:extLst>
          </p:cNvPr>
          <p:cNvSpPr txBox="1"/>
          <p:nvPr/>
        </p:nvSpPr>
        <p:spPr>
          <a:xfrm>
            <a:off x="961534" y="1776228"/>
            <a:ext cx="10812544" cy="461665"/>
          </a:xfrm>
          <a:prstGeom prst="rect">
            <a:avLst/>
          </a:prstGeom>
          <a:solidFill>
            <a:schemeClr val="bg1">
              <a:lumMod val="85000"/>
            </a:schemeClr>
          </a:solidFill>
          <a:ln w="28575">
            <a:solidFill>
              <a:schemeClr val="tx1"/>
            </a:solidFill>
          </a:ln>
        </p:spPr>
        <p:txBody>
          <a:bodyPr wrap="square" rtlCol="0">
            <a:spAutoFit/>
          </a:bodyPr>
          <a:lstStyle/>
          <a:p>
            <a:r>
              <a:rPr lang="en-US" sz="2400" b="1" dirty="0">
                <a:solidFill>
                  <a:srgbClr val="7030A0"/>
                </a:solidFill>
              </a:rPr>
              <a:t>Offer unto God the sacrifice of thanksgiving; And pay thy vows unto the Most High</a:t>
            </a:r>
            <a:r>
              <a:rPr lang="en-US" dirty="0"/>
              <a:t>;</a:t>
            </a:r>
          </a:p>
        </p:txBody>
      </p:sp>
      <p:sp>
        <p:nvSpPr>
          <p:cNvPr id="6" name="TextBox 5">
            <a:extLst>
              <a:ext uri="{FF2B5EF4-FFF2-40B4-BE49-F238E27FC236}">
                <a16:creationId xmlns:a16="http://schemas.microsoft.com/office/drawing/2014/main" id="{73C9198D-D06E-4F9D-8496-CC91981EF580}"/>
              </a:ext>
            </a:extLst>
          </p:cNvPr>
          <p:cNvSpPr txBox="1"/>
          <p:nvPr/>
        </p:nvSpPr>
        <p:spPr>
          <a:xfrm>
            <a:off x="737501" y="2897304"/>
            <a:ext cx="11260610"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rPr>
              <a:t>Oh give thanks unto Jehovah, call upon his name; Make known among the peoples his doings.</a:t>
            </a:r>
          </a:p>
        </p:txBody>
      </p:sp>
      <p:sp>
        <p:nvSpPr>
          <p:cNvPr id="7" name="TextBox 6">
            <a:extLst>
              <a:ext uri="{FF2B5EF4-FFF2-40B4-BE49-F238E27FC236}">
                <a16:creationId xmlns:a16="http://schemas.microsoft.com/office/drawing/2014/main" id="{8789E2BA-34BB-492F-B11C-B24D965A2C21}"/>
              </a:ext>
            </a:extLst>
          </p:cNvPr>
          <p:cNvSpPr txBox="1"/>
          <p:nvPr/>
        </p:nvSpPr>
        <p:spPr>
          <a:xfrm flipH="1">
            <a:off x="914400" y="4834458"/>
            <a:ext cx="5667105" cy="707886"/>
          </a:xfrm>
          <a:prstGeom prst="rect">
            <a:avLst/>
          </a:prstGeom>
          <a:solidFill>
            <a:schemeClr val="bg1">
              <a:lumMod val="85000"/>
            </a:schemeClr>
          </a:solidFill>
          <a:ln w="28575">
            <a:solidFill>
              <a:schemeClr val="tx1"/>
            </a:solidFill>
          </a:ln>
        </p:spPr>
        <p:txBody>
          <a:bodyPr wrap="square" rtlCol="0">
            <a:spAutoFit/>
          </a:bodyPr>
          <a:lstStyle/>
          <a:p>
            <a:pPr algn="ctr"/>
            <a:r>
              <a:rPr lang="en-US" sz="2000" b="1" baseline="30000" dirty="0">
                <a:solidFill>
                  <a:srgbClr val="7030A0"/>
                </a:solidFill>
                <a:latin typeface="Calibri" panose="020F0502020204030204" pitchFamily="34" charset="0"/>
                <a:cs typeface="Calibri" panose="020F0502020204030204" pitchFamily="34" charset="0"/>
              </a:rPr>
              <a:t>3 </a:t>
            </a:r>
            <a:r>
              <a:rPr lang="en-US" sz="2000" b="1" dirty="0">
                <a:solidFill>
                  <a:srgbClr val="7030A0"/>
                </a:solidFill>
                <a:latin typeface="Calibri" panose="020F0502020204030204" pitchFamily="34" charset="0"/>
                <a:cs typeface="Calibri" panose="020F0502020204030204" pitchFamily="34" charset="0"/>
              </a:rPr>
              <a:t>We give thanks to God the Father of our Lord Jesus Christ, praying always for you,</a:t>
            </a:r>
          </a:p>
        </p:txBody>
      </p:sp>
      <p:sp>
        <p:nvSpPr>
          <p:cNvPr id="8" name="TextBox 7">
            <a:extLst>
              <a:ext uri="{FF2B5EF4-FFF2-40B4-BE49-F238E27FC236}">
                <a16:creationId xmlns:a16="http://schemas.microsoft.com/office/drawing/2014/main" id="{C9E63D1D-564B-4518-97D4-85068B4FF536}"/>
              </a:ext>
            </a:extLst>
          </p:cNvPr>
          <p:cNvSpPr txBox="1"/>
          <p:nvPr/>
        </p:nvSpPr>
        <p:spPr>
          <a:xfrm>
            <a:off x="859971" y="5894809"/>
            <a:ext cx="6680740" cy="707886"/>
          </a:xfrm>
          <a:prstGeom prst="rect">
            <a:avLst/>
          </a:prstGeom>
          <a:solidFill>
            <a:schemeClr val="bg1">
              <a:lumMod val="85000"/>
            </a:schemeClr>
          </a:solidFill>
          <a:ln w="28575">
            <a:solidFill>
              <a:schemeClr val="tx1"/>
            </a:solidFill>
          </a:ln>
        </p:spPr>
        <p:txBody>
          <a:bodyPr wrap="none" rtlCol="0">
            <a:spAutoFit/>
          </a:bodyPr>
          <a:lstStyle/>
          <a:p>
            <a:pPr algn="ctr"/>
            <a:r>
              <a:rPr lang="en-US" sz="2000" b="1" baseline="30000" dirty="0">
                <a:solidFill>
                  <a:srgbClr val="7030A0"/>
                </a:solidFill>
                <a:latin typeface="Calibri" panose="020F0502020204030204" pitchFamily="34" charset="0"/>
                <a:cs typeface="Calibri" panose="020F0502020204030204" pitchFamily="34" charset="0"/>
              </a:rPr>
              <a:t>7 </a:t>
            </a:r>
            <a:r>
              <a:rPr lang="en-US" sz="2000" b="1" dirty="0">
                <a:solidFill>
                  <a:srgbClr val="7030A0"/>
                </a:solidFill>
                <a:latin typeface="Calibri" panose="020F0502020204030204" pitchFamily="34" charset="0"/>
                <a:cs typeface="Calibri" panose="020F0502020204030204" pitchFamily="34" charset="0"/>
              </a:rPr>
              <a:t>rooted and </a:t>
            </a:r>
            <a:r>
              <a:rPr lang="en-US" sz="2000" b="1" dirty="0" err="1">
                <a:solidFill>
                  <a:srgbClr val="7030A0"/>
                </a:solidFill>
                <a:latin typeface="Calibri" panose="020F0502020204030204" pitchFamily="34" charset="0"/>
                <a:cs typeface="Calibri" panose="020F0502020204030204" pitchFamily="34" charset="0"/>
              </a:rPr>
              <a:t>builded</a:t>
            </a:r>
            <a:r>
              <a:rPr lang="en-US" sz="2000" b="1" dirty="0">
                <a:solidFill>
                  <a:srgbClr val="7030A0"/>
                </a:solidFill>
                <a:latin typeface="Calibri" panose="020F0502020204030204" pitchFamily="34" charset="0"/>
                <a:cs typeface="Calibri" panose="020F0502020204030204" pitchFamily="34" charset="0"/>
              </a:rPr>
              <a:t> up in him, and established in your faith, </a:t>
            </a:r>
          </a:p>
          <a:p>
            <a:pPr algn="ctr"/>
            <a:r>
              <a:rPr lang="en-US" sz="2000" b="1" dirty="0">
                <a:solidFill>
                  <a:srgbClr val="7030A0"/>
                </a:solidFill>
                <a:latin typeface="Calibri" panose="020F0502020204030204" pitchFamily="34" charset="0"/>
                <a:cs typeface="Calibri" panose="020F0502020204030204" pitchFamily="34" charset="0"/>
              </a:rPr>
              <a:t>even as ye were taught, abounding in thanksgiving.</a:t>
            </a:r>
          </a:p>
        </p:txBody>
      </p:sp>
      <p:sp>
        <p:nvSpPr>
          <p:cNvPr id="9" name="TextBox 8">
            <a:extLst>
              <a:ext uri="{FF2B5EF4-FFF2-40B4-BE49-F238E27FC236}">
                <a16:creationId xmlns:a16="http://schemas.microsoft.com/office/drawing/2014/main" id="{294513C4-AF96-4B3B-B8D5-7F3C9D065C09}"/>
              </a:ext>
            </a:extLst>
          </p:cNvPr>
          <p:cNvSpPr txBox="1"/>
          <p:nvPr/>
        </p:nvSpPr>
        <p:spPr>
          <a:xfrm flipH="1">
            <a:off x="7924801" y="5894809"/>
            <a:ext cx="4073310" cy="707886"/>
          </a:xfrm>
          <a:prstGeom prst="rect">
            <a:avLst/>
          </a:prstGeom>
          <a:solidFill>
            <a:schemeClr val="bg1">
              <a:lumMod val="85000"/>
            </a:schemeClr>
          </a:solidFill>
          <a:ln w="31750">
            <a:solidFill>
              <a:schemeClr val="tx1"/>
            </a:solidFill>
          </a:ln>
        </p:spPr>
        <p:txBody>
          <a:bodyPr wrap="square" rtlCol="0">
            <a:spAutoFit/>
          </a:bodyPr>
          <a:lstStyle/>
          <a:p>
            <a:pPr algn="ctr"/>
            <a:r>
              <a:rPr lang="en-US" sz="2000" b="1" baseline="30000" dirty="0">
                <a:solidFill>
                  <a:srgbClr val="7030A0"/>
                </a:solidFill>
                <a:latin typeface="Calibri" panose="020F0502020204030204" pitchFamily="34" charset="0"/>
                <a:cs typeface="Calibri" panose="020F0502020204030204" pitchFamily="34" charset="0"/>
              </a:rPr>
              <a:t>2 </a:t>
            </a:r>
            <a:r>
              <a:rPr lang="en-US" sz="2000" b="1" dirty="0">
                <a:solidFill>
                  <a:srgbClr val="7030A0"/>
                </a:solidFill>
                <a:latin typeface="Calibri" panose="020F0502020204030204" pitchFamily="34" charset="0"/>
                <a:cs typeface="Calibri" panose="020F0502020204030204" pitchFamily="34" charset="0"/>
              </a:rPr>
              <a:t>Continue </a:t>
            </a:r>
            <a:r>
              <a:rPr lang="en-US" sz="2000" b="1" dirty="0" err="1">
                <a:solidFill>
                  <a:srgbClr val="7030A0"/>
                </a:solidFill>
                <a:latin typeface="Calibri" panose="020F0502020204030204" pitchFamily="34" charset="0"/>
                <a:cs typeface="Calibri" panose="020F0502020204030204" pitchFamily="34" charset="0"/>
              </a:rPr>
              <a:t>stedfastly</a:t>
            </a:r>
            <a:r>
              <a:rPr lang="en-US" sz="2000" b="1" dirty="0">
                <a:solidFill>
                  <a:srgbClr val="7030A0"/>
                </a:solidFill>
                <a:latin typeface="Calibri" panose="020F0502020204030204" pitchFamily="34" charset="0"/>
                <a:cs typeface="Calibri" panose="020F0502020204030204" pitchFamily="34" charset="0"/>
              </a:rPr>
              <a:t> in prayer, watching therein with thanksgiving;</a:t>
            </a:r>
          </a:p>
        </p:txBody>
      </p:sp>
      <p:sp>
        <p:nvSpPr>
          <p:cNvPr id="10" name="TextBox 9">
            <a:extLst>
              <a:ext uri="{FF2B5EF4-FFF2-40B4-BE49-F238E27FC236}">
                <a16:creationId xmlns:a16="http://schemas.microsoft.com/office/drawing/2014/main" id="{F91B7BB5-8F49-42D6-8792-1BB0152A2BCB}"/>
              </a:ext>
            </a:extLst>
          </p:cNvPr>
          <p:cNvSpPr txBox="1"/>
          <p:nvPr/>
        </p:nvSpPr>
        <p:spPr>
          <a:xfrm>
            <a:off x="7010402" y="4680570"/>
            <a:ext cx="4917254" cy="1015663"/>
          </a:xfrm>
          <a:prstGeom prst="rect">
            <a:avLst/>
          </a:prstGeom>
          <a:solidFill>
            <a:schemeClr val="bg1">
              <a:lumMod val="85000"/>
            </a:schemeClr>
          </a:solidFill>
          <a:ln w="28575">
            <a:solidFill>
              <a:schemeClr val="tx1"/>
            </a:solidFill>
          </a:ln>
        </p:spPr>
        <p:txBody>
          <a:bodyPr wrap="square" rtlCol="0">
            <a:spAutoFit/>
          </a:bodyPr>
          <a:lstStyle/>
          <a:p>
            <a:pPr algn="ctr"/>
            <a:r>
              <a:rPr lang="en-US" sz="2000" b="1" baseline="30000" dirty="0">
                <a:solidFill>
                  <a:srgbClr val="7030A0"/>
                </a:solidFill>
                <a:latin typeface="Calibri" panose="020F0502020204030204" pitchFamily="34" charset="0"/>
                <a:cs typeface="Calibri" panose="020F0502020204030204" pitchFamily="34" charset="0"/>
              </a:rPr>
              <a:t>17 </a:t>
            </a:r>
            <a:r>
              <a:rPr lang="en-US" sz="2000" b="1" dirty="0">
                <a:solidFill>
                  <a:srgbClr val="7030A0"/>
                </a:solidFill>
                <a:latin typeface="Calibri" panose="020F0502020204030204" pitchFamily="34" charset="0"/>
                <a:cs typeface="Calibri" panose="020F0502020204030204" pitchFamily="34" charset="0"/>
              </a:rPr>
              <a:t>And whatsoever ye do, in word or in deed, </a:t>
            </a:r>
            <a:r>
              <a:rPr lang="en-US" sz="2000" b="1" i="1" dirty="0">
                <a:solidFill>
                  <a:srgbClr val="7030A0"/>
                </a:solidFill>
                <a:latin typeface="Calibri" panose="020F0502020204030204" pitchFamily="34" charset="0"/>
                <a:cs typeface="Calibri" panose="020F0502020204030204" pitchFamily="34" charset="0"/>
              </a:rPr>
              <a:t>do</a:t>
            </a:r>
            <a:r>
              <a:rPr lang="en-US" sz="2000" b="1" dirty="0">
                <a:solidFill>
                  <a:srgbClr val="7030A0"/>
                </a:solidFill>
                <a:latin typeface="Calibri" panose="020F0502020204030204" pitchFamily="34" charset="0"/>
                <a:cs typeface="Calibri" panose="020F0502020204030204" pitchFamily="34" charset="0"/>
              </a:rPr>
              <a:t> all in the name of the Lord Jesus, giving thanks to God the Father through him.</a:t>
            </a:r>
          </a:p>
        </p:txBody>
      </p:sp>
    </p:spTree>
    <p:extLst>
      <p:ext uri="{BB962C8B-B14F-4D97-AF65-F5344CB8AC3E}">
        <p14:creationId xmlns:p14="http://schemas.microsoft.com/office/powerpoint/2010/main" val="425647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2" presetClass="entr" presetSubtype="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1+#ppt_w/2"/>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1000" fill="hold"/>
                                        <p:tgtEl>
                                          <p:spTgt spid="7"/>
                                        </p:tgtEl>
                                        <p:attrNameLst>
                                          <p:attrName>ppt_x</p:attrName>
                                        </p:attrNameLst>
                                      </p:cBhvr>
                                      <p:tavLst>
                                        <p:tav tm="0">
                                          <p:val>
                                            <p:strVal val="1+#ppt_w/2"/>
                                          </p:val>
                                        </p:tav>
                                        <p:tav tm="100000">
                                          <p:val>
                                            <p:strVal val="#ppt_x"/>
                                          </p:val>
                                        </p:tav>
                                      </p:tavLst>
                                    </p:anim>
                                    <p:anim calcmode="lin" valueType="num">
                                      <p:cBhvr additive="base">
                                        <p:cTn id="31"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1000" fill="hold"/>
                                        <p:tgtEl>
                                          <p:spTgt spid="8"/>
                                        </p:tgtEl>
                                        <p:attrNameLst>
                                          <p:attrName>ppt_x</p:attrName>
                                        </p:attrNameLst>
                                      </p:cBhvr>
                                      <p:tavLst>
                                        <p:tav tm="0">
                                          <p:val>
                                            <p:strVal val="0-#ppt_w/2"/>
                                          </p:val>
                                        </p:tav>
                                        <p:tav tm="100000">
                                          <p:val>
                                            <p:strVal val="#ppt_x"/>
                                          </p:val>
                                        </p:tav>
                                      </p:tavLst>
                                    </p:anim>
                                    <p:anim calcmode="lin" valueType="num">
                                      <p:cBhvr additive="base">
                                        <p:cTn id="37"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1000" fill="hold"/>
                                        <p:tgtEl>
                                          <p:spTgt spid="9"/>
                                        </p:tgtEl>
                                        <p:attrNameLst>
                                          <p:attrName>ppt_x</p:attrName>
                                        </p:attrNameLst>
                                      </p:cBhvr>
                                      <p:tavLst>
                                        <p:tav tm="0">
                                          <p:val>
                                            <p:strVal val="1+#ppt_w/2"/>
                                          </p:val>
                                        </p:tav>
                                        <p:tav tm="100000">
                                          <p:val>
                                            <p:strVal val="#ppt_x"/>
                                          </p:val>
                                        </p:tav>
                                      </p:tavLst>
                                    </p:anim>
                                    <p:anim calcmode="lin" valueType="num">
                                      <p:cBhvr additive="base">
                                        <p:cTn id="43"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1000" fill="hold"/>
                                        <p:tgtEl>
                                          <p:spTgt spid="10"/>
                                        </p:tgtEl>
                                        <p:attrNameLst>
                                          <p:attrName>ppt_x</p:attrName>
                                        </p:attrNameLst>
                                      </p:cBhvr>
                                      <p:tavLst>
                                        <p:tav tm="0">
                                          <p:val>
                                            <p:strVal val="#ppt_x"/>
                                          </p:val>
                                        </p:tav>
                                        <p:tav tm="100000">
                                          <p:val>
                                            <p:strVal val="#ppt_x"/>
                                          </p:val>
                                        </p:tav>
                                      </p:tavLst>
                                    </p:anim>
                                    <p:anim calcmode="lin" valueType="num">
                                      <p:cBhvr additive="base">
                                        <p:cTn id="49"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5854046"/>
          </a:xfrm>
        </p:spPr>
        <p:txBody>
          <a:bodyPr>
            <a:normAutofit/>
          </a:bodyPr>
          <a:lstStyle/>
          <a:p>
            <a:r>
              <a:rPr lang="en-US" sz="2800" dirty="0">
                <a:latin typeface="Calibri" panose="020F0502020204030204" pitchFamily="34" charset="0"/>
                <a:cs typeface="Calibri" panose="020F0502020204030204" pitchFamily="34" charset="0"/>
              </a:rPr>
              <a:t>If you’re sitting down to dinner, be thankful.</a:t>
            </a:r>
          </a:p>
          <a:p>
            <a:r>
              <a:rPr lang="en-US" sz="2800" dirty="0">
                <a:latin typeface="Calibri" panose="020F0502020204030204" pitchFamily="34" charset="0"/>
                <a:cs typeface="Calibri" panose="020F0502020204030204" pitchFamily="34" charset="0"/>
              </a:rPr>
              <a:t>If you’re getting up to go to bed, be thankful.</a:t>
            </a:r>
          </a:p>
          <a:p>
            <a:r>
              <a:rPr lang="en-US" sz="2800" dirty="0">
                <a:latin typeface="Calibri" panose="020F0502020204030204" pitchFamily="34" charset="0"/>
                <a:cs typeface="Calibri" panose="020F0502020204030204" pitchFamily="34" charset="0"/>
              </a:rPr>
              <a:t>If you’re coming out from under a two-week cold and cough, if you’re paying bills, if you’re cleaning up after overnight company, if you’re driving to work, if you’re changing a lightbulb, if you’re worshiping in a church service, if you’re visiting a friend in the hospital, if you’re picking up kids from school or practice …</a:t>
            </a:r>
          </a:p>
          <a:p>
            <a:r>
              <a:rPr lang="en-US" sz="2800" dirty="0">
                <a:latin typeface="Calibri" panose="020F0502020204030204" pitchFamily="34" charset="0"/>
                <a:cs typeface="Calibri" panose="020F0502020204030204" pitchFamily="34" charset="0"/>
              </a:rPr>
              <a:t>Be thankful. God has commanded it—for our good and for His glory.</a:t>
            </a:r>
          </a:p>
          <a:p>
            <a:r>
              <a:rPr lang="en-US" sz="2800" dirty="0">
                <a:latin typeface="Calibri" panose="020F0502020204030204" pitchFamily="34" charset="0"/>
                <a:cs typeface="Calibri" panose="020F0502020204030204" pitchFamily="34" charset="0"/>
              </a:rPr>
              <a:t>It is something we need to be doing CONTINUALLY throughout EVERY SINGLE DAY.</a:t>
            </a:r>
          </a:p>
        </p:txBody>
      </p:sp>
    </p:spTree>
    <p:extLst>
      <p:ext uri="{BB962C8B-B14F-4D97-AF65-F5344CB8AC3E}">
        <p14:creationId xmlns:p14="http://schemas.microsoft.com/office/powerpoint/2010/main" val="24896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16594</TotalTime>
  <Words>2816</Words>
  <Application>Microsoft Office PowerPoint</Application>
  <PresentationFormat>Widescreen</PresentationFormat>
  <Paragraphs>198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Franklin Gothic Book</vt:lpstr>
      <vt:lpstr>Crop</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Review</vt:lpstr>
      <vt:lpstr>How being thankful changes us</vt:lpstr>
      <vt:lpstr>“[A grateful person] is one who regularly affirms the goodness in his or her life and recognizes that the sources of this goodness lie at least partially outside of themselves.”</vt:lpstr>
      <vt:lpstr>How being thankful changes us</vt:lpstr>
      <vt:lpstr>How being thankful changes us</vt:lpstr>
      <vt:lpstr>How being thankful changes us</vt:lpstr>
      <vt:lpstr>How being thankful changes us</vt:lpstr>
      <vt:lpstr>How being thankful changes us</vt:lpstr>
      <vt:lpstr>How being thankful changes us</vt:lpstr>
      <vt:lpstr>How being thankful changes us</vt:lpstr>
      <vt:lpstr>How being thankful changes us</vt:lpstr>
      <vt:lpstr>PowerPoint Presentation</vt:lpstr>
      <vt:lpstr>PowerPoint Presentation</vt:lpstr>
      <vt:lpstr>How being thankful changes us</vt:lpstr>
      <vt:lpstr>Where is the difficulty in this passage?</vt:lpstr>
      <vt:lpstr>How being thankful changes us</vt:lpstr>
      <vt:lpstr>How being thankful changes us</vt:lpstr>
      <vt:lpstr>Grief Define:</vt:lpstr>
      <vt:lpstr>How being thankful changes us</vt:lpstr>
      <vt:lpstr>How being thankful changes us</vt:lpstr>
      <vt:lpstr>How being thankful changes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Man is NOT in control</dc:title>
  <dc:creator>Paden, Eddie - LCMS Lang. Arts</dc:creator>
  <cp:lastModifiedBy>Kevin Stilts</cp:lastModifiedBy>
  <cp:revision>90</cp:revision>
  <cp:lastPrinted>2020-09-03T14:02:53Z</cp:lastPrinted>
  <dcterms:created xsi:type="dcterms:W3CDTF">2020-05-11T17:05:17Z</dcterms:created>
  <dcterms:modified xsi:type="dcterms:W3CDTF">2020-09-13T16:24:47Z</dcterms:modified>
</cp:coreProperties>
</file>