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1" r:id="rId6"/>
    <p:sldId id="260"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660"/>
  </p:normalViewPr>
  <p:slideViewPr>
    <p:cSldViewPr snapToGrid="0">
      <p:cViewPr varScale="1">
        <p:scale>
          <a:sx n="48" d="100"/>
          <a:sy n="48" d="100"/>
        </p:scale>
        <p:origin x="67" y="8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8/12/2020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8/12/2020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8/12/2020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8/12/2020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8/12/2020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8/12/2020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8/12/2020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8/12/2020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8/12/2020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8/12/2020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8/12/2020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8/12/2020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8/12/2020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8/12/2020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8/12/2020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8/12/2020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8/12/2020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8/12/2020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22895-BC56-442C-9D7F-C8660BACF756}"/>
              </a:ext>
            </a:extLst>
          </p:cNvPr>
          <p:cNvSpPr>
            <a:spLocks noGrp="1"/>
          </p:cNvSpPr>
          <p:nvPr>
            <p:ph type="ctrTitle"/>
          </p:nvPr>
        </p:nvSpPr>
        <p:spPr>
          <a:xfrm>
            <a:off x="221673" y="2733709"/>
            <a:ext cx="8602783" cy="1373070"/>
          </a:xfrm>
        </p:spPr>
        <p:txBody>
          <a:bodyPr>
            <a:noAutofit/>
          </a:bodyPr>
          <a:lstStyle/>
          <a:p>
            <a:r>
              <a:rPr lang="en-US" dirty="0"/>
              <a:t>Suffering to Righteousness </a:t>
            </a:r>
          </a:p>
        </p:txBody>
      </p:sp>
    </p:spTree>
    <p:extLst>
      <p:ext uri="{BB962C8B-B14F-4D97-AF65-F5344CB8AC3E}">
        <p14:creationId xmlns:p14="http://schemas.microsoft.com/office/powerpoint/2010/main" val="2313716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83DBC-433E-4532-9446-74BDD22C2DF2}"/>
              </a:ext>
            </a:extLst>
          </p:cNvPr>
          <p:cNvSpPr>
            <a:spLocks noGrp="1"/>
          </p:cNvSpPr>
          <p:nvPr>
            <p:ph type="title"/>
          </p:nvPr>
        </p:nvSpPr>
        <p:spPr/>
        <p:txBody>
          <a:bodyPr/>
          <a:lstStyle/>
          <a:p>
            <a:r>
              <a:rPr lang="en-US" dirty="0"/>
              <a:t>2 Samuel 12</a:t>
            </a:r>
          </a:p>
        </p:txBody>
      </p:sp>
      <p:sp>
        <p:nvSpPr>
          <p:cNvPr id="6" name="Content Placeholder 5">
            <a:extLst>
              <a:ext uri="{FF2B5EF4-FFF2-40B4-BE49-F238E27FC236}">
                <a16:creationId xmlns:a16="http://schemas.microsoft.com/office/drawing/2014/main" id="{330BCD17-2CA3-4ADC-88C6-34F58143A3A5}"/>
              </a:ext>
            </a:extLst>
          </p:cNvPr>
          <p:cNvSpPr>
            <a:spLocks noGrp="1"/>
          </p:cNvSpPr>
          <p:nvPr>
            <p:ph idx="1"/>
          </p:nvPr>
        </p:nvSpPr>
        <p:spPr/>
        <p:txBody>
          <a:bodyPr>
            <a:normAutofit/>
          </a:bodyPr>
          <a:lstStyle/>
          <a:p>
            <a:pPr marL="0" indent="0">
              <a:buNone/>
            </a:pPr>
            <a:r>
              <a:rPr lang="en-US" sz="2800" dirty="0"/>
              <a:t>22 And he said, “While the child was alive, I fasted and wept; for I said, ‘Who can tell whether the Lord will be gracious to me, that the child may live?’ </a:t>
            </a:r>
          </a:p>
          <a:p>
            <a:pPr marL="0" indent="0">
              <a:buNone/>
            </a:pPr>
            <a:r>
              <a:rPr lang="en-US" sz="2800" dirty="0"/>
              <a:t>23 But now he is dead; why should I fast? Can I bring him back again? I shall go to him, but he shall not return to me.”</a:t>
            </a:r>
          </a:p>
        </p:txBody>
      </p:sp>
    </p:spTree>
    <p:extLst>
      <p:ext uri="{BB962C8B-B14F-4D97-AF65-F5344CB8AC3E}">
        <p14:creationId xmlns:p14="http://schemas.microsoft.com/office/powerpoint/2010/main" val="979836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83DBC-433E-4532-9446-74BDD22C2DF2}"/>
              </a:ext>
            </a:extLst>
          </p:cNvPr>
          <p:cNvSpPr>
            <a:spLocks noGrp="1"/>
          </p:cNvSpPr>
          <p:nvPr>
            <p:ph type="title"/>
          </p:nvPr>
        </p:nvSpPr>
        <p:spPr/>
        <p:txBody>
          <a:bodyPr/>
          <a:lstStyle/>
          <a:p>
            <a:r>
              <a:rPr lang="en-US" dirty="0"/>
              <a:t>Target Suffering</a:t>
            </a:r>
          </a:p>
        </p:txBody>
      </p:sp>
      <p:sp>
        <p:nvSpPr>
          <p:cNvPr id="6" name="Content Placeholder 5">
            <a:extLst>
              <a:ext uri="{FF2B5EF4-FFF2-40B4-BE49-F238E27FC236}">
                <a16:creationId xmlns:a16="http://schemas.microsoft.com/office/drawing/2014/main" id="{330BCD17-2CA3-4ADC-88C6-34F58143A3A5}"/>
              </a:ext>
            </a:extLst>
          </p:cNvPr>
          <p:cNvSpPr>
            <a:spLocks noGrp="1"/>
          </p:cNvSpPr>
          <p:nvPr>
            <p:ph idx="1"/>
          </p:nvPr>
        </p:nvSpPr>
        <p:spPr/>
        <p:txBody>
          <a:bodyPr>
            <a:normAutofit/>
          </a:bodyPr>
          <a:lstStyle/>
          <a:p>
            <a:pPr marL="0" indent="0">
              <a:buNone/>
            </a:pPr>
            <a:r>
              <a:rPr lang="en-US" sz="2800" dirty="0"/>
              <a:t>Suffering for what seems like no reason. </a:t>
            </a:r>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3271566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83DBC-433E-4532-9446-74BDD22C2DF2}"/>
              </a:ext>
            </a:extLst>
          </p:cNvPr>
          <p:cNvSpPr>
            <a:spLocks noGrp="1"/>
          </p:cNvSpPr>
          <p:nvPr>
            <p:ph type="title"/>
          </p:nvPr>
        </p:nvSpPr>
        <p:spPr/>
        <p:txBody>
          <a:bodyPr/>
          <a:lstStyle/>
          <a:p>
            <a:r>
              <a:rPr lang="en-US" dirty="0"/>
              <a:t>Target Suffering</a:t>
            </a:r>
          </a:p>
        </p:txBody>
      </p:sp>
      <p:sp>
        <p:nvSpPr>
          <p:cNvPr id="6" name="Content Placeholder 5">
            <a:extLst>
              <a:ext uri="{FF2B5EF4-FFF2-40B4-BE49-F238E27FC236}">
                <a16:creationId xmlns:a16="http://schemas.microsoft.com/office/drawing/2014/main" id="{330BCD17-2CA3-4ADC-88C6-34F58143A3A5}"/>
              </a:ext>
            </a:extLst>
          </p:cNvPr>
          <p:cNvSpPr>
            <a:spLocks noGrp="1"/>
          </p:cNvSpPr>
          <p:nvPr>
            <p:ph idx="1"/>
          </p:nvPr>
        </p:nvSpPr>
        <p:spPr/>
        <p:txBody>
          <a:bodyPr>
            <a:normAutofit/>
          </a:bodyPr>
          <a:lstStyle/>
          <a:p>
            <a:pPr marL="0" indent="0">
              <a:buNone/>
            </a:pPr>
            <a:r>
              <a:rPr lang="en-US" sz="2800" dirty="0"/>
              <a:t>WHY ME?</a:t>
            </a:r>
          </a:p>
          <a:p>
            <a:pPr marL="0" indent="0">
              <a:buNone/>
            </a:pPr>
            <a:r>
              <a:rPr lang="en-US" sz="2800" dirty="0"/>
              <a:t>How can I feel a desire to be righteous when it feels like God is picking on me?</a:t>
            </a:r>
          </a:p>
          <a:p>
            <a:pPr marL="0" indent="0">
              <a:buNone/>
            </a:pPr>
            <a:endParaRPr lang="en-US" sz="2800" dirty="0"/>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2271780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83DBC-433E-4532-9446-74BDD22C2DF2}"/>
              </a:ext>
            </a:extLst>
          </p:cNvPr>
          <p:cNvSpPr>
            <a:spLocks noGrp="1"/>
          </p:cNvSpPr>
          <p:nvPr>
            <p:ph type="title"/>
          </p:nvPr>
        </p:nvSpPr>
        <p:spPr/>
        <p:txBody>
          <a:bodyPr/>
          <a:lstStyle/>
          <a:p>
            <a:r>
              <a:rPr lang="en-US" dirty="0"/>
              <a:t>Target Suffering</a:t>
            </a:r>
          </a:p>
        </p:txBody>
      </p:sp>
      <p:sp>
        <p:nvSpPr>
          <p:cNvPr id="6" name="Content Placeholder 5">
            <a:extLst>
              <a:ext uri="{FF2B5EF4-FFF2-40B4-BE49-F238E27FC236}">
                <a16:creationId xmlns:a16="http://schemas.microsoft.com/office/drawing/2014/main" id="{330BCD17-2CA3-4ADC-88C6-34F58143A3A5}"/>
              </a:ext>
            </a:extLst>
          </p:cNvPr>
          <p:cNvSpPr>
            <a:spLocks noGrp="1"/>
          </p:cNvSpPr>
          <p:nvPr>
            <p:ph idx="1"/>
          </p:nvPr>
        </p:nvSpPr>
        <p:spPr/>
        <p:txBody>
          <a:bodyPr>
            <a:normAutofit/>
          </a:bodyPr>
          <a:lstStyle/>
          <a:p>
            <a:pPr marL="0" indent="0">
              <a:buNone/>
            </a:pPr>
            <a:r>
              <a:rPr lang="en-US" sz="2800" dirty="0"/>
              <a:t>Should God answer to me for my sufferings?</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959254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83DBC-433E-4532-9446-74BDD22C2DF2}"/>
              </a:ext>
            </a:extLst>
          </p:cNvPr>
          <p:cNvSpPr>
            <a:spLocks noGrp="1"/>
          </p:cNvSpPr>
          <p:nvPr>
            <p:ph type="title"/>
          </p:nvPr>
        </p:nvSpPr>
        <p:spPr/>
        <p:txBody>
          <a:bodyPr/>
          <a:lstStyle/>
          <a:p>
            <a:r>
              <a:rPr lang="en-US" dirty="0"/>
              <a:t>Target Suffering</a:t>
            </a:r>
          </a:p>
        </p:txBody>
      </p:sp>
      <p:sp>
        <p:nvSpPr>
          <p:cNvPr id="6" name="Content Placeholder 5">
            <a:extLst>
              <a:ext uri="{FF2B5EF4-FFF2-40B4-BE49-F238E27FC236}">
                <a16:creationId xmlns:a16="http://schemas.microsoft.com/office/drawing/2014/main" id="{330BCD17-2CA3-4ADC-88C6-34F58143A3A5}"/>
              </a:ext>
            </a:extLst>
          </p:cNvPr>
          <p:cNvSpPr>
            <a:spLocks noGrp="1"/>
          </p:cNvSpPr>
          <p:nvPr>
            <p:ph idx="1"/>
          </p:nvPr>
        </p:nvSpPr>
        <p:spPr/>
        <p:txBody>
          <a:bodyPr>
            <a:normAutofit/>
          </a:bodyPr>
          <a:lstStyle/>
          <a:p>
            <a:pPr marL="0" indent="0">
              <a:buNone/>
            </a:pPr>
            <a:r>
              <a:rPr lang="en-US" sz="2800" dirty="0"/>
              <a:t>Should we trust God’s wisdom and seek righteousness?</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812050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83DBC-433E-4532-9446-74BDD22C2DF2}"/>
              </a:ext>
            </a:extLst>
          </p:cNvPr>
          <p:cNvSpPr>
            <a:spLocks noGrp="1"/>
          </p:cNvSpPr>
          <p:nvPr>
            <p:ph type="title"/>
          </p:nvPr>
        </p:nvSpPr>
        <p:spPr/>
        <p:txBody>
          <a:bodyPr/>
          <a:lstStyle/>
          <a:p>
            <a:r>
              <a:rPr lang="en-US" dirty="0"/>
              <a:t>God Believes in You</a:t>
            </a:r>
          </a:p>
        </p:txBody>
      </p:sp>
      <p:sp>
        <p:nvSpPr>
          <p:cNvPr id="6" name="Content Placeholder 5">
            <a:extLst>
              <a:ext uri="{FF2B5EF4-FFF2-40B4-BE49-F238E27FC236}">
                <a16:creationId xmlns:a16="http://schemas.microsoft.com/office/drawing/2014/main" id="{330BCD17-2CA3-4ADC-88C6-34F58143A3A5}"/>
              </a:ext>
            </a:extLst>
          </p:cNvPr>
          <p:cNvSpPr>
            <a:spLocks noGrp="1"/>
          </p:cNvSpPr>
          <p:nvPr>
            <p:ph idx="1"/>
          </p:nvPr>
        </p:nvSpPr>
        <p:spPr/>
        <p:txBody>
          <a:bodyPr>
            <a:normAutofit/>
          </a:bodyPr>
          <a:lstStyle/>
          <a:p>
            <a:pPr marL="0" indent="0">
              <a:buNone/>
            </a:pPr>
            <a:r>
              <a:rPr lang="en-US" sz="2800" dirty="0"/>
              <a:t>1 Corinthians 10:13</a:t>
            </a:r>
          </a:p>
          <a:p>
            <a:pPr marL="0" indent="0">
              <a:buNone/>
            </a:pPr>
            <a:r>
              <a:rPr lang="en-US" sz="2800" dirty="0"/>
              <a:t>13 No temptation has overtaken you except such as is common to man; but God is faithful, who will not allow you to be tempted beyond what you are able, but with the temptation will also make the way of escape, that you may be able to bear it.</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2467983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1250C-FA28-4ABB-A78A-BA244A7E3D1E}"/>
              </a:ext>
            </a:extLst>
          </p:cNvPr>
          <p:cNvSpPr>
            <a:spLocks noGrp="1"/>
          </p:cNvSpPr>
          <p:nvPr>
            <p:ph type="title"/>
          </p:nvPr>
        </p:nvSpPr>
        <p:spPr/>
        <p:txBody>
          <a:bodyPr>
            <a:normAutofit/>
          </a:bodyPr>
          <a:lstStyle/>
          <a:p>
            <a:r>
              <a:rPr lang="en-US" sz="4400" dirty="0"/>
              <a:t>1 Peter 1:6-7</a:t>
            </a:r>
          </a:p>
        </p:txBody>
      </p:sp>
      <p:sp>
        <p:nvSpPr>
          <p:cNvPr id="3" name="Content Placeholder 2">
            <a:extLst>
              <a:ext uri="{FF2B5EF4-FFF2-40B4-BE49-F238E27FC236}">
                <a16:creationId xmlns:a16="http://schemas.microsoft.com/office/drawing/2014/main" id="{675F7980-9965-4751-8336-AACCB0C6800E}"/>
              </a:ext>
            </a:extLst>
          </p:cNvPr>
          <p:cNvSpPr>
            <a:spLocks noGrp="1"/>
          </p:cNvSpPr>
          <p:nvPr>
            <p:ph idx="1"/>
          </p:nvPr>
        </p:nvSpPr>
        <p:spPr/>
        <p:txBody>
          <a:bodyPr>
            <a:normAutofit/>
          </a:bodyPr>
          <a:lstStyle/>
          <a:p>
            <a:pPr marL="0" indent="0">
              <a:buNone/>
            </a:pPr>
            <a:r>
              <a:rPr lang="en-US" sz="3200" dirty="0"/>
              <a:t>6 In this you greatly rejoice, though now for a little while, if need be, you have been grieved by various trials, </a:t>
            </a:r>
          </a:p>
          <a:p>
            <a:pPr marL="0" indent="0">
              <a:buNone/>
            </a:pPr>
            <a:r>
              <a:rPr lang="en-US" sz="3200" dirty="0"/>
              <a:t>7 that the genuineness of your faith, being much more precious than gold that perishes, though it is tested by fire, may be found to praise, honor, and glory at the revelation of Jesus Christ</a:t>
            </a:r>
          </a:p>
        </p:txBody>
      </p:sp>
    </p:spTree>
    <p:extLst>
      <p:ext uri="{BB962C8B-B14F-4D97-AF65-F5344CB8AC3E}">
        <p14:creationId xmlns:p14="http://schemas.microsoft.com/office/powerpoint/2010/main" val="1294025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AB112-A09A-484C-88D7-04114392A4C0}"/>
              </a:ext>
            </a:extLst>
          </p:cNvPr>
          <p:cNvSpPr>
            <a:spLocks noGrp="1"/>
          </p:cNvSpPr>
          <p:nvPr>
            <p:ph type="title"/>
          </p:nvPr>
        </p:nvSpPr>
        <p:spPr/>
        <p:txBody>
          <a:bodyPr>
            <a:normAutofit/>
          </a:bodyPr>
          <a:lstStyle/>
          <a:p>
            <a:r>
              <a:rPr lang="en-US" sz="4400" dirty="0"/>
              <a:t>Sufferings</a:t>
            </a:r>
          </a:p>
        </p:txBody>
      </p:sp>
      <p:sp>
        <p:nvSpPr>
          <p:cNvPr id="3" name="Content Placeholder 2">
            <a:extLst>
              <a:ext uri="{FF2B5EF4-FFF2-40B4-BE49-F238E27FC236}">
                <a16:creationId xmlns:a16="http://schemas.microsoft.com/office/drawing/2014/main" id="{5D692948-F430-4ECB-9333-0740723ED88E}"/>
              </a:ext>
            </a:extLst>
          </p:cNvPr>
          <p:cNvSpPr>
            <a:spLocks noGrp="1"/>
          </p:cNvSpPr>
          <p:nvPr>
            <p:ph idx="1"/>
          </p:nvPr>
        </p:nvSpPr>
        <p:spPr/>
        <p:txBody>
          <a:bodyPr/>
          <a:lstStyle/>
          <a:p>
            <a:r>
              <a:rPr lang="en-US" sz="3200" dirty="0"/>
              <a:t>Consequential </a:t>
            </a:r>
          </a:p>
          <a:p>
            <a:r>
              <a:rPr lang="en-US" sz="3200" dirty="0"/>
              <a:t>Targeted</a:t>
            </a:r>
          </a:p>
          <a:p>
            <a:r>
              <a:rPr lang="en-US" sz="3200" dirty="0" err="1"/>
              <a:t>Persecutive</a:t>
            </a:r>
            <a:endParaRPr lang="en-US" sz="3200" dirty="0"/>
          </a:p>
          <a:p>
            <a:r>
              <a:rPr lang="en-US" sz="3200" dirty="0"/>
              <a:t>Unified</a:t>
            </a:r>
          </a:p>
          <a:p>
            <a:r>
              <a:rPr lang="en-US" sz="3200" dirty="0"/>
              <a:t>Grief</a:t>
            </a:r>
          </a:p>
          <a:p>
            <a:endParaRPr lang="en-US" dirty="0"/>
          </a:p>
        </p:txBody>
      </p:sp>
    </p:spTree>
    <p:extLst>
      <p:ext uri="{BB962C8B-B14F-4D97-AF65-F5344CB8AC3E}">
        <p14:creationId xmlns:p14="http://schemas.microsoft.com/office/powerpoint/2010/main" val="2575915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78B58BA-C8F8-460C-A3A5-992284C18CCB}"/>
              </a:ext>
            </a:extLst>
          </p:cNvPr>
          <p:cNvSpPr>
            <a:spLocks noGrp="1"/>
          </p:cNvSpPr>
          <p:nvPr>
            <p:ph type="title"/>
          </p:nvPr>
        </p:nvSpPr>
        <p:spPr/>
        <p:txBody>
          <a:bodyPr>
            <a:normAutofit/>
          </a:bodyPr>
          <a:lstStyle/>
          <a:p>
            <a:r>
              <a:rPr lang="en-US" sz="4400" dirty="0"/>
              <a:t>Sufferings</a:t>
            </a:r>
          </a:p>
        </p:txBody>
      </p:sp>
      <p:sp>
        <p:nvSpPr>
          <p:cNvPr id="5" name="Content Placeholder 4">
            <a:extLst>
              <a:ext uri="{FF2B5EF4-FFF2-40B4-BE49-F238E27FC236}">
                <a16:creationId xmlns:a16="http://schemas.microsoft.com/office/drawing/2014/main" id="{F8407351-545F-4551-8D58-A60B67F0F37D}"/>
              </a:ext>
            </a:extLst>
          </p:cNvPr>
          <p:cNvSpPr>
            <a:spLocks noGrp="1"/>
          </p:cNvSpPr>
          <p:nvPr>
            <p:ph sz="half" idx="1"/>
          </p:nvPr>
        </p:nvSpPr>
        <p:spPr/>
        <p:txBody>
          <a:bodyPr>
            <a:normAutofit/>
          </a:bodyPr>
          <a:lstStyle/>
          <a:p>
            <a:r>
              <a:rPr lang="en-US" sz="2800" dirty="0"/>
              <a:t>Consequential Suffering</a:t>
            </a:r>
          </a:p>
          <a:p>
            <a:pPr marL="0" indent="0">
              <a:buNone/>
            </a:pPr>
            <a:r>
              <a:rPr lang="en-US" sz="2800" dirty="0"/>
              <a:t>Suffer as a result of choice or sin.</a:t>
            </a:r>
          </a:p>
        </p:txBody>
      </p:sp>
      <p:sp>
        <p:nvSpPr>
          <p:cNvPr id="6" name="Content Placeholder 5">
            <a:extLst>
              <a:ext uri="{FF2B5EF4-FFF2-40B4-BE49-F238E27FC236}">
                <a16:creationId xmlns:a16="http://schemas.microsoft.com/office/drawing/2014/main" id="{8E2883BD-17C2-430B-A478-4FCE44B7F91E}"/>
              </a:ext>
            </a:extLst>
          </p:cNvPr>
          <p:cNvSpPr>
            <a:spLocks noGrp="1"/>
          </p:cNvSpPr>
          <p:nvPr>
            <p:ph sz="half" idx="2"/>
          </p:nvPr>
        </p:nvSpPr>
        <p:spPr/>
        <p:txBody>
          <a:bodyPr>
            <a:normAutofit/>
          </a:bodyPr>
          <a:lstStyle/>
          <a:p>
            <a:r>
              <a:rPr lang="en-US" sz="2800" dirty="0"/>
              <a:t>Targeted Suffering</a:t>
            </a:r>
          </a:p>
          <a:p>
            <a:pPr marL="0" indent="0">
              <a:buNone/>
            </a:pPr>
            <a:r>
              <a:rPr lang="en-US" sz="2800" dirty="0"/>
              <a:t>Suffering for what seems like no reason</a:t>
            </a:r>
          </a:p>
        </p:txBody>
      </p:sp>
    </p:spTree>
    <p:extLst>
      <p:ext uri="{BB962C8B-B14F-4D97-AF65-F5344CB8AC3E}">
        <p14:creationId xmlns:p14="http://schemas.microsoft.com/office/powerpoint/2010/main" val="3101820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83DBC-433E-4532-9446-74BDD22C2DF2}"/>
              </a:ext>
            </a:extLst>
          </p:cNvPr>
          <p:cNvSpPr>
            <a:spLocks noGrp="1"/>
          </p:cNvSpPr>
          <p:nvPr>
            <p:ph type="title"/>
          </p:nvPr>
        </p:nvSpPr>
        <p:spPr/>
        <p:txBody>
          <a:bodyPr/>
          <a:lstStyle/>
          <a:p>
            <a:r>
              <a:rPr lang="en-US" dirty="0"/>
              <a:t>Consequential Suffering</a:t>
            </a:r>
          </a:p>
        </p:txBody>
      </p:sp>
      <p:sp>
        <p:nvSpPr>
          <p:cNvPr id="6" name="Content Placeholder 5">
            <a:extLst>
              <a:ext uri="{FF2B5EF4-FFF2-40B4-BE49-F238E27FC236}">
                <a16:creationId xmlns:a16="http://schemas.microsoft.com/office/drawing/2014/main" id="{330BCD17-2CA3-4ADC-88C6-34F58143A3A5}"/>
              </a:ext>
            </a:extLst>
          </p:cNvPr>
          <p:cNvSpPr>
            <a:spLocks noGrp="1"/>
          </p:cNvSpPr>
          <p:nvPr>
            <p:ph idx="1"/>
          </p:nvPr>
        </p:nvSpPr>
        <p:spPr/>
        <p:txBody>
          <a:bodyPr>
            <a:normAutofit/>
          </a:bodyPr>
          <a:lstStyle/>
          <a:p>
            <a:pPr marL="0" indent="0">
              <a:buNone/>
            </a:pPr>
            <a:r>
              <a:rPr lang="en-US" sz="2800" dirty="0"/>
              <a:t>Why is Consequential Suffering hard to overcome?</a:t>
            </a:r>
          </a:p>
        </p:txBody>
      </p:sp>
    </p:spTree>
    <p:extLst>
      <p:ext uri="{BB962C8B-B14F-4D97-AF65-F5344CB8AC3E}">
        <p14:creationId xmlns:p14="http://schemas.microsoft.com/office/powerpoint/2010/main" val="3904475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AED95-1F08-4F24-99E8-B098681D26ED}"/>
              </a:ext>
            </a:extLst>
          </p:cNvPr>
          <p:cNvSpPr>
            <a:spLocks noGrp="1"/>
          </p:cNvSpPr>
          <p:nvPr>
            <p:ph type="title"/>
          </p:nvPr>
        </p:nvSpPr>
        <p:spPr/>
        <p:txBody>
          <a:bodyPr/>
          <a:lstStyle/>
          <a:p>
            <a:r>
              <a:rPr lang="en-US" dirty="0"/>
              <a:t>Psalm 51</a:t>
            </a:r>
          </a:p>
        </p:txBody>
      </p:sp>
      <p:sp>
        <p:nvSpPr>
          <p:cNvPr id="3" name="Content Placeholder 2">
            <a:extLst>
              <a:ext uri="{FF2B5EF4-FFF2-40B4-BE49-F238E27FC236}">
                <a16:creationId xmlns:a16="http://schemas.microsoft.com/office/drawing/2014/main" id="{01B6DD6F-E107-4379-987F-66B923FED911}"/>
              </a:ext>
            </a:extLst>
          </p:cNvPr>
          <p:cNvSpPr>
            <a:spLocks noGrp="1"/>
          </p:cNvSpPr>
          <p:nvPr>
            <p:ph sz="half" idx="1"/>
          </p:nvPr>
        </p:nvSpPr>
        <p:spPr/>
        <p:txBody>
          <a:bodyPr>
            <a:normAutofit lnSpcReduction="10000"/>
          </a:bodyPr>
          <a:lstStyle/>
          <a:p>
            <a:pPr marL="0" indent="0">
              <a:buNone/>
            </a:pPr>
            <a:r>
              <a:rPr lang="en-US" dirty="0"/>
              <a:t>1 Have mercy upon me, O God,</a:t>
            </a:r>
          </a:p>
          <a:p>
            <a:pPr marL="0" indent="0">
              <a:buNone/>
            </a:pPr>
            <a:r>
              <a:rPr lang="en-US" dirty="0"/>
              <a:t>According to Your lovingkindness;</a:t>
            </a:r>
          </a:p>
          <a:p>
            <a:pPr marL="0" indent="0">
              <a:buNone/>
            </a:pPr>
            <a:r>
              <a:rPr lang="en-US" dirty="0"/>
              <a:t>According to the multitude of Your tender mercies,</a:t>
            </a:r>
          </a:p>
          <a:p>
            <a:pPr marL="0" indent="0">
              <a:buNone/>
            </a:pPr>
            <a:r>
              <a:rPr lang="en-US" dirty="0"/>
              <a:t>Blot out my transgressions.</a:t>
            </a:r>
          </a:p>
          <a:p>
            <a:pPr marL="0" indent="0">
              <a:buNone/>
            </a:pPr>
            <a:r>
              <a:rPr lang="en-US" dirty="0"/>
              <a:t>2 Wash me thoroughly from my iniquity,</a:t>
            </a:r>
          </a:p>
          <a:p>
            <a:pPr marL="0" indent="0">
              <a:buNone/>
            </a:pPr>
            <a:r>
              <a:rPr lang="en-US" dirty="0"/>
              <a:t>And cleanse me from my sin.</a:t>
            </a:r>
          </a:p>
          <a:p>
            <a:endParaRPr lang="en-US" dirty="0"/>
          </a:p>
        </p:txBody>
      </p:sp>
      <p:sp>
        <p:nvSpPr>
          <p:cNvPr id="4" name="Content Placeholder 3">
            <a:extLst>
              <a:ext uri="{FF2B5EF4-FFF2-40B4-BE49-F238E27FC236}">
                <a16:creationId xmlns:a16="http://schemas.microsoft.com/office/drawing/2014/main" id="{3BB15B68-2B69-4E1C-A3C0-867135EB2BCD}"/>
              </a:ext>
            </a:extLst>
          </p:cNvPr>
          <p:cNvSpPr>
            <a:spLocks noGrp="1"/>
          </p:cNvSpPr>
          <p:nvPr>
            <p:ph sz="half" idx="2"/>
          </p:nvPr>
        </p:nvSpPr>
        <p:spPr/>
        <p:txBody>
          <a:bodyPr>
            <a:normAutofit lnSpcReduction="10000"/>
          </a:bodyPr>
          <a:lstStyle/>
          <a:p>
            <a:endParaRPr lang="en-US" dirty="0"/>
          </a:p>
          <a:p>
            <a:pPr marL="0" indent="0">
              <a:buNone/>
            </a:pPr>
            <a:r>
              <a:rPr lang="en-US" dirty="0"/>
              <a:t>3 For I acknowledge my transgressions,</a:t>
            </a:r>
          </a:p>
          <a:p>
            <a:pPr marL="0" indent="0">
              <a:buNone/>
            </a:pPr>
            <a:r>
              <a:rPr lang="en-US" dirty="0"/>
              <a:t>And my sin is always before me.</a:t>
            </a:r>
          </a:p>
          <a:p>
            <a:pPr marL="0" indent="0">
              <a:buNone/>
            </a:pPr>
            <a:r>
              <a:rPr lang="en-US" dirty="0"/>
              <a:t>4 Against You, You only, have I sinned,</a:t>
            </a:r>
          </a:p>
          <a:p>
            <a:pPr marL="0" indent="0">
              <a:buNone/>
            </a:pPr>
            <a:r>
              <a:rPr lang="en-US" dirty="0"/>
              <a:t>And done this evil in Your sight—</a:t>
            </a:r>
          </a:p>
          <a:p>
            <a:endParaRPr lang="en-US" dirty="0"/>
          </a:p>
        </p:txBody>
      </p:sp>
    </p:spTree>
    <p:extLst>
      <p:ext uri="{BB962C8B-B14F-4D97-AF65-F5344CB8AC3E}">
        <p14:creationId xmlns:p14="http://schemas.microsoft.com/office/powerpoint/2010/main" val="1724384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83DBC-433E-4532-9446-74BDD22C2DF2}"/>
              </a:ext>
            </a:extLst>
          </p:cNvPr>
          <p:cNvSpPr>
            <a:spLocks noGrp="1"/>
          </p:cNvSpPr>
          <p:nvPr>
            <p:ph type="title"/>
          </p:nvPr>
        </p:nvSpPr>
        <p:spPr/>
        <p:txBody>
          <a:bodyPr/>
          <a:lstStyle/>
          <a:p>
            <a:r>
              <a:rPr lang="en-US" dirty="0"/>
              <a:t>Consequential Suffering</a:t>
            </a:r>
          </a:p>
        </p:txBody>
      </p:sp>
      <p:sp>
        <p:nvSpPr>
          <p:cNvPr id="6" name="Content Placeholder 5">
            <a:extLst>
              <a:ext uri="{FF2B5EF4-FFF2-40B4-BE49-F238E27FC236}">
                <a16:creationId xmlns:a16="http://schemas.microsoft.com/office/drawing/2014/main" id="{330BCD17-2CA3-4ADC-88C6-34F58143A3A5}"/>
              </a:ext>
            </a:extLst>
          </p:cNvPr>
          <p:cNvSpPr>
            <a:spLocks noGrp="1"/>
          </p:cNvSpPr>
          <p:nvPr>
            <p:ph idx="1"/>
          </p:nvPr>
        </p:nvSpPr>
        <p:spPr/>
        <p:txBody>
          <a:bodyPr>
            <a:normAutofit/>
          </a:bodyPr>
          <a:lstStyle/>
          <a:p>
            <a:pPr marL="0" indent="0">
              <a:buNone/>
            </a:pPr>
            <a:r>
              <a:rPr lang="en-US" sz="2800" dirty="0"/>
              <a:t>Why is Consequential Suffering hard to overcome?</a:t>
            </a:r>
          </a:p>
          <a:p>
            <a:pPr marL="0" indent="0">
              <a:buNone/>
            </a:pPr>
            <a:r>
              <a:rPr lang="en-US" sz="2800" dirty="0"/>
              <a:t>The reminder of sin is always there.</a:t>
            </a:r>
          </a:p>
        </p:txBody>
      </p:sp>
    </p:spTree>
    <p:extLst>
      <p:ext uri="{BB962C8B-B14F-4D97-AF65-F5344CB8AC3E}">
        <p14:creationId xmlns:p14="http://schemas.microsoft.com/office/powerpoint/2010/main" val="2464530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83DBC-433E-4532-9446-74BDD22C2DF2}"/>
              </a:ext>
            </a:extLst>
          </p:cNvPr>
          <p:cNvSpPr>
            <a:spLocks noGrp="1"/>
          </p:cNvSpPr>
          <p:nvPr>
            <p:ph type="title"/>
          </p:nvPr>
        </p:nvSpPr>
        <p:spPr/>
        <p:txBody>
          <a:bodyPr/>
          <a:lstStyle/>
          <a:p>
            <a:r>
              <a:rPr lang="en-US" dirty="0"/>
              <a:t>2 Corinthians 12</a:t>
            </a:r>
          </a:p>
        </p:txBody>
      </p:sp>
      <p:sp>
        <p:nvSpPr>
          <p:cNvPr id="6" name="Content Placeholder 5">
            <a:extLst>
              <a:ext uri="{FF2B5EF4-FFF2-40B4-BE49-F238E27FC236}">
                <a16:creationId xmlns:a16="http://schemas.microsoft.com/office/drawing/2014/main" id="{330BCD17-2CA3-4ADC-88C6-34F58143A3A5}"/>
              </a:ext>
            </a:extLst>
          </p:cNvPr>
          <p:cNvSpPr>
            <a:spLocks noGrp="1"/>
          </p:cNvSpPr>
          <p:nvPr>
            <p:ph idx="1"/>
          </p:nvPr>
        </p:nvSpPr>
        <p:spPr/>
        <p:txBody>
          <a:bodyPr>
            <a:normAutofit/>
          </a:bodyPr>
          <a:lstStyle/>
          <a:p>
            <a:pPr marL="0" indent="0">
              <a:buNone/>
            </a:pPr>
            <a:r>
              <a:rPr lang="en-US" sz="2800" dirty="0"/>
              <a:t>7 And lest I should be exalted above measure by the abundance of the revelations, a thorn in the flesh was given to me, a messenger of Satan to buffet me, lest I be exalted above measure. </a:t>
            </a:r>
          </a:p>
          <a:p>
            <a:pPr marL="0" indent="0">
              <a:buNone/>
            </a:pPr>
            <a:r>
              <a:rPr lang="en-US" sz="2800" dirty="0"/>
              <a:t>8 Concerning this thing I pleaded with the Lord three times that it might depart from me. </a:t>
            </a:r>
          </a:p>
          <a:p>
            <a:pPr marL="0" indent="0">
              <a:buNone/>
            </a:pPr>
            <a:r>
              <a:rPr lang="en-US" sz="2800" dirty="0"/>
              <a:t>9 And He said to me, “My grace is sufficient for you, for My strength is made perfect in weakness.”</a:t>
            </a:r>
          </a:p>
        </p:txBody>
      </p:sp>
    </p:spTree>
    <p:extLst>
      <p:ext uri="{BB962C8B-B14F-4D97-AF65-F5344CB8AC3E}">
        <p14:creationId xmlns:p14="http://schemas.microsoft.com/office/powerpoint/2010/main" val="2316564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83DBC-433E-4532-9446-74BDD22C2DF2}"/>
              </a:ext>
            </a:extLst>
          </p:cNvPr>
          <p:cNvSpPr>
            <a:spLocks noGrp="1"/>
          </p:cNvSpPr>
          <p:nvPr>
            <p:ph type="title"/>
          </p:nvPr>
        </p:nvSpPr>
        <p:spPr/>
        <p:txBody>
          <a:bodyPr/>
          <a:lstStyle/>
          <a:p>
            <a:r>
              <a:rPr lang="en-US" dirty="0"/>
              <a:t>2 Samuel 12</a:t>
            </a:r>
          </a:p>
        </p:txBody>
      </p:sp>
      <p:sp>
        <p:nvSpPr>
          <p:cNvPr id="6" name="Content Placeholder 5">
            <a:extLst>
              <a:ext uri="{FF2B5EF4-FFF2-40B4-BE49-F238E27FC236}">
                <a16:creationId xmlns:a16="http://schemas.microsoft.com/office/drawing/2014/main" id="{330BCD17-2CA3-4ADC-88C6-34F58143A3A5}"/>
              </a:ext>
            </a:extLst>
          </p:cNvPr>
          <p:cNvSpPr>
            <a:spLocks noGrp="1"/>
          </p:cNvSpPr>
          <p:nvPr>
            <p:ph idx="1"/>
          </p:nvPr>
        </p:nvSpPr>
        <p:spPr/>
        <p:txBody>
          <a:bodyPr>
            <a:normAutofit/>
          </a:bodyPr>
          <a:lstStyle/>
          <a:p>
            <a:pPr marL="0" indent="0">
              <a:buNone/>
            </a:pPr>
            <a:r>
              <a:rPr lang="en-US" sz="2800" dirty="0"/>
              <a:t>20 So David arose from the ground, washed and anointed himself, and changed his clothes; and he went into the house of the Lord and worshiped. Then he went to his own house; and when he requested, they set food before him, and he ate. </a:t>
            </a:r>
          </a:p>
          <a:p>
            <a:pPr marL="0" indent="0">
              <a:buNone/>
            </a:pPr>
            <a:r>
              <a:rPr lang="en-US" sz="2800" dirty="0"/>
              <a:t>21 Then his servants said to him, “What is this that you have done? You fasted and wept for the child while he was alive, but when the child died, you arose and ate food.”</a:t>
            </a:r>
          </a:p>
        </p:txBody>
      </p:sp>
    </p:spTree>
    <p:extLst>
      <p:ext uri="{BB962C8B-B14F-4D97-AF65-F5344CB8AC3E}">
        <p14:creationId xmlns:p14="http://schemas.microsoft.com/office/powerpoint/2010/main" val="940894534"/>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68</TotalTime>
  <Words>582</Words>
  <Application>Microsoft Office PowerPoint</Application>
  <PresentationFormat>Widescreen</PresentationFormat>
  <Paragraphs>64</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Trebuchet MS</vt:lpstr>
      <vt:lpstr>Berlin</vt:lpstr>
      <vt:lpstr>Suffering to Righteousness </vt:lpstr>
      <vt:lpstr>1 Peter 1:6-7</vt:lpstr>
      <vt:lpstr>Sufferings</vt:lpstr>
      <vt:lpstr>Sufferings</vt:lpstr>
      <vt:lpstr>Consequential Suffering</vt:lpstr>
      <vt:lpstr>Psalm 51</vt:lpstr>
      <vt:lpstr>Consequential Suffering</vt:lpstr>
      <vt:lpstr>2 Corinthians 12</vt:lpstr>
      <vt:lpstr>2 Samuel 12</vt:lpstr>
      <vt:lpstr>2 Samuel 12</vt:lpstr>
      <vt:lpstr>Target Suffering</vt:lpstr>
      <vt:lpstr>Target Suffering</vt:lpstr>
      <vt:lpstr>Target Suffering</vt:lpstr>
      <vt:lpstr>Target Suffering</vt:lpstr>
      <vt:lpstr>God Believes in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Suffering to Righteousness</dc:title>
  <dc:creator>Adam Clark</dc:creator>
  <cp:lastModifiedBy>Adam Clark</cp:lastModifiedBy>
  <cp:revision>7</cp:revision>
  <dcterms:created xsi:type="dcterms:W3CDTF">2020-08-12T21:06:59Z</dcterms:created>
  <dcterms:modified xsi:type="dcterms:W3CDTF">2020-08-12T22:15:43Z</dcterms:modified>
</cp:coreProperties>
</file>