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2" r:id="rId3"/>
    <p:sldId id="260" r:id="rId4"/>
    <p:sldId id="257" r:id="rId5"/>
    <p:sldId id="258" r:id="rId6"/>
    <p:sldId id="277" r:id="rId7"/>
    <p:sldId id="281" r:id="rId8"/>
    <p:sldId id="275" r:id="rId9"/>
    <p:sldId id="259" r:id="rId10"/>
    <p:sldId id="270" r:id="rId11"/>
    <p:sldId id="269" r:id="rId12"/>
    <p:sldId id="27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1" d="100"/>
          <a:sy n="91" d="100"/>
        </p:scale>
        <p:origin x="69"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8/2/2020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8/2/2020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8/2/2020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8/2/2020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8/2/2020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8/2/2020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8/2/2020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8/2/2020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8/2/2020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9C9BC-7839-4A51-B739-B7041129BF92}"/>
              </a:ext>
            </a:extLst>
          </p:cNvPr>
          <p:cNvSpPr>
            <a:spLocks noGrp="1"/>
          </p:cNvSpPr>
          <p:nvPr>
            <p:ph type="ctrTitle"/>
          </p:nvPr>
        </p:nvSpPr>
        <p:spPr/>
        <p:txBody>
          <a:bodyPr/>
          <a:lstStyle/>
          <a:p>
            <a:r>
              <a:rPr lang="en-US" dirty="0"/>
              <a:t>“Prayer Changes ME”</a:t>
            </a:r>
          </a:p>
        </p:txBody>
      </p:sp>
      <p:sp>
        <p:nvSpPr>
          <p:cNvPr id="3" name="Subtitle 2">
            <a:extLst>
              <a:ext uri="{FF2B5EF4-FFF2-40B4-BE49-F238E27FC236}">
                <a16:creationId xmlns:a16="http://schemas.microsoft.com/office/drawing/2014/main" id="{E338B297-41A8-46B8-9655-5DE0B93309E9}"/>
              </a:ext>
            </a:extLst>
          </p:cNvPr>
          <p:cNvSpPr>
            <a:spLocks noGrp="1"/>
          </p:cNvSpPr>
          <p:nvPr>
            <p:ph type="subTitle" idx="1"/>
          </p:nvPr>
        </p:nvSpPr>
        <p:spPr/>
        <p:txBody>
          <a:bodyPr/>
          <a:lstStyle/>
          <a:p>
            <a:r>
              <a:rPr lang="en-US" dirty="0"/>
              <a:t>What is accomplished when we pray</a:t>
            </a:r>
          </a:p>
          <a:p>
            <a:r>
              <a:rPr lang="en-US" dirty="0"/>
              <a:t>Lesson 1 – Introduction, Define Prayer</a:t>
            </a:r>
          </a:p>
        </p:txBody>
      </p:sp>
    </p:spTree>
    <p:extLst>
      <p:ext uri="{BB962C8B-B14F-4D97-AF65-F5344CB8AC3E}">
        <p14:creationId xmlns:p14="http://schemas.microsoft.com/office/powerpoint/2010/main" val="16934805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D24A-64DC-4920-BACF-C87E99124371}"/>
              </a:ext>
            </a:extLst>
          </p:cNvPr>
          <p:cNvSpPr>
            <a:spLocks noGrp="1"/>
          </p:cNvSpPr>
          <p:nvPr>
            <p:ph type="title"/>
          </p:nvPr>
        </p:nvSpPr>
        <p:spPr>
          <a:xfrm>
            <a:off x="702297" y="0"/>
            <a:ext cx="3926264" cy="794208"/>
          </a:xfrm>
        </p:spPr>
        <p:txBody>
          <a:bodyPr/>
          <a:lstStyle/>
          <a:p>
            <a:r>
              <a:rPr lang="en-US" b="1" i="1" u="sng" dirty="0">
                <a:solidFill>
                  <a:schemeClr val="accent6">
                    <a:lumMod val="75000"/>
                  </a:schemeClr>
                </a:solidFill>
              </a:rPr>
              <a:t>What is prayer?</a:t>
            </a:r>
          </a:p>
        </p:txBody>
      </p:sp>
      <p:sp>
        <p:nvSpPr>
          <p:cNvPr id="3" name="Content Placeholder 2">
            <a:extLst>
              <a:ext uri="{FF2B5EF4-FFF2-40B4-BE49-F238E27FC236}">
                <a16:creationId xmlns:a16="http://schemas.microsoft.com/office/drawing/2014/main" id="{8707177B-81F1-445F-8C00-222E9F9CB187}"/>
              </a:ext>
            </a:extLst>
          </p:cNvPr>
          <p:cNvSpPr>
            <a:spLocks noGrp="1"/>
          </p:cNvSpPr>
          <p:nvPr>
            <p:ph idx="1"/>
          </p:nvPr>
        </p:nvSpPr>
        <p:spPr>
          <a:xfrm>
            <a:off x="1008668" y="794207"/>
            <a:ext cx="10755984" cy="5785701"/>
          </a:xfrm>
        </p:spPr>
        <p:txBody>
          <a:bodyPr>
            <a:normAutofit lnSpcReduction="10000"/>
          </a:bodyPr>
          <a:lstStyle/>
          <a:p>
            <a:r>
              <a:rPr lang="en-US" sz="3200" dirty="0"/>
              <a:t>All of the following information will be coming from either </a:t>
            </a:r>
            <a:r>
              <a:rPr lang="en-US" sz="3200" i="1" dirty="0"/>
              <a:t>Kittel’s Theological Dictionary of New Testament Words </a:t>
            </a:r>
            <a:r>
              <a:rPr lang="en-US" sz="3200" dirty="0"/>
              <a:t>or </a:t>
            </a:r>
            <a:r>
              <a:rPr lang="en-US" sz="3200" i="1" dirty="0"/>
              <a:t>The New International Dictionary of New Testament Theology Vol. 2.</a:t>
            </a:r>
            <a:endParaRPr lang="en-US" sz="3200" dirty="0"/>
          </a:p>
          <a:p>
            <a:r>
              <a:rPr lang="en-US" sz="3200" dirty="0"/>
              <a:t>The words for prayer in the NT come from Greek words that could also be translated:</a:t>
            </a:r>
          </a:p>
          <a:p>
            <a:pPr lvl="1"/>
            <a:r>
              <a:rPr lang="en-US" sz="3200" dirty="0"/>
              <a:t>Prayer</a:t>
            </a:r>
          </a:p>
          <a:p>
            <a:pPr lvl="1"/>
            <a:r>
              <a:rPr lang="en-US" sz="3200" dirty="0"/>
              <a:t>Ask</a:t>
            </a:r>
          </a:p>
          <a:p>
            <a:pPr lvl="1"/>
            <a:r>
              <a:rPr lang="en-US" sz="3200" dirty="0"/>
              <a:t>Kneel</a:t>
            </a:r>
          </a:p>
          <a:p>
            <a:pPr lvl="1"/>
            <a:r>
              <a:rPr lang="en-US" sz="3200" dirty="0"/>
              <a:t>Beg</a:t>
            </a:r>
          </a:p>
          <a:p>
            <a:pPr lvl="1"/>
            <a:r>
              <a:rPr lang="en-US" sz="3200" dirty="0"/>
              <a:t>Worship</a:t>
            </a:r>
          </a:p>
          <a:p>
            <a:pPr lvl="1"/>
            <a:r>
              <a:rPr lang="en-US" sz="3200" dirty="0"/>
              <a:t>Knock</a:t>
            </a:r>
          </a:p>
          <a:p>
            <a:endParaRPr lang="en-US" sz="3200" dirty="0"/>
          </a:p>
        </p:txBody>
      </p:sp>
    </p:spTree>
    <p:extLst>
      <p:ext uri="{BB962C8B-B14F-4D97-AF65-F5344CB8AC3E}">
        <p14:creationId xmlns:p14="http://schemas.microsoft.com/office/powerpoint/2010/main" val="2951838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arn(inVertical)">
                                      <p:cBhvr>
                                        <p:cTn id="21" dur="500"/>
                                        <p:tgtEl>
                                          <p:spTgt spid="3">
                                            <p:txEl>
                                              <p:pRg st="4" end="4"/>
                                            </p:txEl>
                                          </p:spTgt>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arn(inVertical)">
                                      <p:cBhvr>
                                        <p:cTn id="24" dur="500"/>
                                        <p:tgtEl>
                                          <p:spTgt spid="3">
                                            <p:txEl>
                                              <p:pRg st="5" end="5"/>
                                            </p:txEl>
                                          </p:spTgt>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barn(inVertical)">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D24A-64DC-4920-BACF-C87E99124371}"/>
              </a:ext>
            </a:extLst>
          </p:cNvPr>
          <p:cNvSpPr>
            <a:spLocks noGrp="1"/>
          </p:cNvSpPr>
          <p:nvPr>
            <p:ph type="title"/>
          </p:nvPr>
        </p:nvSpPr>
        <p:spPr>
          <a:xfrm>
            <a:off x="702297" y="0"/>
            <a:ext cx="3926264" cy="794208"/>
          </a:xfrm>
        </p:spPr>
        <p:txBody>
          <a:bodyPr/>
          <a:lstStyle/>
          <a:p>
            <a:r>
              <a:rPr lang="en-US" b="1" i="1" u="sng" dirty="0">
                <a:solidFill>
                  <a:schemeClr val="accent6">
                    <a:lumMod val="75000"/>
                  </a:schemeClr>
                </a:solidFill>
              </a:rPr>
              <a:t>What is prayer?</a:t>
            </a:r>
          </a:p>
        </p:txBody>
      </p:sp>
      <p:sp>
        <p:nvSpPr>
          <p:cNvPr id="3" name="Content Placeholder 2">
            <a:extLst>
              <a:ext uri="{FF2B5EF4-FFF2-40B4-BE49-F238E27FC236}">
                <a16:creationId xmlns:a16="http://schemas.microsoft.com/office/drawing/2014/main" id="{8707177B-81F1-445F-8C00-222E9F9CB187}"/>
              </a:ext>
            </a:extLst>
          </p:cNvPr>
          <p:cNvSpPr>
            <a:spLocks noGrp="1"/>
          </p:cNvSpPr>
          <p:nvPr>
            <p:ph idx="1"/>
          </p:nvPr>
        </p:nvSpPr>
        <p:spPr>
          <a:xfrm>
            <a:off x="1008668" y="641023"/>
            <a:ext cx="11001080" cy="6117996"/>
          </a:xfrm>
        </p:spPr>
        <p:txBody>
          <a:bodyPr>
            <a:normAutofit/>
          </a:bodyPr>
          <a:lstStyle/>
          <a:p>
            <a:r>
              <a:rPr lang="en-US" sz="3000" dirty="0"/>
              <a:t>“In the OT, prayer is all-important because of that which both characterizes and constitutes the nation of Israel, its relation to God.  The whole history of Israel is therefore permeated and borne along by prayer.  At all its important points man is found in converse with God.  .  . </a:t>
            </a:r>
            <a:r>
              <a:rPr lang="en-US" sz="3000" dirty="0">
                <a:solidFill>
                  <a:srgbClr val="FF0000"/>
                </a:solidFill>
              </a:rPr>
              <a:t>But however urgently he prayed, man in the OT never forgot that he was addressing the holy, and almighty God.”</a:t>
            </a:r>
          </a:p>
          <a:p>
            <a:r>
              <a:rPr lang="en-US" sz="3000" b="1" i="1" u="sng" dirty="0">
                <a:solidFill>
                  <a:srgbClr val="FF0000"/>
                </a:solidFill>
              </a:rPr>
              <a:t>“It follows then that genuine prayer is NOT monologue but dialogue, . . . In the OT, therefore, prayer is something very personal and specific, . . ..”</a:t>
            </a:r>
          </a:p>
          <a:p>
            <a:r>
              <a:rPr lang="en-US" sz="3000" dirty="0">
                <a:solidFill>
                  <a:schemeClr val="tx1"/>
                </a:solidFill>
              </a:rPr>
              <a:t>Psalms 1:2</a:t>
            </a:r>
          </a:p>
        </p:txBody>
      </p:sp>
      <p:sp>
        <p:nvSpPr>
          <p:cNvPr id="4" name="TextBox 3">
            <a:extLst>
              <a:ext uri="{FF2B5EF4-FFF2-40B4-BE49-F238E27FC236}">
                <a16:creationId xmlns:a16="http://schemas.microsoft.com/office/drawing/2014/main" id="{F81CF941-9F17-4823-9ECF-2B2F6940EDC8}"/>
              </a:ext>
            </a:extLst>
          </p:cNvPr>
          <p:cNvSpPr txBox="1"/>
          <p:nvPr/>
        </p:nvSpPr>
        <p:spPr>
          <a:xfrm>
            <a:off x="1226319" y="5804912"/>
            <a:ext cx="10565778" cy="954107"/>
          </a:xfrm>
          <a:prstGeom prst="rect">
            <a:avLst/>
          </a:prstGeom>
          <a:solidFill>
            <a:schemeClr val="bg1">
              <a:lumMod val="85000"/>
            </a:schemeClr>
          </a:solidFill>
          <a:ln w="28575">
            <a:solidFill>
              <a:schemeClr val="tx1"/>
            </a:solidFill>
          </a:ln>
        </p:spPr>
        <p:txBody>
          <a:bodyPr wrap="none" rtlCol="0">
            <a:spAutoFit/>
          </a:bodyPr>
          <a:lstStyle/>
          <a:p>
            <a:pPr algn="ctr"/>
            <a:r>
              <a:rPr lang="en-US" sz="2800" b="1" dirty="0">
                <a:solidFill>
                  <a:srgbClr val="7030A0"/>
                </a:solidFill>
              </a:rPr>
              <a:t>“But his delight </a:t>
            </a:r>
            <a:r>
              <a:rPr lang="en-US" sz="2800" b="1" i="1" dirty="0">
                <a:solidFill>
                  <a:srgbClr val="7030A0"/>
                </a:solidFill>
              </a:rPr>
              <a:t>is</a:t>
            </a:r>
            <a:r>
              <a:rPr lang="en-US" sz="2800" b="1" dirty="0">
                <a:solidFill>
                  <a:srgbClr val="7030A0"/>
                </a:solidFill>
              </a:rPr>
              <a:t> in the law of the </a:t>
            </a:r>
            <a:r>
              <a:rPr lang="en-US" sz="2800" b="1" cap="small" dirty="0">
                <a:solidFill>
                  <a:srgbClr val="7030A0"/>
                </a:solidFill>
              </a:rPr>
              <a:t>Lord</a:t>
            </a:r>
            <a:r>
              <a:rPr lang="en-US" sz="2800" b="1" dirty="0">
                <a:solidFill>
                  <a:srgbClr val="7030A0"/>
                </a:solidFill>
              </a:rPr>
              <a:t>, And in His law he meditates </a:t>
            </a:r>
          </a:p>
          <a:p>
            <a:pPr algn="ctr"/>
            <a:r>
              <a:rPr lang="en-US" sz="2800" b="1" dirty="0">
                <a:solidFill>
                  <a:srgbClr val="7030A0"/>
                </a:solidFill>
              </a:rPr>
              <a:t>day and night.”</a:t>
            </a:r>
          </a:p>
        </p:txBody>
      </p:sp>
    </p:spTree>
    <p:extLst>
      <p:ext uri="{BB962C8B-B14F-4D97-AF65-F5344CB8AC3E}">
        <p14:creationId xmlns:p14="http://schemas.microsoft.com/office/powerpoint/2010/main" val="4091289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par>
                                <p:cTn id="18" presetID="2" presetClass="entr" presetSubtype="3"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1250" fill="hold"/>
                                        <p:tgtEl>
                                          <p:spTgt spid="4"/>
                                        </p:tgtEl>
                                        <p:attrNameLst>
                                          <p:attrName>ppt_x</p:attrName>
                                        </p:attrNameLst>
                                      </p:cBhvr>
                                      <p:tavLst>
                                        <p:tav tm="0">
                                          <p:val>
                                            <p:strVal val="1+#ppt_w/2"/>
                                          </p:val>
                                        </p:tav>
                                        <p:tav tm="100000">
                                          <p:val>
                                            <p:strVal val="#ppt_x"/>
                                          </p:val>
                                        </p:tav>
                                      </p:tavLst>
                                    </p:anim>
                                    <p:anim calcmode="lin" valueType="num">
                                      <p:cBhvr additive="base">
                                        <p:cTn id="21" dur="125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D24A-64DC-4920-BACF-C87E99124371}"/>
              </a:ext>
            </a:extLst>
          </p:cNvPr>
          <p:cNvSpPr>
            <a:spLocks noGrp="1"/>
          </p:cNvSpPr>
          <p:nvPr>
            <p:ph type="title"/>
          </p:nvPr>
        </p:nvSpPr>
        <p:spPr>
          <a:xfrm>
            <a:off x="702297" y="0"/>
            <a:ext cx="3926264" cy="794208"/>
          </a:xfrm>
        </p:spPr>
        <p:txBody>
          <a:bodyPr/>
          <a:lstStyle/>
          <a:p>
            <a:r>
              <a:rPr lang="en-US" b="1" i="1" u="sng" dirty="0">
                <a:solidFill>
                  <a:schemeClr val="accent6">
                    <a:lumMod val="75000"/>
                  </a:schemeClr>
                </a:solidFill>
              </a:rPr>
              <a:t>What is prayer?</a:t>
            </a:r>
          </a:p>
        </p:txBody>
      </p:sp>
      <p:sp>
        <p:nvSpPr>
          <p:cNvPr id="3" name="Content Placeholder 2">
            <a:extLst>
              <a:ext uri="{FF2B5EF4-FFF2-40B4-BE49-F238E27FC236}">
                <a16:creationId xmlns:a16="http://schemas.microsoft.com/office/drawing/2014/main" id="{8707177B-81F1-445F-8C00-222E9F9CB187}"/>
              </a:ext>
            </a:extLst>
          </p:cNvPr>
          <p:cNvSpPr>
            <a:spLocks noGrp="1"/>
          </p:cNvSpPr>
          <p:nvPr>
            <p:ph idx="1"/>
          </p:nvPr>
        </p:nvSpPr>
        <p:spPr>
          <a:xfrm>
            <a:off x="1008668" y="599441"/>
            <a:ext cx="11051252" cy="5980468"/>
          </a:xfrm>
        </p:spPr>
        <p:txBody>
          <a:bodyPr>
            <a:normAutofit/>
          </a:bodyPr>
          <a:lstStyle/>
          <a:p>
            <a:r>
              <a:rPr lang="en-US" sz="3200" dirty="0"/>
              <a:t>I </a:t>
            </a:r>
            <a:r>
              <a:rPr lang="en-US" sz="3200" dirty="0" err="1"/>
              <a:t>Thess</a:t>
            </a:r>
            <a:r>
              <a:rPr lang="en-US" sz="3200" dirty="0"/>
              <a:t> 5:17</a:t>
            </a:r>
          </a:p>
          <a:p>
            <a:endParaRPr lang="en-US" sz="3200" dirty="0"/>
          </a:p>
          <a:p>
            <a:r>
              <a:rPr lang="en-US" sz="3200" dirty="0"/>
              <a:t>Could it be said then, that if a person is praying without ceasing and meditating on God’s word day and night, that this person is carrying on “a dialogue” with God all the time?</a:t>
            </a:r>
          </a:p>
          <a:p>
            <a:r>
              <a:rPr lang="en-US" sz="3200" dirty="0"/>
              <a:t>If so, how and if not, why not?</a:t>
            </a:r>
          </a:p>
          <a:p>
            <a:r>
              <a:rPr lang="en-US" sz="3200" dirty="0"/>
              <a:t>And </a:t>
            </a:r>
            <a:r>
              <a:rPr lang="en-US" sz="3200" b="1" i="1" u="sng" dirty="0">
                <a:solidFill>
                  <a:srgbClr val="FF0000"/>
                </a:solidFill>
              </a:rPr>
              <a:t>HOW IMPORTANT IS COMMUNICATION </a:t>
            </a:r>
            <a:r>
              <a:rPr lang="en-US" sz="3200" dirty="0"/>
              <a:t>in </a:t>
            </a:r>
            <a:r>
              <a:rPr lang="en-US" sz="3200" b="1" i="1" u="sng" dirty="0">
                <a:solidFill>
                  <a:srgbClr val="FF0000"/>
                </a:solidFill>
              </a:rPr>
              <a:t>ANY</a:t>
            </a:r>
            <a:r>
              <a:rPr lang="en-US" sz="3200" dirty="0"/>
              <a:t> relationship?</a:t>
            </a:r>
          </a:p>
          <a:p>
            <a:r>
              <a:rPr lang="en-US" sz="3200" dirty="0"/>
              <a:t>The Israelites knew that God would hear their prayers if they were in accordance with His will – </a:t>
            </a:r>
            <a:r>
              <a:rPr lang="en-US" sz="3200" dirty="0" err="1"/>
              <a:t>Psa</a:t>
            </a:r>
            <a:r>
              <a:rPr lang="en-US" sz="3200" dirty="0"/>
              <a:t> 3:4; 18:6; 65:2; </a:t>
            </a:r>
            <a:r>
              <a:rPr lang="en-US" sz="3200" dirty="0" err="1"/>
              <a:t>Jer</a:t>
            </a:r>
            <a:r>
              <a:rPr lang="en-US" sz="3200" dirty="0"/>
              <a:t> 29:12)</a:t>
            </a:r>
          </a:p>
        </p:txBody>
      </p:sp>
      <p:sp>
        <p:nvSpPr>
          <p:cNvPr id="4" name="TextBox 3">
            <a:extLst>
              <a:ext uri="{FF2B5EF4-FFF2-40B4-BE49-F238E27FC236}">
                <a16:creationId xmlns:a16="http://schemas.microsoft.com/office/drawing/2014/main" id="{B4EA5645-6516-41B9-9A54-416F0E18A742}"/>
              </a:ext>
            </a:extLst>
          </p:cNvPr>
          <p:cNvSpPr txBox="1"/>
          <p:nvPr/>
        </p:nvSpPr>
        <p:spPr>
          <a:xfrm>
            <a:off x="4265787" y="1132039"/>
            <a:ext cx="3660426" cy="523220"/>
          </a:xfrm>
          <a:prstGeom prst="rect">
            <a:avLst/>
          </a:prstGeom>
          <a:solidFill>
            <a:schemeClr val="bg1">
              <a:lumMod val="85000"/>
            </a:schemeClr>
          </a:solidFill>
          <a:ln w="28575">
            <a:solidFill>
              <a:schemeClr val="tx1"/>
            </a:solidFill>
          </a:ln>
        </p:spPr>
        <p:txBody>
          <a:bodyPr wrap="none" rtlCol="0">
            <a:spAutoFit/>
          </a:bodyPr>
          <a:lstStyle/>
          <a:p>
            <a:r>
              <a:rPr lang="en-US" sz="2800" b="1" i="1" dirty="0">
                <a:solidFill>
                  <a:srgbClr val="7030A0"/>
                </a:solidFill>
              </a:rPr>
              <a:t>“Pray without ceasing.”</a:t>
            </a:r>
          </a:p>
        </p:txBody>
      </p:sp>
    </p:spTree>
    <p:extLst>
      <p:ext uri="{BB962C8B-B14F-4D97-AF65-F5344CB8AC3E}">
        <p14:creationId xmlns:p14="http://schemas.microsoft.com/office/powerpoint/2010/main" val="795273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1250" fill="hold"/>
                                        <p:tgtEl>
                                          <p:spTgt spid="4"/>
                                        </p:tgtEl>
                                        <p:attrNameLst>
                                          <p:attrName>ppt_x</p:attrName>
                                        </p:attrNameLst>
                                      </p:cBhvr>
                                      <p:tavLst>
                                        <p:tav tm="0">
                                          <p:val>
                                            <p:strVal val="#ppt_x"/>
                                          </p:val>
                                        </p:tav>
                                        <p:tav tm="100000">
                                          <p:val>
                                            <p:strVal val="#ppt_x"/>
                                          </p:val>
                                        </p:tav>
                                      </p:tavLst>
                                    </p:anim>
                                    <p:anim calcmode="lin" valueType="num">
                                      <p:cBhvr additive="base">
                                        <p:cTn id="11" dur="125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arn(inVertical)">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arn(inVertical)">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arn(inVertical)">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barn(inVertical)">
                                      <p:cBhvr>
                                        <p:cTn id="3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6A9C1-9FFC-4351-9D80-2EC828D5E14B}"/>
              </a:ext>
            </a:extLst>
          </p:cNvPr>
          <p:cNvSpPr>
            <a:spLocks noGrp="1"/>
          </p:cNvSpPr>
          <p:nvPr>
            <p:ph type="title"/>
          </p:nvPr>
        </p:nvSpPr>
        <p:spPr/>
        <p:txBody>
          <a:bodyPr/>
          <a:lstStyle/>
          <a:p>
            <a:r>
              <a:rPr lang="en-US" b="1" i="1" u="sng" dirty="0"/>
              <a:t>This Class</a:t>
            </a:r>
          </a:p>
        </p:txBody>
      </p:sp>
      <p:sp>
        <p:nvSpPr>
          <p:cNvPr id="3" name="Content Placeholder 2">
            <a:extLst>
              <a:ext uri="{FF2B5EF4-FFF2-40B4-BE49-F238E27FC236}">
                <a16:creationId xmlns:a16="http://schemas.microsoft.com/office/drawing/2014/main" id="{B1E753ED-C4EC-4EC2-852D-074A42E167D7}"/>
              </a:ext>
            </a:extLst>
          </p:cNvPr>
          <p:cNvSpPr>
            <a:spLocks noGrp="1"/>
          </p:cNvSpPr>
          <p:nvPr>
            <p:ph idx="1"/>
          </p:nvPr>
        </p:nvSpPr>
        <p:spPr>
          <a:xfrm>
            <a:off x="1371600" y="1715678"/>
            <a:ext cx="9601200" cy="4151722"/>
          </a:xfrm>
        </p:spPr>
        <p:txBody>
          <a:bodyPr>
            <a:normAutofit/>
          </a:bodyPr>
          <a:lstStyle/>
          <a:p>
            <a:r>
              <a:rPr lang="en-US" sz="3200" dirty="0"/>
              <a:t>We have seven weeks for this class.  (One week for the gospel meeting)</a:t>
            </a:r>
          </a:p>
          <a:p>
            <a:r>
              <a:rPr lang="en-US" sz="3200" dirty="0"/>
              <a:t>I have three lessons to go over.</a:t>
            </a:r>
          </a:p>
          <a:p>
            <a:r>
              <a:rPr lang="en-US" sz="3200" dirty="0"/>
              <a:t>Lesson 1 – What is prayer?</a:t>
            </a:r>
          </a:p>
          <a:p>
            <a:r>
              <a:rPr lang="en-US" sz="3200" dirty="0"/>
              <a:t>Lesson 2 – Prayer produces a true reliance on God</a:t>
            </a:r>
          </a:p>
          <a:p>
            <a:r>
              <a:rPr lang="en-US" sz="3200" dirty="0"/>
              <a:t>Lesson 3 – Being Thankful (a focus of prayer)</a:t>
            </a:r>
          </a:p>
        </p:txBody>
      </p:sp>
    </p:spTree>
    <p:extLst>
      <p:ext uri="{BB962C8B-B14F-4D97-AF65-F5344CB8AC3E}">
        <p14:creationId xmlns:p14="http://schemas.microsoft.com/office/powerpoint/2010/main" val="2025181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9DDCC-92AD-4C22-9EE5-96D0A5D7B4C9}"/>
              </a:ext>
            </a:extLst>
          </p:cNvPr>
          <p:cNvSpPr>
            <a:spLocks noGrp="1"/>
          </p:cNvSpPr>
          <p:nvPr>
            <p:ph type="title"/>
          </p:nvPr>
        </p:nvSpPr>
        <p:spPr>
          <a:xfrm>
            <a:off x="1371600" y="142240"/>
            <a:ext cx="9601200" cy="767080"/>
          </a:xfrm>
        </p:spPr>
        <p:txBody>
          <a:bodyPr/>
          <a:lstStyle/>
          <a:p>
            <a:r>
              <a:rPr lang="en-US" dirty="0"/>
              <a:t>Before we begin</a:t>
            </a:r>
          </a:p>
        </p:txBody>
      </p:sp>
      <p:sp>
        <p:nvSpPr>
          <p:cNvPr id="3" name="Content Placeholder 2">
            <a:extLst>
              <a:ext uri="{FF2B5EF4-FFF2-40B4-BE49-F238E27FC236}">
                <a16:creationId xmlns:a16="http://schemas.microsoft.com/office/drawing/2014/main" id="{C62C8706-F942-43AA-AFE7-A1ED15DC8C46}"/>
              </a:ext>
            </a:extLst>
          </p:cNvPr>
          <p:cNvSpPr>
            <a:spLocks noGrp="1"/>
          </p:cNvSpPr>
          <p:nvPr>
            <p:ph idx="1"/>
          </p:nvPr>
        </p:nvSpPr>
        <p:spPr>
          <a:xfrm>
            <a:off x="1371600" y="909320"/>
            <a:ext cx="10515600" cy="5806440"/>
          </a:xfrm>
        </p:spPr>
        <p:txBody>
          <a:bodyPr>
            <a:normAutofit lnSpcReduction="10000"/>
          </a:bodyPr>
          <a:lstStyle/>
          <a:p>
            <a:r>
              <a:rPr lang="en-US" sz="3200" dirty="0"/>
              <a:t>First class I have ever taught on prayer</a:t>
            </a:r>
          </a:p>
          <a:p>
            <a:r>
              <a:rPr lang="en-US" sz="3200" dirty="0"/>
              <a:t>Have been thinking about prayer for over 34 years now</a:t>
            </a:r>
          </a:p>
          <a:p>
            <a:r>
              <a:rPr lang="en-US" sz="3200" dirty="0"/>
              <a:t>Finally feel comfortable in teaching on it</a:t>
            </a:r>
          </a:p>
          <a:p>
            <a:r>
              <a:rPr lang="en-US" sz="3200" dirty="0"/>
              <a:t>I have about 75% of this figured out . . . I think.</a:t>
            </a:r>
          </a:p>
          <a:p>
            <a:r>
              <a:rPr lang="en-US" sz="3200" dirty="0"/>
              <a:t>This is not going to be a normal class on prayer.  We will be talking about what the purpose of prayer and its effect on me and you, more than anything else.</a:t>
            </a:r>
          </a:p>
          <a:p>
            <a:r>
              <a:rPr lang="en-US" sz="3200" dirty="0"/>
              <a:t>34 years ago . . . A quote I read by CS Lewis caught my attention and got to thinking about prayer in a way I had never thought about prayer and have never been able to stop thinking about prayer since.</a:t>
            </a:r>
          </a:p>
        </p:txBody>
      </p:sp>
    </p:spTree>
    <p:extLst>
      <p:ext uri="{BB962C8B-B14F-4D97-AF65-F5344CB8AC3E}">
        <p14:creationId xmlns:p14="http://schemas.microsoft.com/office/powerpoint/2010/main" val="4101436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339C61-724B-4B8B-9742-AAAF96CF511F}"/>
              </a:ext>
            </a:extLst>
          </p:cNvPr>
          <p:cNvSpPr>
            <a:spLocks noGrp="1"/>
          </p:cNvSpPr>
          <p:nvPr>
            <p:ph type="title"/>
          </p:nvPr>
        </p:nvSpPr>
        <p:spPr>
          <a:xfrm>
            <a:off x="1468696" y="1133573"/>
            <a:ext cx="9601200" cy="4590854"/>
          </a:xfrm>
        </p:spPr>
        <p:txBody>
          <a:bodyPr>
            <a:normAutofit fontScale="90000"/>
          </a:bodyPr>
          <a:lstStyle/>
          <a:p>
            <a:r>
              <a:rPr lang="en-US" dirty="0"/>
              <a:t>“I pray because </a:t>
            </a:r>
            <a:r>
              <a:rPr lang="en-US" b="1" i="1" u="sng" dirty="0">
                <a:solidFill>
                  <a:srgbClr val="FF0000"/>
                </a:solidFill>
              </a:rPr>
              <a:t>the need </a:t>
            </a:r>
            <a:r>
              <a:rPr lang="en-US" dirty="0"/>
              <a:t>flows out of me </a:t>
            </a:r>
            <a:r>
              <a:rPr lang="en-US" b="1" u="sng" dirty="0">
                <a:solidFill>
                  <a:srgbClr val="00B050"/>
                </a:solidFill>
              </a:rPr>
              <a:t>all the time</a:t>
            </a:r>
            <a:r>
              <a:rPr lang="en-US" dirty="0"/>
              <a:t> waking and sleeping.  It doesn’t change God. If I never pray, God will not be any less God.  If I pray every moment I am alive, it will not make God any more God.  </a:t>
            </a:r>
            <a:r>
              <a:rPr lang="en-US" b="1" i="1" u="sng" dirty="0">
                <a:solidFill>
                  <a:srgbClr val="7030A0"/>
                </a:solidFill>
              </a:rPr>
              <a:t>Prayer </a:t>
            </a:r>
            <a:r>
              <a:rPr lang="en-US" sz="6700" b="1" i="1" u="sng" dirty="0">
                <a:solidFill>
                  <a:srgbClr val="FF0000"/>
                </a:solidFill>
              </a:rPr>
              <a:t>CHANGES</a:t>
            </a:r>
            <a:r>
              <a:rPr lang="en-US" b="1" i="1" u="sng" dirty="0">
                <a:solidFill>
                  <a:srgbClr val="7030A0"/>
                </a:solidFill>
              </a:rPr>
              <a:t> me</a:t>
            </a:r>
            <a:r>
              <a:rPr lang="en-US" dirty="0"/>
              <a:t>.”</a:t>
            </a:r>
            <a:br>
              <a:rPr lang="en-US" dirty="0"/>
            </a:br>
            <a:br>
              <a:rPr lang="en-US" dirty="0"/>
            </a:br>
            <a:r>
              <a:rPr lang="en-US" dirty="0"/>
              <a:t>                                   - CS Lewis</a:t>
            </a:r>
          </a:p>
        </p:txBody>
      </p:sp>
    </p:spTree>
    <p:extLst>
      <p:ext uri="{BB962C8B-B14F-4D97-AF65-F5344CB8AC3E}">
        <p14:creationId xmlns:p14="http://schemas.microsoft.com/office/powerpoint/2010/main" val="1851278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53B473D-0FDF-4AAF-8A25-0BED13D65029}"/>
              </a:ext>
            </a:extLst>
          </p:cNvPr>
          <p:cNvSpPr>
            <a:spLocks noGrp="1"/>
          </p:cNvSpPr>
          <p:nvPr>
            <p:ph type="title"/>
          </p:nvPr>
        </p:nvSpPr>
        <p:spPr>
          <a:xfrm>
            <a:off x="1371600" y="268664"/>
            <a:ext cx="9601200" cy="730577"/>
          </a:xfrm>
        </p:spPr>
        <p:txBody>
          <a:bodyPr/>
          <a:lstStyle/>
          <a:p>
            <a:r>
              <a:rPr lang="en-US" dirty="0"/>
              <a:t>What is accomplished when we pray?</a:t>
            </a:r>
          </a:p>
        </p:txBody>
      </p:sp>
      <p:sp>
        <p:nvSpPr>
          <p:cNvPr id="4" name="Content Placeholder 3">
            <a:extLst>
              <a:ext uri="{FF2B5EF4-FFF2-40B4-BE49-F238E27FC236}">
                <a16:creationId xmlns:a16="http://schemas.microsoft.com/office/drawing/2014/main" id="{76C1C712-A2F2-4263-B939-D659B65902C2}"/>
              </a:ext>
            </a:extLst>
          </p:cNvPr>
          <p:cNvSpPr>
            <a:spLocks noGrp="1"/>
          </p:cNvSpPr>
          <p:nvPr>
            <p:ph idx="1"/>
          </p:nvPr>
        </p:nvSpPr>
        <p:spPr>
          <a:xfrm>
            <a:off x="1046480" y="924561"/>
            <a:ext cx="10728960" cy="5664776"/>
          </a:xfrm>
        </p:spPr>
        <p:txBody>
          <a:bodyPr>
            <a:normAutofit/>
          </a:bodyPr>
          <a:lstStyle/>
          <a:p>
            <a:pPr marL="0" indent="0">
              <a:buNone/>
            </a:pPr>
            <a:r>
              <a:rPr lang="en-US" sz="3200" dirty="0"/>
              <a:t>Romans 12:2 – “</a:t>
            </a:r>
            <a:r>
              <a:rPr lang="en-US" sz="3200" i="1" dirty="0"/>
              <a:t>And do not be conformed to this world, but </a:t>
            </a:r>
            <a:r>
              <a:rPr lang="en-US" sz="3200" b="1" i="1" u="sng" dirty="0">
                <a:solidFill>
                  <a:srgbClr val="7030A0"/>
                </a:solidFill>
              </a:rPr>
              <a:t>be ye transformed by the renewing of your mind</a:t>
            </a:r>
            <a:r>
              <a:rPr lang="en-US" sz="3200" i="1" dirty="0"/>
              <a:t>, that you may prove what is that good and acceptable and perfect will of God</a:t>
            </a:r>
            <a:r>
              <a:rPr lang="en-US" sz="3200" dirty="0"/>
              <a:t>.”</a:t>
            </a:r>
          </a:p>
          <a:p>
            <a:r>
              <a:rPr lang="en-US" sz="3200" dirty="0"/>
              <a:t>There are activities  that we do that are transforming agents, that transform us more to being the type of person God wants us to be.</a:t>
            </a:r>
          </a:p>
          <a:p>
            <a:r>
              <a:rPr lang="en-US" sz="3200" dirty="0"/>
              <a:t>How are our minds transformed then into what God wants us to be and do?</a:t>
            </a:r>
          </a:p>
          <a:p>
            <a:r>
              <a:rPr lang="en-US" sz="3200" dirty="0"/>
              <a:t>I have come up with four I want to go over (there may be more), but I have come up with the following:</a:t>
            </a:r>
          </a:p>
        </p:txBody>
      </p:sp>
    </p:spTree>
    <p:extLst>
      <p:ext uri="{BB962C8B-B14F-4D97-AF65-F5344CB8AC3E}">
        <p14:creationId xmlns:p14="http://schemas.microsoft.com/office/powerpoint/2010/main" val="2073813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53B473D-0FDF-4AAF-8A25-0BED13D65029}"/>
              </a:ext>
            </a:extLst>
          </p:cNvPr>
          <p:cNvSpPr>
            <a:spLocks noGrp="1"/>
          </p:cNvSpPr>
          <p:nvPr>
            <p:ph type="title"/>
          </p:nvPr>
        </p:nvSpPr>
        <p:spPr>
          <a:xfrm>
            <a:off x="1371600" y="268664"/>
            <a:ext cx="9601200" cy="730577"/>
          </a:xfrm>
        </p:spPr>
        <p:txBody>
          <a:bodyPr/>
          <a:lstStyle/>
          <a:p>
            <a:r>
              <a:rPr lang="en-US" dirty="0"/>
              <a:t>What is accomplished when we pray?</a:t>
            </a:r>
          </a:p>
        </p:txBody>
      </p:sp>
      <p:sp>
        <p:nvSpPr>
          <p:cNvPr id="4" name="Content Placeholder 3">
            <a:extLst>
              <a:ext uri="{FF2B5EF4-FFF2-40B4-BE49-F238E27FC236}">
                <a16:creationId xmlns:a16="http://schemas.microsoft.com/office/drawing/2014/main" id="{76C1C712-A2F2-4263-B939-D659B65902C2}"/>
              </a:ext>
            </a:extLst>
          </p:cNvPr>
          <p:cNvSpPr>
            <a:spLocks noGrp="1"/>
          </p:cNvSpPr>
          <p:nvPr>
            <p:ph idx="1"/>
          </p:nvPr>
        </p:nvSpPr>
        <p:spPr>
          <a:xfrm>
            <a:off x="1371600" y="999241"/>
            <a:ext cx="9601200" cy="5788058"/>
          </a:xfrm>
        </p:spPr>
        <p:txBody>
          <a:bodyPr>
            <a:normAutofit fontScale="92500" lnSpcReduction="10000"/>
          </a:bodyPr>
          <a:lstStyle/>
          <a:p>
            <a:pPr marL="0" indent="0">
              <a:buNone/>
            </a:pPr>
            <a:r>
              <a:rPr lang="en-US" sz="3200" dirty="0"/>
              <a:t>Romans 12:2 – “And do not be conformed to this world, but </a:t>
            </a:r>
            <a:r>
              <a:rPr lang="en-US" sz="3200" b="1" i="1" u="sng" dirty="0">
                <a:solidFill>
                  <a:srgbClr val="7030A0"/>
                </a:solidFill>
              </a:rPr>
              <a:t>be ye transformed by the renewing of your mind</a:t>
            </a:r>
            <a:r>
              <a:rPr lang="en-US" sz="3200" dirty="0"/>
              <a:t>, that you may prove what is that good and acceptable and perfect will of God.”</a:t>
            </a:r>
          </a:p>
          <a:p>
            <a:r>
              <a:rPr lang="en-US" sz="3200" dirty="0"/>
              <a:t>1 </a:t>
            </a:r>
            <a:r>
              <a:rPr lang="en-US" sz="3200" dirty="0" err="1"/>
              <a:t>Thess</a:t>
            </a:r>
            <a:r>
              <a:rPr lang="en-US" sz="3200" dirty="0"/>
              <a:t> 5:16 – “Rejoice evermore.”</a:t>
            </a:r>
          </a:p>
          <a:p>
            <a:r>
              <a:rPr lang="en-US" sz="3200" dirty="0"/>
              <a:t>1 </a:t>
            </a:r>
            <a:r>
              <a:rPr lang="en-US" sz="3200" dirty="0" err="1"/>
              <a:t>Thess</a:t>
            </a:r>
            <a:r>
              <a:rPr lang="en-US" sz="3200" dirty="0"/>
              <a:t> 5:18 – “In everything give thanks. . ..”</a:t>
            </a:r>
          </a:p>
          <a:p>
            <a:r>
              <a:rPr lang="en-US" sz="3200" dirty="0" err="1"/>
              <a:t>Psa</a:t>
            </a:r>
            <a:r>
              <a:rPr lang="en-US" sz="3200" dirty="0"/>
              <a:t> 1:2 – </a:t>
            </a:r>
            <a:r>
              <a:rPr lang="en-US" sz="3500" dirty="0">
                <a:latin typeface="Calibri" panose="020F0502020204030204" pitchFamily="34" charset="0"/>
                <a:cs typeface="Calibri" panose="020F0502020204030204" pitchFamily="34" charset="0"/>
              </a:rPr>
              <a:t>“But his delight </a:t>
            </a:r>
            <a:r>
              <a:rPr lang="en-US" sz="3500" i="1" dirty="0">
                <a:latin typeface="Calibri" panose="020F0502020204030204" pitchFamily="34" charset="0"/>
                <a:cs typeface="Calibri" panose="020F0502020204030204" pitchFamily="34" charset="0"/>
              </a:rPr>
              <a:t>is</a:t>
            </a:r>
            <a:r>
              <a:rPr lang="en-US" sz="3500" dirty="0">
                <a:latin typeface="Calibri" panose="020F0502020204030204" pitchFamily="34" charset="0"/>
                <a:cs typeface="Calibri" panose="020F0502020204030204" pitchFamily="34" charset="0"/>
              </a:rPr>
              <a:t> in the law of the </a:t>
            </a:r>
            <a:r>
              <a:rPr lang="en-US" sz="3500" cap="small" dirty="0">
                <a:latin typeface="Calibri" panose="020F0502020204030204" pitchFamily="34" charset="0"/>
                <a:cs typeface="Calibri" panose="020F0502020204030204" pitchFamily="34" charset="0"/>
              </a:rPr>
              <a:t>Lord</a:t>
            </a:r>
            <a:r>
              <a:rPr lang="en-US" sz="3500" dirty="0">
                <a:latin typeface="Calibri" panose="020F0502020204030204" pitchFamily="34" charset="0"/>
                <a:cs typeface="Calibri" panose="020F0502020204030204" pitchFamily="34" charset="0"/>
              </a:rPr>
              <a:t>, And in His law he meditates day and night.”</a:t>
            </a:r>
          </a:p>
          <a:p>
            <a:r>
              <a:rPr lang="en-US" sz="3500" dirty="0">
                <a:latin typeface="Calibri" panose="020F0502020204030204" pitchFamily="34" charset="0"/>
                <a:cs typeface="Calibri" panose="020F0502020204030204" pitchFamily="34" charset="0"/>
              </a:rPr>
              <a:t>1 </a:t>
            </a:r>
            <a:r>
              <a:rPr lang="en-US" sz="3500" dirty="0" err="1">
                <a:latin typeface="Calibri" panose="020F0502020204030204" pitchFamily="34" charset="0"/>
                <a:cs typeface="Calibri" panose="020F0502020204030204" pitchFamily="34" charset="0"/>
              </a:rPr>
              <a:t>Thess</a:t>
            </a:r>
            <a:r>
              <a:rPr lang="en-US" sz="3500" dirty="0">
                <a:latin typeface="Calibri" panose="020F0502020204030204" pitchFamily="34" charset="0"/>
                <a:cs typeface="Calibri" panose="020F0502020204030204" pitchFamily="34" charset="0"/>
              </a:rPr>
              <a:t> 5:17 – “Pray without ceasing.”</a:t>
            </a:r>
          </a:p>
          <a:p>
            <a:r>
              <a:rPr lang="en-US" sz="3200" dirty="0"/>
              <a:t>The more we do these things, the more our minds are transformed and we become more of what God wants us to be.</a:t>
            </a:r>
          </a:p>
        </p:txBody>
      </p:sp>
      <p:sp>
        <p:nvSpPr>
          <p:cNvPr id="2" name="Oval 1">
            <a:extLst>
              <a:ext uri="{FF2B5EF4-FFF2-40B4-BE49-F238E27FC236}">
                <a16:creationId xmlns:a16="http://schemas.microsoft.com/office/drawing/2014/main" id="{4A2FC26C-A8C1-440E-9946-F74544F0C856}"/>
              </a:ext>
            </a:extLst>
          </p:cNvPr>
          <p:cNvSpPr/>
          <p:nvPr/>
        </p:nvSpPr>
        <p:spPr>
          <a:xfrm>
            <a:off x="8018753" y="2608030"/>
            <a:ext cx="3749040" cy="257048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7030A0"/>
                </a:solidFill>
              </a:rPr>
              <a:t>These four acts transform/change our minds in ways many have never thought about</a:t>
            </a:r>
          </a:p>
          <a:p>
            <a:pPr algn="ctr"/>
            <a:r>
              <a:rPr lang="en-US" sz="2400" b="1" dirty="0">
                <a:solidFill>
                  <a:srgbClr val="7030A0"/>
                </a:solidFill>
              </a:rPr>
              <a:t>before</a:t>
            </a:r>
          </a:p>
        </p:txBody>
      </p:sp>
    </p:spTree>
    <p:extLst>
      <p:ext uri="{BB962C8B-B14F-4D97-AF65-F5344CB8AC3E}">
        <p14:creationId xmlns:p14="http://schemas.microsoft.com/office/powerpoint/2010/main" val="2532957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arn(inVertical)">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arn(inVertical)">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barn(inVertical)">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barn(inVertical)">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9"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additive="base">
                                        <p:cTn id="27" dur="1250" fill="hold"/>
                                        <p:tgtEl>
                                          <p:spTgt spid="2"/>
                                        </p:tgtEl>
                                        <p:attrNameLst>
                                          <p:attrName>ppt_x</p:attrName>
                                        </p:attrNameLst>
                                      </p:cBhvr>
                                      <p:tavLst>
                                        <p:tav tm="0">
                                          <p:val>
                                            <p:strVal val="0-#ppt_w/2"/>
                                          </p:val>
                                        </p:tav>
                                        <p:tav tm="100000">
                                          <p:val>
                                            <p:strVal val="#ppt_x"/>
                                          </p:val>
                                        </p:tav>
                                      </p:tavLst>
                                    </p:anim>
                                    <p:anim calcmode="lin" valueType="num">
                                      <p:cBhvr additive="base">
                                        <p:cTn id="28" dur="125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animEffect transition="in" filter="barn(inVertical)">
                                      <p:cBhvr>
                                        <p:cTn id="33"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D24A-64DC-4920-BACF-C87E99124371}"/>
              </a:ext>
            </a:extLst>
          </p:cNvPr>
          <p:cNvSpPr>
            <a:spLocks noGrp="1"/>
          </p:cNvSpPr>
          <p:nvPr>
            <p:ph type="title"/>
          </p:nvPr>
        </p:nvSpPr>
        <p:spPr>
          <a:xfrm>
            <a:off x="702297" y="0"/>
            <a:ext cx="3926264" cy="794208"/>
          </a:xfrm>
        </p:spPr>
        <p:txBody>
          <a:bodyPr/>
          <a:lstStyle/>
          <a:p>
            <a:r>
              <a:rPr lang="en-US" b="1" i="1" u="sng" dirty="0">
                <a:solidFill>
                  <a:schemeClr val="accent6">
                    <a:lumMod val="75000"/>
                  </a:schemeClr>
                </a:solidFill>
              </a:rPr>
              <a:t>What is prayer?</a:t>
            </a:r>
          </a:p>
        </p:txBody>
      </p:sp>
      <p:sp>
        <p:nvSpPr>
          <p:cNvPr id="3" name="Content Placeholder 2">
            <a:extLst>
              <a:ext uri="{FF2B5EF4-FFF2-40B4-BE49-F238E27FC236}">
                <a16:creationId xmlns:a16="http://schemas.microsoft.com/office/drawing/2014/main" id="{8707177B-81F1-445F-8C00-222E9F9CB187}"/>
              </a:ext>
            </a:extLst>
          </p:cNvPr>
          <p:cNvSpPr>
            <a:spLocks noGrp="1"/>
          </p:cNvSpPr>
          <p:nvPr>
            <p:ph idx="1"/>
          </p:nvPr>
        </p:nvSpPr>
        <p:spPr>
          <a:xfrm>
            <a:off x="1008668" y="794207"/>
            <a:ext cx="10755984" cy="6063793"/>
          </a:xfrm>
        </p:spPr>
        <p:txBody>
          <a:bodyPr>
            <a:normAutofit fontScale="92500" lnSpcReduction="10000"/>
          </a:bodyPr>
          <a:lstStyle/>
          <a:p>
            <a:r>
              <a:rPr lang="en-US" sz="3200" dirty="0"/>
              <a:t>Let’s talk about meditating on God’s word for a moment.  The bible speaks of doing three different things with God’s word:</a:t>
            </a:r>
          </a:p>
          <a:p>
            <a:pPr lvl="1"/>
            <a:r>
              <a:rPr lang="en-US" sz="3200" dirty="0"/>
              <a:t>Reading God’s word – 1 Timothy 4:13</a:t>
            </a:r>
          </a:p>
          <a:p>
            <a:pPr marL="530352" lvl="1" indent="0">
              <a:buNone/>
            </a:pPr>
            <a:endParaRPr lang="en-US" sz="3200" dirty="0"/>
          </a:p>
          <a:p>
            <a:pPr lvl="1"/>
            <a:r>
              <a:rPr lang="en-US" sz="3200" dirty="0"/>
              <a:t>Studying God’s word – 2 Timothy 2:15</a:t>
            </a:r>
          </a:p>
          <a:p>
            <a:pPr marL="530352" lvl="1" indent="0">
              <a:buNone/>
            </a:pPr>
            <a:endParaRPr lang="en-US" sz="3200" dirty="0"/>
          </a:p>
          <a:p>
            <a:pPr marL="530352" lvl="1" indent="0">
              <a:buNone/>
            </a:pPr>
            <a:endParaRPr lang="en-US" sz="3200" dirty="0"/>
          </a:p>
          <a:p>
            <a:pPr lvl="1"/>
            <a:r>
              <a:rPr lang="en-US" sz="3200" dirty="0"/>
              <a:t>Meditating on God’s word – </a:t>
            </a:r>
            <a:r>
              <a:rPr lang="en-US" sz="3200" dirty="0" err="1"/>
              <a:t>Psa</a:t>
            </a:r>
            <a:r>
              <a:rPr lang="en-US" sz="3200" dirty="0"/>
              <a:t> 1:2</a:t>
            </a:r>
          </a:p>
          <a:p>
            <a:pPr marL="530352" lvl="1" indent="0">
              <a:buNone/>
            </a:pPr>
            <a:endParaRPr lang="en-US" sz="3200" dirty="0"/>
          </a:p>
          <a:p>
            <a:r>
              <a:rPr lang="en-US" sz="3200" dirty="0"/>
              <a:t>These are three different acts realize and all three are important and build on each other.</a:t>
            </a:r>
          </a:p>
          <a:p>
            <a:r>
              <a:rPr lang="en-US" sz="3200" dirty="0"/>
              <a:t>First we read God’s word to familiarize ourselves with Him and His word.</a:t>
            </a:r>
          </a:p>
        </p:txBody>
      </p:sp>
      <p:sp>
        <p:nvSpPr>
          <p:cNvPr id="4" name="TextBox 3">
            <a:extLst>
              <a:ext uri="{FF2B5EF4-FFF2-40B4-BE49-F238E27FC236}">
                <a16:creationId xmlns:a16="http://schemas.microsoft.com/office/drawing/2014/main" id="{62A68A5F-6547-4DCD-BC24-B27BDB7CB494}"/>
              </a:ext>
            </a:extLst>
          </p:cNvPr>
          <p:cNvSpPr txBox="1"/>
          <p:nvPr/>
        </p:nvSpPr>
        <p:spPr>
          <a:xfrm>
            <a:off x="1008668" y="4454794"/>
            <a:ext cx="10755984" cy="461665"/>
          </a:xfrm>
          <a:prstGeom prst="rect">
            <a:avLst/>
          </a:prstGeom>
          <a:solidFill>
            <a:schemeClr val="bg1">
              <a:lumMod val="85000"/>
            </a:schemeClr>
          </a:solidFill>
          <a:ln w="28575">
            <a:solidFill>
              <a:schemeClr val="tx1"/>
            </a:solidFill>
          </a:ln>
        </p:spPr>
        <p:txBody>
          <a:bodyPr wrap="square" rtlCol="0">
            <a:spAutoFit/>
          </a:bodyPr>
          <a:lstStyle/>
          <a:p>
            <a:r>
              <a:rPr lang="en-US" sz="2400" b="1" dirty="0">
                <a:solidFill>
                  <a:srgbClr val="7030A0"/>
                </a:solidFill>
                <a:latin typeface="Calibri" panose="020F0502020204030204" pitchFamily="34" charset="0"/>
                <a:cs typeface="Calibri" panose="020F0502020204030204" pitchFamily="34" charset="0"/>
              </a:rPr>
              <a:t>But his delight </a:t>
            </a:r>
            <a:r>
              <a:rPr lang="en-US" sz="2400" b="1" i="1" dirty="0">
                <a:solidFill>
                  <a:srgbClr val="7030A0"/>
                </a:solidFill>
                <a:latin typeface="Calibri" panose="020F0502020204030204" pitchFamily="34" charset="0"/>
                <a:cs typeface="Calibri" panose="020F0502020204030204" pitchFamily="34" charset="0"/>
              </a:rPr>
              <a:t>is</a:t>
            </a:r>
            <a:r>
              <a:rPr lang="en-US" sz="2400" b="1" dirty="0">
                <a:solidFill>
                  <a:srgbClr val="7030A0"/>
                </a:solidFill>
                <a:latin typeface="Calibri" panose="020F0502020204030204" pitchFamily="34" charset="0"/>
                <a:cs typeface="Calibri" panose="020F0502020204030204" pitchFamily="34" charset="0"/>
              </a:rPr>
              <a:t> in the law of the </a:t>
            </a:r>
            <a:r>
              <a:rPr lang="en-US" sz="2400" b="1" cap="small" dirty="0">
                <a:solidFill>
                  <a:srgbClr val="7030A0"/>
                </a:solidFill>
                <a:latin typeface="Calibri" panose="020F0502020204030204" pitchFamily="34" charset="0"/>
                <a:cs typeface="Calibri" panose="020F0502020204030204" pitchFamily="34" charset="0"/>
              </a:rPr>
              <a:t>Lord</a:t>
            </a:r>
            <a:r>
              <a:rPr lang="en-US" sz="2400" b="1" dirty="0">
                <a:solidFill>
                  <a:srgbClr val="7030A0"/>
                </a:solidFill>
                <a:latin typeface="Calibri" panose="020F0502020204030204" pitchFamily="34" charset="0"/>
                <a:cs typeface="Calibri" panose="020F0502020204030204" pitchFamily="34" charset="0"/>
              </a:rPr>
              <a:t>, And in His law he meditates day and night</a:t>
            </a:r>
            <a:r>
              <a:rPr lang="en-US" sz="2400" b="1" dirty="0">
                <a:latin typeface="Calibri" panose="020F0502020204030204" pitchFamily="34" charset="0"/>
                <a:cs typeface="Calibri" panose="020F0502020204030204" pitchFamily="34" charset="0"/>
              </a:rPr>
              <a:t>.</a:t>
            </a:r>
          </a:p>
        </p:txBody>
      </p:sp>
      <p:sp>
        <p:nvSpPr>
          <p:cNvPr id="5" name="TextBox 4">
            <a:extLst>
              <a:ext uri="{FF2B5EF4-FFF2-40B4-BE49-F238E27FC236}">
                <a16:creationId xmlns:a16="http://schemas.microsoft.com/office/drawing/2014/main" id="{4D53A1BE-7F3F-4006-8978-F1B98B8CB846}"/>
              </a:ext>
            </a:extLst>
          </p:cNvPr>
          <p:cNvSpPr txBox="1"/>
          <p:nvPr/>
        </p:nvSpPr>
        <p:spPr>
          <a:xfrm>
            <a:off x="2063200" y="2088169"/>
            <a:ext cx="8646919" cy="461665"/>
          </a:xfrm>
          <a:prstGeom prst="rect">
            <a:avLst/>
          </a:prstGeom>
          <a:solidFill>
            <a:schemeClr val="bg1">
              <a:lumMod val="85000"/>
            </a:schemeClr>
          </a:solidFill>
          <a:ln w="28575">
            <a:solidFill>
              <a:schemeClr val="tx1"/>
            </a:solidFill>
          </a:ln>
        </p:spPr>
        <p:txBody>
          <a:bodyPr wrap="none" rtlCol="0">
            <a:spAutoFit/>
          </a:bodyPr>
          <a:lstStyle/>
          <a:p>
            <a:r>
              <a:rPr lang="en-US" sz="2400" b="1" baseline="30000" dirty="0">
                <a:solidFill>
                  <a:srgbClr val="7030A0"/>
                </a:solidFill>
                <a:latin typeface="Calibri" panose="020F0502020204030204" pitchFamily="34" charset="0"/>
                <a:cs typeface="Calibri" panose="020F0502020204030204" pitchFamily="34" charset="0"/>
              </a:rPr>
              <a:t>13 </a:t>
            </a:r>
            <a:r>
              <a:rPr lang="en-US" sz="2400" b="1" dirty="0">
                <a:solidFill>
                  <a:srgbClr val="7030A0"/>
                </a:solidFill>
                <a:latin typeface="Calibri" panose="020F0502020204030204" pitchFamily="34" charset="0"/>
                <a:cs typeface="Calibri" panose="020F0502020204030204" pitchFamily="34" charset="0"/>
              </a:rPr>
              <a:t>Till I come, give attention to reading, to exhortation, to doctrine</a:t>
            </a:r>
            <a:r>
              <a:rPr lang="en-US" sz="2400" b="1" dirty="0"/>
              <a:t>.</a:t>
            </a:r>
          </a:p>
        </p:txBody>
      </p:sp>
      <p:sp>
        <p:nvSpPr>
          <p:cNvPr id="6" name="TextBox 5">
            <a:extLst>
              <a:ext uri="{FF2B5EF4-FFF2-40B4-BE49-F238E27FC236}">
                <a16:creationId xmlns:a16="http://schemas.microsoft.com/office/drawing/2014/main" id="{E4817DC3-3803-4A78-B073-14B2C2ACA173}"/>
              </a:ext>
            </a:extLst>
          </p:cNvPr>
          <p:cNvSpPr txBox="1"/>
          <p:nvPr/>
        </p:nvSpPr>
        <p:spPr>
          <a:xfrm>
            <a:off x="1079788" y="3079970"/>
            <a:ext cx="10430099" cy="830997"/>
          </a:xfrm>
          <a:prstGeom prst="rect">
            <a:avLst/>
          </a:prstGeom>
          <a:solidFill>
            <a:schemeClr val="bg1">
              <a:lumMod val="85000"/>
            </a:schemeClr>
          </a:solidFill>
          <a:ln w="28575">
            <a:solidFill>
              <a:schemeClr val="tx1"/>
            </a:solidFill>
          </a:ln>
        </p:spPr>
        <p:txBody>
          <a:bodyPr wrap="none" rtlCol="0">
            <a:spAutoFit/>
          </a:bodyPr>
          <a:lstStyle/>
          <a:p>
            <a:pPr algn="ctr"/>
            <a:r>
              <a:rPr lang="en-US" sz="2400" b="1" dirty="0">
                <a:solidFill>
                  <a:srgbClr val="7030A0"/>
                </a:solidFill>
                <a:latin typeface="Calibri" panose="020F0502020204030204" pitchFamily="34" charset="0"/>
                <a:cs typeface="Calibri" panose="020F0502020204030204" pitchFamily="34" charset="0"/>
              </a:rPr>
              <a:t> </a:t>
            </a:r>
            <a:r>
              <a:rPr lang="en-US" sz="2400" b="1" baseline="30000" dirty="0">
                <a:solidFill>
                  <a:srgbClr val="7030A0"/>
                </a:solidFill>
                <a:latin typeface="Calibri" panose="020F0502020204030204" pitchFamily="34" charset="0"/>
                <a:cs typeface="Calibri" panose="020F0502020204030204" pitchFamily="34" charset="0"/>
              </a:rPr>
              <a:t>15 </a:t>
            </a:r>
            <a:r>
              <a:rPr lang="en-US" sz="2400" b="1" dirty="0">
                <a:solidFill>
                  <a:srgbClr val="7030A0"/>
                </a:solidFill>
                <a:latin typeface="Calibri" panose="020F0502020204030204" pitchFamily="34" charset="0"/>
                <a:cs typeface="Calibri" panose="020F0502020204030204" pitchFamily="34" charset="0"/>
              </a:rPr>
              <a:t>Be diligent to present yourself approved to God, a worker who does not need </a:t>
            </a:r>
          </a:p>
          <a:p>
            <a:pPr algn="ctr"/>
            <a:r>
              <a:rPr lang="en-US" sz="2400" b="1" dirty="0">
                <a:solidFill>
                  <a:srgbClr val="7030A0"/>
                </a:solidFill>
                <a:latin typeface="Calibri" panose="020F0502020204030204" pitchFamily="34" charset="0"/>
                <a:cs typeface="Calibri" panose="020F0502020204030204" pitchFamily="34" charset="0"/>
              </a:rPr>
              <a:t>to be ashamed, rightly dividing the word of truth.</a:t>
            </a:r>
          </a:p>
        </p:txBody>
      </p:sp>
    </p:spTree>
    <p:extLst>
      <p:ext uri="{BB962C8B-B14F-4D97-AF65-F5344CB8AC3E}">
        <p14:creationId xmlns:p14="http://schemas.microsoft.com/office/powerpoint/2010/main" val="4184538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arn(inVertical)">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1"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ppt_x"/>
                                          </p:val>
                                        </p:tav>
                                        <p:tav tm="100000">
                                          <p:val>
                                            <p:strVal val="#ppt_x"/>
                                          </p:val>
                                        </p:tav>
                                      </p:tavLst>
                                    </p:anim>
                                    <p:anim calcmode="lin" valueType="num">
                                      <p:cBhvr additive="base">
                                        <p:cTn id="29"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barn(inVertical)">
                                      <p:cBhvr>
                                        <p:cTn id="34" dur="50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9"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anim calcmode="lin" valueType="num">
                                      <p:cBhvr additive="base">
                                        <p:cTn id="39" dur="500" fill="hold"/>
                                        <p:tgtEl>
                                          <p:spTgt spid="4"/>
                                        </p:tgtEl>
                                        <p:attrNameLst>
                                          <p:attrName>ppt_x</p:attrName>
                                        </p:attrNameLst>
                                      </p:cBhvr>
                                      <p:tavLst>
                                        <p:tav tm="0">
                                          <p:val>
                                            <p:strVal val="0-#ppt_w/2"/>
                                          </p:val>
                                        </p:tav>
                                        <p:tav tm="100000">
                                          <p:val>
                                            <p:strVal val="#ppt_x"/>
                                          </p:val>
                                        </p:tav>
                                      </p:tavLst>
                                    </p:anim>
                                    <p:anim calcmode="lin" valueType="num">
                                      <p:cBhvr additive="base">
                                        <p:cTn id="40"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barn(inVertical)">
                                      <p:cBhvr>
                                        <p:cTn id="45" dur="500"/>
                                        <p:tgtEl>
                                          <p:spTgt spid="3">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nodeType="click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barn(inVertical)">
                                      <p:cBhvr>
                                        <p:cTn id="5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D24A-64DC-4920-BACF-C87E99124371}"/>
              </a:ext>
            </a:extLst>
          </p:cNvPr>
          <p:cNvSpPr>
            <a:spLocks noGrp="1"/>
          </p:cNvSpPr>
          <p:nvPr>
            <p:ph type="title"/>
          </p:nvPr>
        </p:nvSpPr>
        <p:spPr>
          <a:xfrm>
            <a:off x="702297" y="0"/>
            <a:ext cx="3926264" cy="794208"/>
          </a:xfrm>
        </p:spPr>
        <p:txBody>
          <a:bodyPr/>
          <a:lstStyle/>
          <a:p>
            <a:r>
              <a:rPr lang="en-US" b="1" i="1" u="sng" dirty="0">
                <a:solidFill>
                  <a:schemeClr val="accent6">
                    <a:lumMod val="75000"/>
                  </a:schemeClr>
                </a:solidFill>
              </a:rPr>
              <a:t>What is prayer?</a:t>
            </a:r>
          </a:p>
        </p:txBody>
      </p:sp>
      <p:sp>
        <p:nvSpPr>
          <p:cNvPr id="3" name="Content Placeholder 2">
            <a:extLst>
              <a:ext uri="{FF2B5EF4-FFF2-40B4-BE49-F238E27FC236}">
                <a16:creationId xmlns:a16="http://schemas.microsoft.com/office/drawing/2014/main" id="{8707177B-81F1-445F-8C00-222E9F9CB187}"/>
              </a:ext>
            </a:extLst>
          </p:cNvPr>
          <p:cNvSpPr>
            <a:spLocks noGrp="1"/>
          </p:cNvSpPr>
          <p:nvPr>
            <p:ph idx="1"/>
          </p:nvPr>
        </p:nvSpPr>
        <p:spPr>
          <a:xfrm>
            <a:off x="1008667" y="546755"/>
            <a:ext cx="11029361" cy="6311245"/>
          </a:xfrm>
        </p:spPr>
        <p:txBody>
          <a:bodyPr>
            <a:normAutofit fontScale="85000" lnSpcReduction="10000"/>
          </a:bodyPr>
          <a:lstStyle/>
          <a:p>
            <a:r>
              <a:rPr lang="en-US" sz="3200" dirty="0"/>
              <a:t>Second, when we find His teachings, we then study His teachings, figuring out more precisely what His will is by comparing it to other passages on the same topic.  Understanding the individual words and points the bible writer’s make on each subject.</a:t>
            </a:r>
          </a:p>
          <a:p>
            <a:r>
              <a:rPr lang="en-US" sz="3200" dirty="0"/>
              <a:t>We learn what His will is in study.</a:t>
            </a:r>
          </a:p>
          <a:p>
            <a:r>
              <a:rPr lang="en-US" sz="3200" dirty="0"/>
              <a:t>Meditation is an act in which we think about God’s word, how is it applied exactly to specific situations in our own individual lives and also in general in the world.</a:t>
            </a:r>
          </a:p>
          <a:p>
            <a:r>
              <a:rPr lang="en-US" sz="3200" dirty="0"/>
              <a:t>If we </a:t>
            </a:r>
            <a:r>
              <a:rPr lang="en-US" sz="3200" b="1" i="1" u="sng" dirty="0">
                <a:solidFill>
                  <a:srgbClr val="7030A0"/>
                </a:solidFill>
              </a:rPr>
              <a:t>ONLY</a:t>
            </a:r>
            <a:r>
              <a:rPr lang="en-US" sz="3200" dirty="0"/>
              <a:t> </a:t>
            </a:r>
            <a:r>
              <a:rPr lang="en-US" sz="3200" b="1" i="1" dirty="0">
                <a:solidFill>
                  <a:srgbClr val="FF0000"/>
                </a:solidFill>
              </a:rPr>
              <a:t>read</a:t>
            </a:r>
            <a:r>
              <a:rPr lang="en-US" sz="3200" dirty="0"/>
              <a:t>, we are only become generally familiar with God’s word.</a:t>
            </a:r>
          </a:p>
          <a:p>
            <a:r>
              <a:rPr lang="en-US" sz="3200" dirty="0"/>
              <a:t>If we don’t then </a:t>
            </a:r>
            <a:r>
              <a:rPr lang="en-US" sz="3200" b="1" i="1" dirty="0">
                <a:solidFill>
                  <a:srgbClr val="FF0000"/>
                </a:solidFill>
              </a:rPr>
              <a:t>study</a:t>
            </a:r>
            <a:r>
              <a:rPr lang="en-US" sz="3200" dirty="0"/>
              <a:t> to understand and </a:t>
            </a:r>
            <a:r>
              <a:rPr lang="en-US" sz="3200" b="1" i="1" u="sng" dirty="0">
                <a:solidFill>
                  <a:srgbClr val="7030A0"/>
                </a:solidFill>
              </a:rPr>
              <a:t>ONLY</a:t>
            </a:r>
            <a:r>
              <a:rPr lang="en-US" sz="3200" dirty="0"/>
              <a:t> meditate, we are only meditating on our own thinking, not God’s</a:t>
            </a:r>
          </a:p>
          <a:p>
            <a:r>
              <a:rPr lang="en-US" sz="3200" dirty="0"/>
              <a:t>If we </a:t>
            </a:r>
            <a:r>
              <a:rPr lang="en-US" sz="3200" b="1" i="1" u="sng" dirty="0">
                <a:solidFill>
                  <a:srgbClr val="7030A0"/>
                </a:solidFill>
              </a:rPr>
              <a:t>ONLY</a:t>
            </a:r>
            <a:r>
              <a:rPr lang="en-US" sz="3200" dirty="0"/>
              <a:t> study but never </a:t>
            </a:r>
            <a:r>
              <a:rPr lang="en-US" sz="3200" b="1" i="1" dirty="0">
                <a:solidFill>
                  <a:srgbClr val="FF0000"/>
                </a:solidFill>
              </a:rPr>
              <a:t>meditate</a:t>
            </a:r>
            <a:r>
              <a:rPr lang="en-US" sz="3200" dirty="0"/>
              <a:t>, we will not learn how to make application to our lives and situations in general.</a:t>
            </a:r>
          </a:p>
          <a:p>
            <a:r>
              <a:rPr lang="en-US" sz="3200" b="1" i="1" u="sng" dirty="0">
                <a:solidFill>
                  <a:srgbClr val="FF0000"/>
                </a:solidFill>
              </a:rPr>
              <a:t>Meditation</a:t>
            </a:r>
            <a:r>
              <a:rPr lang="en-US" sz="3200" dirty="0"/>
              <a:t> then, is a transforming agent as it </a:t>
            </a:r>
            <a:r>
              <a:rPr lang="en-US" sz="3200" b="1" i="1" u="sng" dirty="0">
                <a:solidFill>
                  <a:srgbClr val="FF0000"/>
                </a:solidFill>
              </a:rPr>
              <a:t>changes</a:t>
            </a:r>
            <a:r>
              <a:rPr lang="en-US" sz="3200" dirty="0"/>
              <a:t> </a:t>
            </a:r>
            <a:r>
              <a:rPr lang="en-US" sz="4700" b="1" i="1" u="sng" dirty="0">
                <a:solidFill>
                  <a:srgbClr val="7030A0"/>
                </a:solidFill>
              </a:rPr>
              <a:t>OUR</a:t>
            </a:r>
            <a:r>
              <a:rPr lang="en-US" sz="3200" b="1" i="1" u="sng" dirty="0">
                <a:solidFill>
                  <a:srgbClr val="7030A0"/>
                </a:solidFill>
              </a:rPr>
              <a:t> lives</a:t>
            </a:r>
            <a:r>
              <a:rPr lang="en-US" sz="3200" dirty="0"/>
              <a:t>.</a:t>
            </a:r>
          </a:p>
        </p:txBody>
      </p:sp>
    </p:spTree>
    <p:extLst>
      <p:ext uri="{BB962C8B-B14F-4D97-AF65-F5344CB8AC3E}">
        <p14:creationId xmlns:p14="http://schemas.microsoft.com/office/powerpoint/2010/main" val="3862792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53B473D-0FDF-4AAF-8A25-0BED13D65029}"/>
              </a:ext>
            </a:extLst>
          </p:cNvPr>
          <p:cNvSpPr>
            <a:spLocks noGrp="1"/>
          </p:cNvSpPr>
          <p:nvPr>
            <p:ph type="title"/>
          </p:nvPr>
        </p:nvSpPr>
        <p:spPr>
          <a:xfrm>
            <a:off x="1371600" y="268664"/>
            <a:ext cx="9601200" cy="730577"/>
          </a:xfrm>
        </p:spPr>
        <p:txBody>
          <a:bodyPr/>
          <a:lstStyle/>
          <a:p>
            <a:r>
              <a:rPr lang="en-US" dirty="0">
                <a:solidFill>
                  <a:srgbClr val="FF0000"/>
                </a:solidFill>
              </a:rPr>
              <a:t>What is accomplished when we pray?</a:t>
            </a:r>
          </a:p>
        </p:txBody>
      </p:sp>
      <p:sp>
        <p:nvSpPr>
          <p:cNvPr id="4" name="Content Placeholder 3">
            <a:extLst>
              <a:ext uri="{FF2B5EF4-FFF2-40B4-BE49-F238E27FC236}">
                <a16:creationId xmlns:a16="http://schemas.microsoft.com/office/drawing/2014/main" id="{76C1C712-A2F2-4263-B939-D659B65902C2}"/>
              </a:ext>
            </a:extLst>
          </p:cNvPr>
          <p:cNvSpPr>
            <a:spLocks noGrp="1"/>
          </p:cNvSpPr>
          <p:nvPr>
            <p:ph idx="1"/>
          </p:nvPr>
        </p:nvSpPr>
        <p:spPr>
          <a:xfrm>
            <a:off x="863601" y="812801"/>
            <a:ext cx="11236960" cy="6045200"/>
          </a:xfrm>
        </p:spPr>
        <p:txBody>
          <a:bodyPr>
            <a:normAutofit/>
          </a:bodyPr>
          <a:lstStyle/>
          <a:p>
            <a:r>
              <a:rPr lang="en-US" sz="2800" dirty="0"/>
              <a:t>Now, back to prayer, prayer, like meditation, is one of those transformation agents that changes us into more of the type of person God wants us to be.</a:t>
            </a:r>
          </a:p>
          <a:p>
            <a:r>
              <a:rPr lang="en-US" sz="2800" dirty="0"/>
              <a:t>We will talk about rejoicing always and being thankful for all things in terms of prayer in this class.</a:t>
            </a:r>
          </a:p>
          <a:p>
            <a:r>
              <a:rPr lang="en-US" sz="2800" dirty="0"/>
              <a:t>The more we pray, the more it transforms us.  </a:t>
            </a:r>
          </a:p>
          <a:p>
            <a:r>
              <a:rPr lang="en-US" sz="2800" dirty="0"/>
              <a:t>Once we understand how and into what it transforms us, then a person who wants to be a true child of God will pray more and more.</a:t>
            </a:r>
          </a:p>
          <a:p>
            <a:r>
              <a:rPr lang="en-US" sz="2800" dirty="0"/>
              <a:t>So, I guess before we continue with what and how it transforms us, we need to discuss </a:t>
            </a:r>
          </a:p>
          <a:p>
            <a:pPr marL="530352" lvl="1" indent="0" algn="ctr">
              <a:buNone/>
            </a:pPr>
            <a:r>
              <a:rPr lang="en-US" sz="4000" b="1" u="sng" dirty="0">
                <a:solidFill>
                  <a:srgbClr val="FF0000"/>
                </a:solidFill>
              </a:rPr>
              <a:t>What is prayer? What is YOUR definition of prayer?</a:t>
            </a:r>
          </a:p>
        </p:txBody>
      </p:sp>
    </p:spTree>
    <p:extLst>
      <p:ext uri="{BB962C8B-B14F-4D97-AF65-F5344CB8AC3E}">
        <p14:creationId xmlns:p14="http://schemas.microsoft.com/office/powerpoint/2010/main" val="475517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arn(inVertical)">
                                      <p:cBhvr>
                                        <p:cTn id="27" dur="500"/>
                                        <p:tgtEl>
                                          <p:spTgt spid="4">
                                            <p:txEl>
                                              <p:pRg st="4" end="4"/>
                                            </p:txEl>
                                          </p:spTgt>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4">
                                            <p:txEl>
                                              <p:pRg st="5" end="5"/>
                                            </p:txEl>
                                          </p:spTgt>
                                        </p:tgtEl>
                                        <p:attrNameLst>
                                          <p:attrName>style.visibility</p:attrName>
                                        </p:attrNameLst>
                                      </p:cBhvr>
                                      <p:to>
                                        <p:strVal val="visible"/>
                                      </p:to>
                                    </p:set>
                                    <p:animEffect transition="in" filter="barn(inVertical)">
                                      <p:cBhvr>
                                        <p:cTn id="30"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5937</TotalTime>
  <Words>1250</Words>
  <Application>Microsoft Office PowerPoint</Application>
  <PresentationFormat>Widescreen</PresentationFormat>
  <Paragraphs>84</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Calibri</vt:lpstr>
      <vt:lpstr>Franklin Gothic Book</vt:lpstr>
      <vt:lpstr>Crop</vt:lpstr>
      <vt:lpstr>“Prayer Changes ME”</vt:lpstr>
      <vt:lpstr>This Class</vt:lpstr>
      <vt:lpstr>Before we begin</vt:lpstr>
      <vt:lpstr>“I pray because the need flows out of me all the time waking and sleeping.  It doesn’t change God. If I never pray, God will not be any less God.  If I pray every moment I am alive, it will not make God any more God.  Prayer CHANGES me.”                                     - CS Lewis</vt:lpstr>
      <vt:lpstr>What is accomplished when we pray?</vt:lpstr>
      <vt:lpstr>What is accomplished when we pray?</vt:lpstr>
      <vt:lpstr>What is prayer?</vt:lpstr>
      <vt:lpstr>What is prayer?</vt:lpstr>
      <vt:lpstr>What is accomplished when we pray?</vt:lpstr>
      <vt:lpstr>What is prayer?</vt:lpstr>
      <vt:lpstr>What is prayer?</vt:lpstr>
      <vt:lpstr>What is prayer?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prayer does for us</dc:title>
  <dc:creator>Paden, Eddie - LCMS Lang. Arts</dc:creator>
  <cp:lastModifiedBy>Kevin Stilts</cp:lastModifiedBy>
  <cp:revision>105</cp:revision>
  <dcterms:created xsi:type="dcterms:W3CDTF">2020-04-08T00:29:15Z</dcterms:created>
  <dcterms:modified xsi:type="dcterms:W3CDTF">2020-08-02T18:11:16Z</dcterms:modified>
</cp:coreProperties>
</file>