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293" r:id="rId4"/>
    <p:sldId id="287" r:id="rId5"/>
    <p:sldId id="268" r:id="rId6"/>
    <p:sldId id="283" r:id="rId7"/>
    <p:sldId id="272" r:id="rId8"/>
    <p:sldId id="267" r:id="rId9"/>
    <p:sldId id="285" r:id="rId10"/>
    <p:sldId id="265" r:id="rId11"/>
    <p:sldId id="264" r:id="rId12"/>
    <p:sldId id="263" r:id="rId13"/>
    <p:sldId id="289" r:id="rId14"/>
    <p:sldId id="290" r:id="rId15"/>
    <p:sldId id="288" r:id="rId16"/>
    <p:sldId id="280" r:id="rId17"/>
    <p:sldId id="28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C9BC-7839-4A51-B739-B7041129BF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E338B297-41A8-46B8-9655-5DE0B93309E9}"/>
              </a:ext>
            </a:extLst>
          </p:cNvPr>
          <p:cNvSpPr>
            <a:spLocks noGrp="1"/>
          </p:cNvSpPr>
          <p:nvPr>
            <p:ph type="subTitle" idx="1"/>
          </p:nvPr>
        </p:nvSpPr>
        <p:spPr/>
        <p:txBody>
          <a:bodyPr/>
          <a:lstStyle/>
          <a:p>
            <a:r>
              <a:rPr lang="en-US" dirty="0"/>
              <a:t>What is accomplished when we pray</a:t>
            </a:r>
          </a:p>
          <a:p>
            <a:r>
              <a:rPr lang="en-US" dirty="0"/>
              <a:t>Lesson 1 – Introduction, Define Prayer</a:t>
            </a:r>
          </a:p>
        </p:txBody>
      </p:sp>
    </p:spTree>
    <p:extLst>
      <p:ext uri="{BB962C8B-B14F-4D97-AF65-F5344CB8AC3E}">
        <p14:creationId xmlns:p14="http://schemas.microsoft.com/office/powerpoint/2010/main" val="169348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690880" y="0"/>
            <a:ext cx="9601200" cy="807720"/>
          </a:xfrm>
        </p:spPr>
        <p:txBody>
          <a:bodyPr/>
          <a:lstStyle/>
          <a:p>
            <a:r>
              <a:rPr lang="en-US" b="1" i="1" u="sng" dirty="0">
                <a:solidFill>
                  <a:schemeClr val="accent6">
                    <a:lumMod val="75000"/>
                  </a:schemeClr>
                </a:solidFill>
              </a:rPr>
              <a:t>What is prayer?</a:t>
            </a:r>
          </a:p>
        </p:txBody>
      </p:sp>
      <p:sp>
        <p:nvSpPr>
          <p:cNvPr id="4" name="Content Placeholder 3">
            <a:extLst>
              <a:ext uri="{FF2B5EF4-FFF2-40B4-BE49-F238E27FC236}">
                <a16:creationId xmlns:a16="http://schemas.microsoft.com/office/drawing/2014/main" id="{57A7856D-CA39-4F88-9565-31C548D11E71}"/>
              </a:ext>
            </a:extLst>
          </p:cNvPr>
          <p:cNvSpPr>
            <a:spLocks noGrp="1"/>
          </p:cNvSpPr>
          <p:nvPr>
            <p:ph sz="half" idx="1"/>
          </p:nvPr>
        </p:nvSpPr>
        <p:spPr>
          <a:xfrm>
            <a:off x="802640" y="904240"/>
            <a:ext cx="5029200" cy="5191759"/>
          </a:xfrm>
          <a:solidFill>
            <a:schemeClr val="bg1">
              <a:lumMod val="85000"/>
            </a:schemeClr>
          </a:solidFill>
          <a:ln w="25400">
            <a:solidFill>
              <a:schemeClr val="accent1">
                <a:shade val="50000"/>
              </a:schemeClr>
            </a:solidFill>
          </a:ln>
        </p:spPr>
        <p:txBody>
          <a:bodyPr>
            <a:normAutofit/>
          </a:bodyPr>
          <a:lstStyle/>
          <a:p>
            <a:pPr marL="0" indent="0">
              <a:buNone/>
            </a:pPr>
            <a:r>
              <a:rPr lang="en-US" sz="2800" b="1" dirty="0">
                <a:solidFill>
                  <a:srgbClr val="7030A0"/>
                </a:solidFill>
              </a:rPr>
              <a:t>Our Father who art in heaven,</a:t>
            </a:r>
          </a:p>
          <a:p>
            <a:pPr marL="0" indent="0">
              <a:buNone/>
            </a:pPr>
            <a:r>
              <a:rPr lang="en-US" sz="2800" b="1" dirty="0">
                <a:solidFill>
                  <a:srgbClr val="7030A0"/>
                </a:solidFill>
              </a:rPr>
              <a:t>Hallowed by they name.             Thy kingdom come,                   Thy will be done,                             on earth as it is in heaven.          Give us this day our daily bread; And forgive us our debts,              As we have forgiven our debtors; And lead us not into temptation, But deliver us from evil.</a:t>
            </a:r>
          </a:p>
        </p:txBody>
      </p:sp>
      <p:sp>
        <p:nvSpPr>
          <p:cNvPr id="5" name="Content Placeholder 4">
            <a:extLst>
              <a:ext uri="{FF2B5EF4-FFF2-40B4-BE49-F238E27FC236}">
                <a16:creationId xmlns:a16="http://schemas.microsoft.com/office/drawing/2014/main" id="{81DD07EA-EAC8-4B42-B8C1-3DA55B2ED1DC}"/>
              </a:ext>
            </a:extLst>
          </p:cNvPr>
          <p:cNvSpPr>
            <a:spLocks noGrp="1"/>
          </p:cNvSpPr>
          <p:nvPr>
            <p:ph sz="half" idx="2"/>
          </p:nvPr>
        </p:nvSpPr>
        <p:spPr>
          <a:xfrm>
            <a:off x="6525402" y="904240"/>
            <a:ext cx="5229717" cy="4963161"/>
          </a:xfrm>
          <a:solidFill>
            <a:schemeClr val="bg1">
              <a:lumMod val="85000"/>
            </a:schemeClr>
          </a:solidFill>
          <a:ln w="25400">
            <a:solidFill>
              <a:schemeClr val="accent1">
                <a:shade val="50000"/>
              </a:schemeClr>
            </a:solidFill>
          </a:ln>
        </p:spPr>
        <p:txBody>
          <a:bodyPr>
            <a:normAutofit/>
          </a:bodyPr>
          <a:lstStyle/>
          <a:p>
            <a:pPr marL="0" indent="0">
              <a:buNone/>
            </a:pPr>
            <a:r>
              <a:rPr lang="en-US" sz="2800" b="1" dirty="0">
                <a:solidFill>
                  <a:srgbClr val="7030A0"/>
                </a:solidFill>
              </a:rPr>
              <a:t>Father,   </a:t>
            </a:r>
          </a:p>
          <a:p>
            <a:pPr marL="0" indent="0">
              <a:buNone/>
            </a:pPr>
            <a:r>
              <a:rPr lang="en-US" sz="2800" b="1" dirty="0">
                <a:solidFill>
                  <a:srgbClr val="7030A0"/>
                </a:solidFill>
              </a:rPr>
              <a:t>Great be thy name.                   Thy kingdom come.                        </a:t>
            </a:r>
          </a:p>
          <a:p>
            <a:pPr marL="0" indent="0">
              <a:buNone/>
            </a:pPr>
            <a:endParaRPr lang="en-US" sz="2800" b="1" dirty="0">
              <a:solidFill>
                <a:srgbClr val="7030A0"/>
              </a:solidFill>
            </a:endParaRPr>
          </a:p>
          <a:p>
            <a:pPr marL="0" indent="0">
              <a:buNone/>
            </a:pPr>
            <a:r>
              <a:rPr lang="en-US" sz="2800" b="1" dirty="0">
                <a:solidFill>
                  <a:srgbClr val="7030A0"/>
                </a:solidFill>
              </a:rPr>
              <a:t>Give us each day our daily bread; and forgive us our sins, for we      ourselves forgive everyone who is indebted to us;                               and lead us not into temptation.</a:t>
            </a:r>
          </a:p>
        </p:txBody>
      </p:sp>
      <p:sp>
        <p:nvSpPr>
          <p:cNvPr id="6" name="Oval 5">
            <a:extLst>
              <a:ext uri="{FF2B5EF4-FFF2-40B4-BE49-F238E27FC236}">
                <a16:creationId xmlns:a16="http://schemas.microsoft.com/office/drawing/2014/main" id="{EF6D1DC4-621B-4A59-B5CC-76DFA5989685}"/>
              </a:ext>
            </a:extLst>
          </p:cNvPr>
          <p:cNvSpPr/>
          <p:nvPr/>
        </p:nvSpPr>
        <p:spPr>
          <a:xfrm>
            <a:off x="3251200" y="350520"/>
            <a:ext cx="2783840" cy="103124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Pater – Very formal</a:t>
            </a:r>
          </a:p>
        </p:txBody>
      </p:sp>
      <p:sp>
        <p:nvSpPr>
          <p:cNvPr id="7" name="Oval 6">
            <a:extLst>
              <a:ext uri="{FF2B5EF4-FFF2-40B4-BE49-F238E27FC236}">
                <a16:creationId xmlns:a16="http://schemas.microsoft.com/office/drawing/2014/main" id="{89DC0291-AB53-410F-BF76-E9EE8FD5A46A}"/>
              </a:ext>
            </a:extLst>
          </p:cNvPr>
          <p:cNvSpPr/>
          <p:nvPr/>
        </p:nvSpPr>
        <p:spPr>
          <a:xfrm>
            <a:off x="7998602" y="20320"/>
            <a:ext cx="3502518" cy="158496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Abba – Very informal and personal</a:t>
            </a:r>
          </a:p>
        </p:txBody>
      </p:sp>
      <p:cxnSp>
        <p:nvCxnSpPr>
          <p:cNvPr id="9" name="Straight Arrow Connector 8">
            <a:extLst>
              <a:ext uri="{FF2B5EF4-FFF2-40B4-BE49-F238E27FC236}">
                <a16:creationId xmlns:a16="http://schemas.microsoft.com/office/drawing/2014/main" id="{BDBFF905-CE32-48A7-B0A1-BCF3892E870F}"/>
              </a:ext>
            </a:extLst>
          </p:cNvPr>
          <p:cNvCxnSpPr>
            <a:cxnSpLocks/>
          </p:cNvCxnSpPr>
          <p:nvPr/>
        </p:nvCxnSpPr>
        <p:spPr>
          <a:xfrm flipH="1">
            <a:off x="2346960" y="650240"/>
            <a:ext cx="1595120" cy="50800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46624A7-5926-4AC3-9737-09FDAA059162}"/>
              </a:ext>
            </a:extLst>
          </p:cNvPr>
          <p:cNvCxnSpPr>
            <a:cxnSpLocks/>
          </p:cNvCxnSpPr>
          <p:nvPr/>
        </p:nvCxnSpPr>
        <p:spPr>
          <a:xfrm flipH="1">
            <a:off x="7579360" y="612140"/>
            <a:ext cx="904240" cy="46482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305A5A8-36BF-4922-8E60-29BA76D79579}"/>
              </a:ext>
            </a:extLst>
          </p:cNvPr>
          <p:cNvSpPr/>
          <p:nvPr/>
        </p:nvSpPr>
        <p:spPr>
          <a:xfrm>
            <a:off x="3394781" y="1783080"/>
            <a:ext cx="2783840" cy="20066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The whole tone of the  text is very formal</a:t>
            </a:r>
          </a:p>
        </p:txBody>
      </p:sp>
      <p:sp>
        <p:nvSpPr>
          <p:cNvPr id="15" name="Oval 14">
            <a:extLst>
              <a:ext uri="{FF2B5EF4-FFF2-40B4-BE49-F238E27FC236}">
                <a16:creationId xmlns:a16="http://schemas.microsoft.com/office/drawing/2014/main" id="{C45CE5C3-13F9-4560-AFAF-B25A7A565664}"/>
              </a:ext>
            </a:extLst>
          </p:cNvPr>
          <p:cNvSpPr/>
          <p:nvPr/>
        </p:nvSpPr>
        <p:spPr>
          <a:xfrm>
            <a:off x="9318060" y="1701800"/>
            <a:ext cx="2783840" cy="20066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The whole tone of the  text is very informal</a:t>
            </a:r>
          </a:p>
        </p:txBody>
      </p:sp>
      <p:sp>
        <p:nvSpPr>
          <p:cNvPr id="16" name="Rectangle 15">
            <a:extLst>
              <a:ext uri="{FF2B5EF4-FFF2-40B4-BE49-F238E27FC236}">
                <a16:creationId xmlns:a16="http://schemas.microsoft.com/office/drawing/2014/main" id="{06AB6CBF-185E-4DF6-B241-8FB2CB6A180B}"/>
              </a:ext>
            </a:extLst>
          </p:cNvPr>
          <p:cNvSpPr/>
          <p:nvPr/>
        </p:nvSpPr>
        <p:spPr>
          <a:xfrm>
            <a:off x="1185936" y="5638799"/>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POINT:</a:t>
            </a:r>
          </a:p>
        </p:txBody>
      </p:sp>
      <p:sp>
        <p:nvSpPr>
          <p:cNvPr id="17" name="Oval 16">
            <a:extLst>
              <a:ext uri="{FF2B5EF4-FFF2-40B4-BE49-F238E27FC236}">
                <a16:creationId xmlns:a16="http://schemas.microsoft.com/office/drawing/2014/main" id="{B2584A1C-D844-47C1-8847-B33B0A59E504}"/>
              </a:ext>
            </a:extLst>
          </p:cNvPr>
          <p:cNvSpPr/>
          <p:nvPr/>
        </p:nvSpPr>
        <p:spPr>
          <a:xfrm>
            <a:off x="2799364" y="5394959"/>
            <a:ext cx="2783840" cy="140208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Prayers can be formal</a:t>
            </a:r>
          </a:p>
        </p:txBody>
      </p:sp>
      <p:sp>
        <p:nvSpPr>
          <p:cNvPr id="18" name="Oval 17">
            <a:extLst>
              <a:ext uri="{FF2B5EF4-FFF2-40B4-BE49-F238E27FC236}">
                <a16:creationId xmlns:a16="http://schemas.microsoft.com/office/drawing/2014/main" id="{3A5548BD-4CCC-4E83-91F0-BA191006FA3A}"/>
              </a:ext>
            </a:extLst>
          </p:cNvPr>
          <p:cNvSpPr/>
          <p:nvPr/>
        </p:nvSpPr>
        <p:spPr>
          <a:xfrm>
            <a:off x="7441000" y="4146276"/>
            <a:ext cx="3398520" cy="2605045"/>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Prayers can be informal and personal, just a talking with our God</a:t>
            </a:r>
          </a:p>
        </p:txBody>
      </p:sp>
    </p:spTree>
    <p:extLst>
      <p:ext uri="{BB962C8B-B14F-4D97-AF65-F5344CB8AC3E}">
        <p14:creationId xmlns:p14="http://schemas.microsoft.com/office/powerpoint/2010/main" val="48214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1000" fill="hold"/>
                                        <p:tgtEl>
                                          <p:spTgt spid="12"/>
                                        </p:tgtEl>
                                        <p:attrNameLst>
                                          <p:attrName>ppt_x</p:attrName>
                                        </p:attrNameLst>
                                      </p:cBhvr>
                                      <p:tavLst>
                                        <p:tav tm="0">
                                          <p:val>
                                            <p:strVal val="#ppt_x"/>
                                          </p:val>
                                        </p:tav>
                                        <p:tav tm="100000">
                                          <p:val>
                                            <p:strVal val="#ppt_x"/>
                                          </p:val>
                                        </p:tav>
                                      </p:tavLst>
                                    </p:anim>
                                    <p:anim calcmode="lin" valueType="num">
                                      <p:cBhvr additive="base">
                                        <p:cTn id="18" dur="10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ppt_x"/>
                                          </p:val>
                                        </p:tav>
                                        <p:tav tm="100000">
                                          <p:val>
                                            <p:strVal val="#ppt_x"/>
                                          </p:val>
                                        </p:tav>
                                      </p:tavLst>
                                    </p:anim>
                                    <p:anim calcmode="lin" valueType="num">
                                      <p:cBhvr additive="base">
                                        <p:cTn id="2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1+#ppt_w/2"/>
                                          </p:val>
                                        </p:tav>
                                        <p:tav tm="100000">
                                          <p:val>
                                            <p:strVal val="#ppt_x"/>
                                          </p:val>
                                        </p:tav>
                                      </p:tavLst>
                                    </p:anim>
                                    <p:anim calcmode="lin" valueType="num">
                                      <p:cBhvr additive="base">
                                        <p:cTn id="2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1000" fill="hold"/>
                                        <p:tgtEl>
                                          <p:spTgt spid="15"/>
                                        </p:tgtEl>
                                        <p:attrNameLst>
                                          <p:attrName>ppt_x</p:attrName>
                                        </p:attrNameLst>
                                      </p:cBhvr>
                                      <p:tavLst>
                                        <p:tav tm="0">
                                          <p:val>
                                            <p:strVal val="0-#ppt_w/2"/>
                                          </p:val>
                                        </p:tav>
                                        <p:tav tm="100000">
                                          <p:val>
                                            <p:strVal val="#ppt_x"/>
                                          </p:val>
                                        </p:tav>
                                      </p:tavLst>
                                    </p:anim>
                                    <p:anim calcmode="lin" valueType="num">
                                      <p:cBhvr additive="base">
                                        <p:cTn id="34"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1000" fill="hold"/>
                                        <p:tgtEl>
                                          <p:spTgt spid="16"/>
                                        </p:tgtEl>
                                        <p:attrNameLst>
                                          <p:attrName>ppt_x</p:attrName>
                                        </p:attrNameLst>
                                      </p:cBhvr>
                                      <p:tavLst>
                                        <p:tav tm="0">
                                          <p:val>
                                            <p:strVal val="#ppt_x"/>
                                          </p:val>
                                        </p:tav>
                                        <p:tav tm="100000">
                                          <p:val>
                                            <p:strVal val="#ppt_x"/>
                                          </p:val>
                                        </p:tav>
                                      </p:tavLst>
                                    </p:anim>
                                    <p:anim calcmode="lin" valueType="num">
                                      <p:cBhvr additive="base">
                                        <p:cTn id="40" dur="10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1000" fill="hold"/>
                                        <p:tgtEl>
                                          <p:spTgt spid="17"/>
                                        </p:tgtEl>
                                        <p:attrNameLst>
                                          <p:attrName>ppt_x</p:attrName>
                                        </p:attrNameLst>
                                      </p:cBhvr>
                                      <p:tavLst>
                                        <p:tav tm="0">
                                          <p:val>
                                            <p:strVal val="#ppt_x"/>
                                          </p:val>
                                        </p:tav>
                                        <p:tav tm="100000">
                                          <p:val>
                                            <p:strVal val="#ppt_x"/>
                                          </p:val>
                                        </p:tav>
                                      </p:tavLst>
                                    </p:anim>
                                    <p:anim calcmode="lin" valueType="num">
                                      <p:cBhvr additive="base">
                                        <p:cTn id="46" dur="10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1000" fill="hold"/>
                                        <p:tgtEl>
                                          <p:spTgt spid="18"/>
                                        </p:tgtEl>
                                        <p:attrNameLst>
                                          <p:attrName>ppt_x</p:attrName>
                                        </p:attrNameLst>
                                      </p:cBhvr>
                                      <p:tavLst>
                                        <p:tav tm="0">
                                          <p:val>
                                            <p:strVal val="#ppt_x"/>
                                          </p:val>
                                        </p:tav>
                                        <p:tav tm="100000">
                                          <p:val>
                                            <p:strVal val="#ppt_x"/>
                                          </p:val>
                                        </p:tav>
                                      </p:tavLst>
                                    </p:anim>
                                    <p:anim calcmode="lin" valueType="num">
                                      <p:cBhvr additive="base">
                                        <p:cTn id="52" dur="10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794207"/>
            <a:ext cx="10755984" cy="6063793"/>
          </a:xfrm>
        </p:spPr>
        <p:txBody>
          <a:bodyPr>
            <a:normAutofit/>
          </a:bodyPr>
          <a:lstStyle/>
          <a:p>
            <a:r>
              <a:rPr lang="en-US" sz="3200" dirty="0"/>
              <a:t>In the NT, all the important points in the lives of Jesus and his apostles and His church, are marked by prayer to God; all important decisions are made with prayer – Lk 3:21; 6:12f; 9:18,28ff; 22:44; 23:34; Acts 1:14,24f; 6:6; 9:11; 10:9; 13:3.</a:t>
            </a:r>
          </a:p>
          <a:p>
            <a:r>
              <a:rPr lang="en-US" sz="3200" dirty="0"/>
              <a:t>Jesus gave us </a:t>
            </a:r>
            <a:r>
              <a:rPr lang="en-US" sz="3200" b="1" i="1" u="sng" dirty="0">
                <a:solidFill>
                  <a:srgbClr val="FF0000"/>
                </a:solidFill>
              </a:rPr>
              <a:t>MANY</a:t>
            </a:r>
            <a:r>
              <a:rPr lang="en-US" sz="3200" dirty="0"/>
              <a:t> examples and teachings on prayer as he lived and prayed here.  We need to look to His prayers and how He prayed.  It is </a:t>
            </a:r>
            <a:r>
              <a:rPr lang="en-US" sz="3200" b="1" i="1" u="sng" dirty="0">
                <a:solidFill>
                  <a:srgbClr val="FF0000"/>
                </a:solidFill>
              </a:rPr>
              <a:t>JUST NOT </a:t>
            </a:r>
            <a:r>
              <a:rPr lang="en-US" sz="3200" dirty="0"/>
              <a:t>all about the Lord’s Prayer!</a:t>
            </a:r>
          </a:p>
          <a:p>
            <a:r>
              <a:rPr lang="en-US" sz="3200" dirty="0"/>
              <a:t>Notice what is said about Jesus’ prayers in John by </a:t>
            </a:r>
            <a:r>
              <a:rPr lang="en-US" sz="3200" i="1" dirty="0"/>
              <a:t>The New International Dictionary of New Testament Theology Vol. 2:</a:t>
            </a:r>
          </a:p>
        </p:txBody>
      </p:sp>
    </p:spTree>
    <p:extLst>
      <p:ext uri="{BB962C8B-B14F-4D97-AF65-F5344CB8AC3E}">
        <p14:creationId xmlns:p14="http://schemas.microsoft.com/office/powerpoint/2010/main" val="167806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22169"/>
            <a:ext cx="10755984" cy="6108569"/>
          </a:xfrm>
        </p:spPr>
        <p:txBody>
          <a:bodyPr>
            <a:normAutofit/>
          </a:bodyPr>
          <a:lstStyle/>
          <a:p>
            <a:pPr marL="0" indent="0">
              <a:buNone/>
            </a:pPr>
            <a:r>
              <a:rPr lang="en-US" sz="3200" i="1" dirty="0"/>
              <a:t>“In referring to Christ’s prayers, John uses the ordinary words for speaking and talking, qualifying them only with the statement that Jesus lifted up His eyes to heaven (Jn 11:41; 17:1).  Moreover it is noticeable that Jesus almost always speaks to his heavenly Father in the immediate situation, i.e. in full view of others and without retiring expressly for prayer (we can see this expressly in Jn 12:27f).  In this way John indicates Jesus’ continual fellowship with God; in this case, didn’t require a special act, since his whole life was one of prayer.”</a:t>
            </a:r>
          </a:p>
        </p:txBody>
      </p:sp>
    </p:spTree>
    <p:extLst>
      <p:ext uri="{BB962C8B-B14F-4D97-AF65-F5344CB8AC3E}">
        <p14:creationId xmlns:p14="http://schemas.microsoft.com/office/powerpoint/2010/main" val="321996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22169"/>
            <a:ext cx="11071572" cy="6108569"/>
          </a:xfrm>
        </p:spPr>
        <p:txBody>
          <a:bodyPr>
            <a:normAutofit/>
          </a:bodyPr>
          <a:lstStyle/>
          <a:p>
            <a:pPr marL="0" indent="0">
              <a:buNone/>
            </a:pPr>
            <a:r>
              <a:rPr lang="en-US" sz="2800" i="1" dirty="0"/>
              <a:t>“In referring to Christ’s prayers, John uses the ordinary words for speaking and talking, qualifying them only with the statement that Jesus lifted up His eyes to heaven (Jn 11:41; 17:1).  .  .”</a:t>
            </a:r>
            <a:endParaRPr lang="en-US" sz="2800" i="1" dirty="0">
              <a:solidFill>
                <a:schemeClr val="tx1"/>
              </a:solidFill>
            </a:endParaRPr>
          </a:p>
          <a:p>
            <a:pPr marL="514350" indent="-514350">
              <a:buFont typeface="+mj-lt"/>
              <a:buAutoNum type="arabicPeriod"/>
            </a:pPr>
            <a:r>
              <a:rPr lang="en-US" sz="2800" b="1" dirty="0">
                <a:solidFill>
                  <a:schemeClr val="tx1"/>
                </a:solidFill>
              </a:rPr>
              <a:t>Notice first all of that ordinary words are used for </a:t>
            </a:r>
            <a:r>
              <a:rPr lang="en-US" sz="2800" b="1" dirty="0">
                <a:solidFill>
                  <a:srgbClr val="7030A0"/>
                </a:solidFill>
              </a:rPr>
              <a:t>SPEAKING</a:t>
            </a:r>
            <a:r>
              <a:rPr lang="en-US" sz="2800" b="1" dirty="0">
                <a:solidFill>
                  <a:schemeClr val="tx1"/>
                </a:solidFill>
              </a:rPr>
              <a:t> and </a:t>
            </a:r>
            <a:r>
              <a:rPr lang="en-US" sz="2800" b="1" dirty="0">
                <a:solidFill>
                  <a:srgbClr val="7030A0"/>
                </a:solidFill>
              </a:rPr>
              <a:t>TALKING</a:t>
            </a:r>
            <a:r>
              <a:rPr lang="en-US" sz="2800" b="1" dirty="0">
                <a:solidFill>
                  <a:schemeClr val="tx1"/>
                </a:solidFill>
              </a:rPr>
              <a:t>.</a:t>
            </a:r>
          </a:p>
          <a:p>
            <a:pPr marL="530352" lvl="1" indent="0">
              <a:buNone/>
            </a:pPr>
            <a:r>
              <a:rPr lang="en-US" sz="2800" i="0" dirty="0">
                <a:solidFill>
                  <a:schemeClr val="tx1"/>
                </a:solidFill>
              </a:rPr>
              <a:t>a. It was a dialogue our Lord carried on with His father all the time.</a:t>
            </a:r>
          </a:p>
          <a:p>
            <a:pPr marL="514350" indent="-514350">
              <a:buFont typeface="+mj-lt"/>
              <a:buAutoNum type="arabicPeriod"/>
            </a:pPr>
            <a:r>
              <a:rPr lang="en-US" sz="2800" dirty="0">
                <a:solidFill>
                  <a:schemeClr val="tx1"/>
                </a:solidFill>
              </a:rPr>
              <a:t>We do know that He was praying though by the qualifiers:</a:t>
            </a:r>
          </a:p>
        </p:txBody>
      </p:sp>
      <p:sp>
        <p:nvSpPr>
          <p:cNvPr id="4" name="TextBox 3">
            <a:extLst>
              <a:ext uri="{FF2B5EF4-FFF2-40B4-BE49-F238E27FC236}">
                <a16:creationId xmlns:a16="http://schemas.microsoft.com/office/drawing/2014/main" id="{7CD9B129-77A9-460C-BF9D-492FBB4DF478}"/>
              </a:ext>
            </a:extLst>
          </p:cNvPr>
          <p:cNvSpPr txBox="1"/>
          <p:nvPr/>
        </p:nvSpPr>
        <p:spPr>
          <a:xfrm flipH="1">
            <a:off x="1373851" y="4175760"/>
            <a:ext cx="9809481"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err="1">
                <a:solidFill>
                  <a:srgbClr val="7030A0"/>
                </a:solidFill>
              </a:rPr>
              <a:t>Jhn</a:t>
            </a:r>
            <a:r>
              <a:rPr lang="en-US" sz="2400" b="1" dirty="0">
                <a:solidFill>
                  <a:srgbClr val="7030A0"/>
                </a:solidFill>
              </a:rPr>
              <a:t> 11:41: “. . . And Jesus lifted up His eyes and </a:t>
            </a:r>
            <a:r>
              <a:rPr lang="en-US" sz="2400" b="1" u="sng" dirty="0">
                <a:solidFill>
                  <a:srgbClr val="FF0000"/>
                </a:solidFill>
              </a:rPr>
              <a:t>said</a:t>
            </a:r>
            <a:r>
              <a:rPr lang="en-US" sz="2400" b="1" dirty="0">
                <a:solidFill>
                  <a:srgbClr val="7030A0"/>
                </a:solidFill>
              </a:rPr>
              <a:t>, ‘Father, I thank you that you have heard me.”</a:t>
            </a:r>
          </a:p>
        </p:txBody>
      </p:sp>
      <p:sp>
        <p:nvSpPr>
          <p:cNvPr id="5" name="TextBox 4">
            <a:extLst>
              <a:ext uri="{FF2B5EF4-FFF2-40B4-BE49-F238E27FC236}">
                <a16:creationId xmlns:a16="http://schemas.microsoft.com/office/drawing/2014/main" id="{94BA94DB-4BBD-42BC-A12F-02306EBA5DE7}"/>
              </a:ext>
            </a:extLst>
          </p:cNvPr>
          <p:cNvSpPr txBox="1"/>
          <p:nvPr/>
        </p:nvSpPr>
        <p:spPr>
          <a:xfrm flipH="1">
            <a:off x="1373851" y="5213427"/>
            <a:ext cx="9809481"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err="1">
                <a:solidFill>
                  <a:srgbClr val="7030A0"/>
                </a:solidFill>
              </a:rPr>
              <a:t>Jhn</a:t>
            </a:r>
            <a:r>
              <a:rPr lang="en-US" sz="2400" b="1" dirty="0">
                <a:solidFill>
                  <a:srgbClr val="7030A0"/>
                </a:solidFill>
              </a:rPr>
              <a:t> 17:1: “These words </a:t>
            </a:r>
            <a:r>
              <a:rPr lang="en-US" sz="2400" b="1" u="sng" dirty="0">
                <a:solidFill>
                  <a:srgbClr val="FF0000"/>
                </a:solidFill>
              </a:rPr>
              <a:t>spoke</a:t>
            </a:r>
            <a:r>
              <a:rPr lang="en-US" sz="2400" b="1" dirty="0">
                <a:solidFill>
                  <a:srgbClr val="7030A0"/>
                </a:solidFill>
              </a:rPr>
              <a:t> Jesus, and lifted up His eyes to heaven, and </a:t>
            </a:r>
            <a:r>
              <a:rPr lang="en-US" sz="2400" b="1" u="sng" dirty="0">
                <a:solidFill>
                  <a:srgbClr val="FF0000"/>
                </a:solidFill>
              </a:rPr>
              <a:t>said</a:t>
            </a:r>
            <a:r>
              <a:rPr lang="en-US" sz="2400" b="1" dirty="0">
                <a:solidFill>
                  <a:srgbClr val="7030A0"/>
                </a:solidFill>
              </a:rPr>
              <a:t>, ‘Father, the hour is come; glorify your Son, that your Son also may glorify you.” </a:t>
            </a:r>
          </a:p>
        </p:txBody>
      </p:sp>
    </p:spTree>
    <p:extLst>
      <p:ext uri="{BB962C8B-B14F-4D97-AF65-F5344CB8AC3E}">
        <p14:creationId xmlns:p14="http://schemas.microsoft.com/office/powerpoint/2010/main" val="134830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ppt_x"/>
                                          </p:val>
                                        </p:tav>
                                        <p:tav tm="100000">
                                          <p:val>
                                            <p:strVal val="#ppt_x"/>
                                          </p:val>
                                        </p:tav>
                                      </p:tavLst>
                                    </p:anim>
                                    <p:anim calcmode="lin" valueType="num">
                                      <p:cBhvr additive="base">
                                        <p:cTn id="2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000" fill="hold"/>
                                        <p:tgtEl>
                                          <p:spTgt spid="5"/>
                                        </p:tgtEl>
                                        <p:attrNameLst>
                                          <p:attrName>ppt_x</p:attrName>
                                        </p:attrNameLst>
                                      </p:cBhvr>
                                      <p:tavLst>
                                        <p:tav tm="0">
                                          <p:val>
                                            <p:strVal val="1+#ppt_w/2"/>
                                          </p:val>
                                        </p:tav>
                                        <p:tav tm="100000">
                                          <p:val>
                                            <p:strVal val="#ppt_x"/>
                                          </p:val>
                                        </p:tav>
                                      </p:tavLst>
                                    </p:anim>
                                    <p:anim calcmode="lin" valueType="num">
                                      <p:cBhvr additive="base">
                                        <p:cTn id="32"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22169"/>
            <a:ext cx="10755984" cy="6108569"/>
          </a:xfrm>
        </p:spPr>
        <p:txBody>
          <a:bodyPr>
            <a:normAutofit/>
          </a:bodyPr>
          <a:lstStyle/>
          <a:p>
            <a:pPr marL="0" indent="0">
              <a:buNone/>
            </a:pPr>
            <a:r>
              <a:rPr lang="en-US" sz="3200" i="1" dirty="0"/>
              <a:t>“. . . Moreover it is noticeable that Jesus almost always speaks to his heavenly Father in the immediate situation, i.e. in full view of others and without retiring expressly for prayer (we can see this expressly in Jn 12:27f). . .”</a:t>
            </a:r>
          </a:p>
          <a:p>
            <a:pPr marL="0" indent="0">
              <a:buNone/>
            </a:pPr>
            <a:endParaRPr lang="en-US" sz="3200" i="1" dirty="0"/>
          </a:p>
          <a:p>
            <a:pPr marL="0" indent="0">
              <a:buNone/>
            </a:pPr>
            <a:endParaRPr lang="en-US" sz="3200" i="1" dirty="0"/>
          </a:p>
          <a:p>
            <a:pPr marL="0" indent="0">
              <a:buNone/>
            </a:pPr>
            <a:endParaRPr lang="en-US" sz="3200" dirty="0">
              <a:solidFill>
                <a:srgbClr val="FF0000"/>
              </a:solidFill>
            </a:endParaRPr>
          </a:p>
          <a:p>
            <a:pPr marL="0" indent="0">
              <a:buNone/>
            </a:pPr>
            <a:endParaRPr lang="en-US" sz="3200" dirty="0">
              <a:solidFill>
                <a:srgbClr val="FF0000"/>
              </a:solidFill>
            </a:endParaRPr>
          </a:p>
          <a:p>
            <a:r>
              <a:rPr lang="en-US" sz="3200" dirty="0">
                <a:solidFill>
                  <a:schemeClr val="tx1"/>
                </a:solidFill>
              </a:rPr>
              <a:t>Should we think Hannah here and Eli? (We will talk about this in a bit)</a:t>
            </a:r>
          </a:p>
        </p:txBody>
      </p:sp>
      <p:sp>
        <p:nvSpPr>
          <p:cNvPr id="4" name="TextBox 3">
            <a:extLst>
              <a:ext uri="{FF2B5EF4-FFF2-40B4-BE49-F238E27FC236}">
                <a16:creationId xmlns:a16="http://schemas.microsoft.com/office/drawing/2014/main" id="{58B1436E-0758-4F22-8AF6-4CC336CE32F7}"/>
              </a:ext>
            </a:extLst>
          </p:cNvPr>
          <p:cNvSpPr txBox="1"/>
          <p:nvPr/>
        </p:nvSpPr>
        <p:spPr>
          <a:xfrm flipH="1">
            <a:off x="1191259" y="2706957"/>
            <a:ext cx="9809481" cy="1938992"/>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err="1">
                <a:solidFill>
                  <a:srgbClr val="7030A0"/>
                </a:solidFill>
              </a:rPr>
              <a:t>Jhn</a:t>
            </a:r>
            <a:r>
              <a:rPr lang="en-US" sz="2400" b="1" dirty="0">
                <a:solidFill>
                  <a:srgbClr val="7030A0"/>
                </a:solidFill>
              </a:rPr>
              <a:t> 12:23: “And Jesus answered them, saying, The hour is come, that the Son of man should be glorified”</a:t>
            </a:r>
          </a:p>
          <a:p>
            <a:pPr algn="ctr"/>
            <a:r>
              <a:rPr lang="en-US" sz="2400" b="1" dirty="0" err="1">
                <a:solidFill>
                  <a:srgbClr val="7030A0"/>
                </a:solidFill>
              </a:rPr>
              <a:t>Jhn</a:t>
            </a:r>
            <a:r>
              <a:rPr lang="en-US" sz="2400" b="1" dirty="0">
                <a:solidFill>
                  <a:srgbClr val="7030A0"/>
                </a:solidFill>
              </a:rPr>
              <a:t> 12:27: “Now is my soul troubled: and what shall I say? Father, save me from this hour: but for this </a:t>
            </a:r>
            <a:r>
              <a:rPr lang="en-US" sz="2400" b="1" dirty="0" err="1">
                <a:solidFill>
                  <a:srgbClr val="7030A0"/>
                </a:solidFill>
              </a:rPr>
              <a:t>casue</a:t>
            </a:r>
            <a:r>
              <a:rPr lang="en-US" sz="2400" b="1" dirty="0">
                <a:solidFill>
                  <a:srgbClr val="7030A0"/>
                </a:solidFill>
              </a:rPr>
              <a:t> came I unto this hour.  Father, glorify your name.  Then came there a voice from heaven, . . ..”</a:t>
            </a:r>
          </a:p>
        </p:txBody>
      </p:sp>
    </p:spTree>
    <p:extLst>
      <p:ext uri="{BB962C8B-B14F-4D97-AF65-F5344CB8AC3E}">
        <p14:creationId xmlns:p14="http://schemas.microsoft.com/office/powerpoint/2010/main" val="256333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22169"/>
            <a:ext cx="10755984" cy="6108569"/>
          </a:xfrm>
        </p:spPr>
        <p:txBody>
          <a:bodyPr>
            <a:normAutofit lnSpcReduction="10000"/>
          </a:bodyPr>
          <a:lstStyle/>
          <a:p>
            <a:pPr marL="0" indent="0">
              <a:buNone/>
            </a:pPr>
            <a:r>
              <a:rPr lang="en-US" sz="3200" i="1" dirty="0"/>
              <a:t>“. . . In this way John indicates Jesus’ continual fellowship with God; in this case, didn’t require a special act, since his whole life was one of prayer.”</a:t>
            </a:r>
            <a:endParaRPr lang="en-US" sz="3200" dirty="0"/>
          </a:p>
          <a:p>
            <a:r>
              <a:rPr lang="en-US" sz="3200" dirty="0"/>
              <a:t>There was NO kneeling or folding of the hands, closing of the eyes, bowing of the head this is saying - Our Lord just talked with His Father all the time.</a:t>
            </a:r>
          </a:p>
          <a:p>
            <a:r>
              <a:rPr lang="en-US" sz="3200" dirty="0"/>
              <a:t>This seems to be saying then, our lives need to viewed as eating, drinking, sleeping, praying, working, etc. We eat, drink regularly all day long and we should also PRAY </a:t>
            </a:r>
            <a:r>
              <a:rPr lang="en-US" sz="3200" b="1" i="1" u="sng" dirty="0">
                <a:solidFill>
                  <a:srgbClr val="FF0000"/>
                </a:solidFill>
              </a:rPr>
              <a:t>all</a:t>
            </a:r>
            <a:r>
              <a:rPr lang="en-US" sz="3200" dirty="0"/>
              <a:t> day long regularly. </a:t>
            </a:r>
          </a:p>
          <a:p>
            <a:r>
              <a:rPr lang="en-US" sz="3200" dirty="0"/>
              <a:t>Pray is something we do continually, constantly like breathing and as necessary as breathing to LIVE.</a:t>
            </a:r>
          </a:p>
          <a:p>
            <a:r>
              <a:rPr lang="en-US" sz="3200" b="1" u="sng" dirty="0">
                <a:solidFill>
                  <a:srgbClr val="FF0000"/>
                </a:solidFill>
              </a:rPr>
              <a:t>Is this </a:t>
            </a:r>
            <a:r>
              <a:rPr lang="en-US" sz="3200" b="1" u="sng" dirty="0" err="1">
                <a:solidFill>
                  <a:srgbClr val="FF0000"/>
                </a:solidFill>
              </a:rPr>
              <a:t>a“Pray</a:t>
            </a:r>
            <a:r>
              <a:rPr lang="en-US" sz="3200" b="1" u="sng" dirty="0">
                <a:solidFill>
                  <a:srgbClr val="FF0000"/>
                </a:solidFill>
              </a:rPr>
              <a:t>(</a:t>
            </a:r>
            <a:r>
              <a:rPr lang="en-US" sz="3200" b="1" u="sng" dirty="0" err="1">
                <a:solidFill>
                  <a:srgbClr val="FF0000"/>
                </a:solidFill>
              </a:rPr>
              <a:t>ing</a:t>
            </a:r>
            <a:r>
              <a:rPr lang="en-US" sz="3200" b="1" u="sng" dirty="0">
                <a:solidFill>
                  <a:srgbClr val="FF0000"/>
                </a:solidFill>
              </a:rPr>
              <a:t>) without ceasing”??????</a:t>
            </a:r>
          </a:p>
        </p:txBody>
      </p:sp>
    </p:spTree>
    <p:extLst>
      <p:ext uri="{BB962C8B-B14F-4D97-AF65-F5344CB8AC3E}">
        <p14:creationId xmlns:p14="http://schemas.microsoft.com/office/powerpoint/2010/main" val="365009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794207"/>
            <a:ext cx="10755984" cy="5785701"/>
          </a:xfrm>
        </p:spPr>
        <p:txBody>
          <a:bodyPr>
            <a:normAutofit/>
          </a:bodyPr>
          <a:lstStyle/>
          <a:p>
            <a:r>
              <a:rPr lang="en-US" sz="2800" dirty="0"/>
              <a:t>What does Hannah’s “prayer/talk” with her God teach us about prayer (1 Samuel 1:9-18)?</a:t>
            </a:r>
          </a:p>
          <a:p>
            <a:pPr lvl="1"/>
            <a:r>
              <a:rPr lang="en-US" sz="2800" dirty="0"/>
              <a:t>She poured her heart out to her God! (10, 15b)</a:t>
            </a:r>
          </a:p>
          <a:p>
            <a:pPr lvl="1"/>
            <a:endParaRPr lang="en-US" sz="2800" dirty="0"/>
          </a:p>
          <a:p>
            <a:pPr lvl="1"/>
            <a:endParaRPr lang="en-US" sz="2800" dirty="0"/>
          </a:p>
          <a:p>
            <a:pPr lvl="1"/>
            <a:r>
              <a:rPr lang="en-US" sz="2800" dirty="0"/>
              <a:t>Eli didn’t know she was praying (12, 13a)</a:t>
            </a:r>
          </a:p>
          <a:p>
            <a:pPr lvl="1"/>
            <a:endParaRPr lang="en-US" sz="2800" dirty="0"/>
          </a:p>
          <a:p>
            <a:pPr lvl="1"/>
            <a:endParaRPr lang="en-US" sz="2800" dirty="0"/>
          </a:p>
          <a:p>
            <a:pPr lvl="1"/>
            <a:endParaRPr lang="en-US" sz="2800" dirty="0"/>
          </a:p>
          <a:p>
            <a:pPr lvl="1"/>
            <a:r>
              <a:rPr lang="en-US" sz="2800" dirty="0"/>
              <a:t>Hands not folded, etc.  Just her and her God and her heart and her desires  (13)</a:t>
            </a:r>
          </a:p>
          <a:p>
            <a:pPr lvl="1"/>
            <a:endParaRPr lang="en-US" sz="2800" dirty="0"/>
          </a:p>
          <a:p>
            <a:pPr lvl="1"/>
            <a:endParaRPr lang="en-US" sz="2800" dirty="0"/>
          </a:p>
          <a:p>
            <a:pPr lvl="1"/>
            <a:endParaRPr lang="en-US" sz="2800" dirty="0"/>
          </a:p>
          <a:p>
            <a:pPr lvl="1"/>
            <a:endParaRPr lang="en-US" sz="3200" dirty="0"/>
          </a:p>
        </p:txBody>
      </p:sp>
      <p:sp>
        <p:nvSpPr>
          <p:cNvPr id="4" name="TextBox 3">
            <a:extLst>
              <a:ext uri="{FF2B5EF4-FFF2-40B4-BE49-F238E27FC236}">
                <a16:creationId xmlns:a16="http://schemas.microsoft.com/office/drawing/2014/main" id="{E965AE89-9563-4229-844D-CB566CEE8007}"/>
              </a:ext>
            </a:extLst>
          </p:cNvPr>
          <p:cNvSpPr txBox="1"/>
          <p:nvPr/>
        </p:nvSpPr>
        <p:spPr>
          <a:xfrm>
            <a:off x="1634083" y="2209158"/>
            <a:ext cx="9357113"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10 </a:t>
            </a:r>
            <a:r>
              <a:rPr lang="en-US" sz="2400" b="1" dirty="0">
                <a:solidFill>
                  <a:srgbClr val="7030A0"/>
                </a:solidFill>
                <a:latin typeface="Calibri" panose="020F0502020204030204" pitchFamily="34" charset="0"/>
                <a:cs typeface="Calibri" panose="020F0502020204030204" pitchFamily="34" charset="0"/>
              </a:rPr>
              <a:t>And she </a:t>
            </a:r>
            <a:r>
              <a:rPr lang="en-US" sz="2400" b="1" i="1" dirty="0">
                <a:solidFill>
                  <a:srgbClr val="7030A0"/>
                </a:solidFill>
                <a:latin typeface="Calibri" panose="020F0502020204030204" pitchFamily="34" charset="0"/>
                <a:cs typeface="Calibri" panose="020F0502020204030204" pitchFamily="34" charset="0"/>
              </a:rPr>
              <a:t>was</a:t>
            </a:r>
            <a:r>
              <a:rPr lang="en-US" sz="2400" b="1" dirty="0">
                <a:solidFill>
                  <a:srgbClr val="7030A0"/>
                </a:solidFill>
                <a:latin typeface="Calibri" panose="020F0502020204030204" pitchFamily="34" charset="0"/>
                <a:cs typeface="Calibri" panose="020F0502020204030204" pitchFamily="34" charset="0"/>
              </a:rPr>
              <a:t> in bitterness of soul, and prayed to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and wept in </a:t>
            </a:r>
          </a:p>
          <a:p>
            <a:pPr algn="ctr"/>
            <a:r>
              <a:rPr lang="en-US" sz="2400" b="1" dirty="0">
                <a:solidFill>
                  <a:srgbClr val="7030A0"/>
                </a:solidFill>
                <a:latin typeface="Calibri" panose="020F0502020204030204" pitchFamily="34" charset="0"/>
                <a:cs typeface="Calibri" panose="020F0502020204030204" pitchFamily="34" charset="0"/>
              </a:rPr>
              <a:t>anguish. . . But have poured out my soul before the Lord.”</a:t>
            </a:r>
          </a:p>
        </p:txBody>
      </p:sp>
      <p:sp>
        <p:nvSpPr>
          <p:cNvPr id="5" name="TextBox 4">
            <a:extLst>
              <a:ext uri="{FF2B5EF4-FFF2-40B4-BE49-F238E27FC236}">
                <a16:creationId xmlns:a16="http://schemas.microsoft.com/office/drawing/2014/main" id="{E0E8CE4D-08EC-4814-BCF9-C3C23535F984}"/>
              </a:ext>
            </a:extLst>
          </p:cNvPr>
          <p:cNvSpPr txBox="1"/>
          <p:nvPr/>
        </p:nvSpPr>
        <p:spPr>
          <a:xfrm>
            <a:off x="1104898" y="3724851"/>
            <a:ext cx="10415481"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12 </a:t>
            </a:r>
            <a:r>
              <a:rPr lang="en-US" sz="2400" b="1" dirty="0">
                <a:solidFill>
                  <a:srgbClr val="7030A0"/>
                </a:solidFill>
                <a:latin typeface="Calibri" panose="020F0502020204030204" pitchFamily="34" charset="0"/>
                <a:cs typeface="Calibri" panose="020F0502020204030204" pitchFamily="34" charset="0"/>
              </a:rPr>
              <a:t>And it happened, as she continued praying before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that Eli watched her mouth. </a:t>
            </a:r>
            <a:r>
              <a:rPr lang="en-US" sz="2400" b="1" baseline="30000" dirty="0">
                <a:solidFill>
                  <a:srgbClr val="7030A0"/>
                </a:solidFill>
                <a:latin typeface="Calibri" panose="020F0502020204030204" pitchFamily="34" charset="0"/>
                <a:cs typeface="Calibri" panose="020F0502020204030204" pitchFamily="34" charset="0"/>
              </a:rPr>
              <a:t>13 </a:t>
            </a:r>
            <a:r>
              <a:rPr lang="en-US" sz="2400" b="1" dirty="0">
                <a:solidFill>
                  <a:srgbClr val="7030A0"/>
                </a:solidFill>
                <a:latin typeface="Calibri" panose="020F0502020204030204" pitchFamily="34" charset="0"/>
                <a:cs typeface="Calibri" panose="020F0502020204030204" pitchFamily="34" charset="0"/>
              </a:rPr>
              <a:t>Now Hannah spoke in her heart; only her lips moved, but her voice was not heard. </a:t>
            </a:r>
          </a:p>
        </p:txBody>
      </p:sp>
      <p:sp>
        <p:nvSpPr>
          <p:cNvPr id="6" name="TextBox 5">
            <a:extLst>
              <a:ext uri="{FF2B5EF4-FFF2-40B4-BE49-F238E27FC236}">
                <a16:creationId xmlns:a16="http://schemas.microsoft.com/office/drawing/2014/main" id="{F108173E-AD6C-4DEB-8C38-6E96ECBCD4DF}"/>
              </a:ext>
            </a:extLst>
          </p:cNvPr>
          <p:cNvSpPr txBox="1"/>
          <p:nvPr/>
        </p:nvSpPr>
        <p:spPr>
          <a:xfrm>
            <a:off x="1253320" y="5970798"/>
            <a:ext cx="10266679"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13 </a:t>
            </a:r>
            <a:r>
              <a:rPr lang="en-US" sz="2400" b="1" dirty="0">
                <a:solidFill>
                  <a:srgbClr val="7030A0"/>
                </a:solidFill>
                <a:latin typeface="Calibri" panose="020F0502020204030204" pitchFamily="34" charset="0"/>
                <a:cs typeface="Calibri" panose="020F0502020204030204" pitchFamily="34" charset="0"/>
              </a:rPr>
              <a:t>Now Hannah spoke in her heart; only her lips moved, but her voice was not heard</a:t>
            </a:r>
            <a:r>
              <a:rPr lang="en-US" b="1" dirty="0"/>
              <a:t>.</a:t>
            </a:r>
          </a:p>
        </p:txBody>
      </p:sp>
    </p:spTree>
    <p:extLst>
      <p:ext uri="{BB962C8B-B14F-4D97-AF65-F5344CB8AC3E}">
        <p14:creationId xmlns:p14="http://schemas.microsoft.com/office/powerpoint/2010/main" val="400813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1000" fill="hold"/>
                                        <p:tgtEl>
                                          <p:spTgt spid="5"/>
                                        </p:tgtEl>
                                        <p:attrNameLst>
                                          <p:attrName>ppt_x</p:attrName>
                                        </p:attrNameLst>
                                      </p:cBhvr>
                                      <p:tavLst>
                                        <p:tav tm="0">
                                          <p:val>
                                            <p:strVal val="0-#ppt_w/2"/>
                                          </p:val>
                                        </p:tav>
                                        <p:tav tm="100000">
                                          <p:val>
                                            <p:strVal val="#ppt_x"/>
                                          </p:val>
                                        </p:tav>
                                      </p:tavLst>
                                    </p:anim>
                                    <p:anim calcmode="lin" valueType="num">
                                      <p:cBhvr additive="base">
                                        <p:cTn id="2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1000" fill="hold"/>
                                        <p:tgtEl>
                                          <p:spTgt spid="6"/>
                                        </p:tgtEl>
                                        <p:attrNameLst>
                                          <p:attrName>ppt_x</p:attrName>
                                        </p:attrNameLst>
                                      </p:cBhvr>
                                      <p:tavLst>
                                        <p:tav tm="0">
                                          <p:val>
                                            <p:strVal val="0-#ppt_w/2"/>
                                          </p:val>
                                        </p:tav>
                                        <p:tav tm="100000">
                                          <p:val>
                                            <p:strVal val="#ppt_x"/>
                                          </p:val>
                                        </p:tav>
                                      </p:tavLst>
                                    </p:anim>
                                    <p:anim calcmode="lin" valueType="num">
                                      <p:cBhvr additive="base">
                                        <p:cTn id="3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794207"/>
            <a:ext cx="10755984" cy="5785701"/>
          </a:xfrm>
        </p:spPr>
        <p:txBody>
          <a:bodyPr>
            <a:normAutofit/>
          </a:bodyPr>
          <a:lstStyle/>
          <a:p>
            <a:r>
              <a:rPr lang="en-US" sz="2800" dirty="0"/>
              <a:t>What does Hannah’s “prayer/talk” with her God teach us about prayer (1 Samuel 1:9-18)?</a:t>
            </a:r>
          </a:p>
          <a:p>
            <a:pPr lvl="1"/>
            <a:r>
              <a:rPr lang="en-US" sz="2800" dirty="0"/>
              <a:t>Lord grants to her, her heart’s desire (17)</a:t>
            </a:r>
          </a:p>
          <a:p>
            <a:pPr lvl="1"/>
            <a:endParaRPr lang="en-US" sz="2800" dirty="0"/>
          </a:p>
          <a:p>
            <a:pPr lvl="1"/>
            <a:endParaRPr lang="en-US" sz="2800" dirty="0"/>
          </a:p>
          <a:p>
            <a:pPr lvl="1"/>
            <a:r>
              <a:rPr lang="en-US" sz="2800" dirty="0"/>
              <a:t>It had a positive impact on her heart and soul (18)</a:t>
            </a:r>
          </a:p>
          <a:p>
            <a:pPr lvl="1"/>
            <a:endParaRPr lang="en-US" sz="2800" dirty="0"/>
          </a:p>
          <a:p>
            <a:pPr lvl="1"/>
            <a:endParaRPr lang="en-US" sz="2800" dirty="0"/>
          </a:p>
          <a:p>
            <a:pPr lvl="1"/>
            <a:endParaRPr lang="en-US" sz="2800" dirty="0"/>
          </a:p>
          <a:p>
            <a:pPr lvl="1"/>
            <a:endParaRPr lang="en-US" sz="3200" dirty="0"/>
          </a:p>
        </p:txBody>
      </p:sp>
      <p:sp>
        <p:nvSpPr>
          <p:cNvPr id="6" name="TextBox 5">
            <a:extLst>
              <a:ext uri="{FF2B5EF4-FFF2-40B4-BE49-F238E27FC236}">
                <a16:creationId xmlns:a16="http://schemas.microsoft.com/office/drawing/2014/main" id="{F108173E-AD6C-4DEB-8C38-6E96ECBCD4DF}"/>
              </a:ext>
            </a:extLst>
          </p:cNvPr>
          <p:cNvSpPr txBox="1"/>
          <p:nvPr/>
        </p:nvSpPr>
        <p:spPr>
          <a:xfrm>
            <a:off x="1253320" y="2272558"/>
            <a:ext cx="10266679"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17 </a:t>
            </a:r>
            <a:r>
              <a:rPr lang="en-US" sz="2400" b="1" dirty="0">
                <a:solidFill>
                  <a:srgbClr val="7030A0"/>
                </a:solidFill>
                <a:latin typeface="Calibri" panose="020F0502020204030204" pitchFamily="34" charset="0"/>
                <a:cs typeface="Calibri" panose="020F0502020204030204" pitchFamily="34" charset="0"/>
              </a:rPr>
              <a:t>Then Eli answered and said, “Go in peace: and the God of Israel grant thee thy petition that thou hast asked of Him</a:t>
            </a:r>
            <a:r>
              <a:rPr lang="en-US" b="1" dirty="0"/>
              <a:t>.”</a:t>
            </a:r>
          </a:p>
        </p:txBody>
      </p:sp>
      <p:sp>
        <p:nvSpPr>
          <p:cNvPr id="7" name="TextBox 6">
            <a:extLst>
              <a:ext uri="{FF2B5EF4-FFF2-40B4-BE49-F238E27FC236}">
                <a16:creationId xmlns:a16="http://schemas.microsoft.com/office/drawing/2014/main" id="{3A0EADBE-90B7-4152-A303-8B8CCCD6EA49}"/>
              </a:ext>
            </a:extLst>
          </p:cNvPr>
          <p:cNvSpPr txBox="1"/>
          <p:nvPr/>
        </p:nvSpPr>
        <p:spPr>
          <a:xfrm>
            <a:off x="1253319" y="3754446"/>
            <a:ext cx="10266679"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18  </a:t>
            </a:r>
            <a:r>
              <a:rPr lang="en-US" sz="2400" b="1" dirty="0">
                <a:solidFill>
                  <a:srgbClr val="7030A0"/>
                </a:solidFill>
                <a:latin typeface="Calibri" panose="020F0502020204030204" pitchFamily="34" charset="0"/>
                <a:cs typeface="Calibri" panose="020F0502020204030204" pitchFamily="34" charset="0"/>
              </a:rPr>
              <a:t>And she said, “Let thine handmaid find grace in thy sight.  So the woman went her way, and did eat, and her countenance was no more sad</a:t>
            </a:r>
            <a:r>
              <a:rPr lang="en-US" b="1" dirty="0"/>
              <a:t>.”</a:t>
            </a:r>
          </a:p>
        </p:txBody>
      </p:sp>
    </p:spTree>
    <p:extLst>
      <p:ext uri="{BB962C8B-B14F-4D97-AF65-F5344CB8AC3E}">
        <p14:creationId xmlns:p14="http://schemas.microsoft.com/office/powerpoint/2010/main" val="357126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ppt_x"/>
                                          </p:val>
                                        </p:tav>
                                        <p:tav tm="100000">
                                          <p:val>
                                            <p:strVal val="#ppt_x"/>
                                          </p:val>
                                        </p:tav>
                                      </p:tavLst>
                                    </p:anim>
                                    <p:anim calcmode="lin" valueType="num">
                                      <p:cBhvr additive="base">
                                        <p:cTn id="1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0-#ppt_w/2"/>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226836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Review</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599440"/>
            <a:ext cx="11051252" cy="6258559"/>
          </a:xfrm>
        </p:spPr>
        <p:txBody>
          <a:bodyPr>
            <a:normAutofit lnSpcReduction="10000"/>
          </a:bodyPr>
          <a:lstStyle/>
          <a:p>
            <a:r>
              <a:rPr lang="en-US" sz="3200" dirty="0"/>
              <a:t>Last week we introduced the idea that prayer, true biblical prayer, is an act that can transform (Rom 12:1,2) our minds to be like God wants it to be.</a:t>
            </a:r>
          </a:p>
          <a:p>
            <a:r>
              <a:rPr lang="en-US" sz="3200" dirty="0"/>
              <a:t>We also noted how when we meditate on God’s word day and night, we could be saying that our God is talking to us.</a:t>
            </a:r>
          </a:p>
          <a:p>
            <a:r>
              <a:rPr lang="en-US" sz="3200" dirty="0"/>
              <a:t>If we pray without ceasing then, we can say we are talking to God</a:t>
            </a:r>
          </a:p>
          <a:p>
            <a:r>
              <a:rPr lang="en-US" sz="3200" dirty="0"/>
              <a:t>If we do both throughout the day, it could be said we are carrying on a running dialogue with our God.</a:t>
            </a:r>
          </a:p>
          <a:p>
            <a:r>
              <a:rPr lang="en-US" sz="3200" dirty="0"/>
              <a:t>Now, let’s continue with our introductory comments.</a:t>
            </a:r>
          </a:p>
          <a:p>
            <a:r>
              <a:rPr lang="en-US" sz="3200" dirty="0"/>
              <a:t>The Israelites knew that God would hear their prayers if they were in accordance with His will – </a:t>
            </a:r>
            <a:r>
              <a:rPr lang="en-US" sz="3200" dirty="0" err="1"/>
              <a:t>Psa</a:t>
            </a:r>
            <a:r>
              <a:rPr lang="en-US" sz="3200" dirty="0"/>
              <a:t> 3:4; 18:6; 65:2; </a:t>
            </a:r>
            <a:r>
              <a:rPr lang="en-US" sz="3200" dirty="0" err="1"/>
              <a:t>Jer</a:t>
            </a:r>
            <a:r>
              <a:rPr lang="en-US" sz="3200" dirty="0"/>
              <a:t> 29:12)</a:t>
            </a:r>
          </a:p>
        </p:txBody>
      </p:sp>
    </p:spTree>
    <p:extLst>
      <p:ext uri="{BB962C8B-B14F-4D97-AF65-F5344CB8AC3E}">
        <p14:creationId xmlns:p14="http://schemas.microsoft.com/office/powerpoint/2010/main" val="47742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599441"/>
            <a:ext cx="11051252" cy="5980468"/>
          </a:xfrm>
        </p:spPr>
        <p:txBody>
          <a:bodyPr>
            <a:normAutofit/>
          </a:bodyPr>
          <a:lstStyle/>
          <a:p>
            <a:endParaRPr lang="en-US" sz="3200" dirty="0"/>
          </a:p>
          <a:p>
            <a:endParaRPr lang="en-US" sz="3200" dirty="0"/>
          </a:p>
          <a:p>
            <a:pPr marL="0" indent="0">
              <a:buNone/>
            </a:pPr>
            <a:endParaRPr lang="en-US" sz="3200" dirty="0"/>
          </a:p>
          <a:p>
            <a:endParaRPr lang="en-US" sz="3200" dirty="0"/>
          </a:p>
          <a:p>
            <a:endParaRPr lang="en-US" sz="3200" dirty="0"/>
          </a:p>
          <a:p>
            <a:endParaRPr lang="en-US" sz="3200" dirty="0"/>
          </a:p>
          <a:p>
            <a:endParaRPr lang="en-US" sz="3200" dirty="0"/>
          </a:p>
          <a:p>
            <a:r>
              <a:rPr lang="en-US" sz="3200" dirty="0"/>
              <a:t>They prayed then in firm confidence in God – </a:t>
            </a:r>
            <a:r>
              <a:rPr lang="en-US" sz="3200" dirty="0" err="1"/>
              <a:t>Psa</a:t>
            </a:r>
            <a:r>
              <a:rPr lang="en-US" sz="3200" dirty="0"/>
              <a:t> 17:6f</a:t>
            </a:r>
          </a:p>
        </p:txBody>
      </p:sp>
      <p:sp>
        <p:nvSpPr>
          <p:cNvPr id="4" name="TextBox 3">
            <a:extLst>
              <a:ext uri="{FF2B5EF4-FFF2-40B4-BE49-F238E27FC236}">
                <a16:creationId xmlns:a16="http://schemas.microsoft.com/office/drawing/2014/main" id="{B4EA5645-6516-41B9-9A54-416F0E18A742}"/>
              </a:ext>
            </a:extLst>
          </p:cNvPr>
          <p:cNvSpPr txBox="1"/>
          <p:nvPr/>
        </p:nvSpPr>
        <p:spPr>
          <a:xfrm>
            <a:off x="1140747" y="794208"/>
            <a:ext cx="10682540" cy="954107"/>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err="1">
                <a:solidFill>
                  <a:srgbClr val="7030A0"/>
                </a:solidFill>
              </a:rPr>
              <a:t>Psa</a:t>
            </a:r>
            <a:r>
              <a:rPr lang="en-US" sz="2800" b="1" i="1" dirty="0">
                <a:solidFill>
                  <a:srgbClr val="7030A0"/>
                </a:solidFill>
              </a:rPr>
              <a:t> 3:4: “I cried unto the Lord with my voice, and he heard me out of </a:t>
            </a:r>
          </a:p>
          <a:p>
            <a:pPr algn="ctr"/>
            <a:r>
              <a:rPr lang="en-US" sz="2800" b="1" i="1" dirty="0">
                <a:solidFill>
                  <a:srgbClr val="7030A0"/>
                </a:solidFill>
              </a:rPr>
              <a:t>His holy hill.”</a:t>
            </a:r>
          </a:p>
        </p:txBody>
      </p:sp>
      <p:sp>
        <p:nvSpPr>
          <p:cNvPr id="5" name="TextBox 4">
            <a:extLst>
              <a:ext uri="{FF2B5EF4-FFF2-40B4-BE49-F238E27FC236}">
                <a16:creationId xmlns:a16="http://schemas.microsoft.com/office/drawing/2014/main" id="{605BA1FD-4A6E-404F-BB79-BFB6BCB14A9A}"/>
              </a:ext>
            </a:extLst>
          </p:cNvPr>
          <p:cNvSpPr txBox="1"/>
          <p:nvPr/>
        </p:nvSpPr>
        <p:spPr>
          <a:xfrm>
            <a:off x="954548" y="1870702"/>
            <a:ext cx="11054949" cy="954107"/>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err="1">
                <a:solidFill>
                  <a:srgbClr val="7030A0"/>
                </a:solidFill>
              </a:rPr>
              <a:t>Psa</a:t>
            </a:r>
            <a:r>
              <a:rPr lang="en-US" sz="2800" b="1" i="1" dirty="0">
                <a:solidFill>
                  <a:srgbClr val="7030A0"/>
                </a:solidFill>
              </a:rPr>
              <a:t> 18:6: “In my distress I called upon the Lord, and cried unto my God, </a:t>
            </a:r>
          </a:p>
          <a:p>
            <a:pPr algn="ctr"/>
            <a:r>
              <a:rPr lang="en-US" sz="2800" b="1" i="1" dirty="0">
                <a:solidFill>
                  <a:srgbClr val="7030A0"/>
                </a:solidFill>
              </a:rPr>
              <a:t>He heard my voice out of His temple, and my cry came before Him. . ..”</a:t>
            </a:r>
          </a:p>
        </p:txBody>
      </p:sp>
      <p:sp>
        <p:nvSpPr>
          <p:cNvPr id="6" name="TextBox 5">
            <a:extLst>
              <a:ext uri="{FF2B5EF4-FFF2-40B4-BE49-F238E27FC236}">
                <a16:creationId xmlns:a16="http://schemas.microsoft.com/office/drawing/2014/main" id="{D2B5A0D9-F17B-4910-89B1-A3D3567F01AD}"/>
              </a:ext>
            </a:extLst>
          </p:cNvPr>
          <p:cNvSpPr txBox="1"/>
          <p:nvPr/>
        </p:nvSpPr>
        <p:spPr>
          <a:xfrm>
            <a:off x="1222837" y="3010212"/>
            <a:ext cx="10518393" cy="523220"/>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err="1">
                <a:solidFill>
                  <a:srgbClr val="7030A0"/>
                </a:solidFill>
              </a:rPr>
              <a:t>Psa</a:t>
            </a:r>
            <a:r>
              <a:rPr lang="en-US" sz="2800" b="1" i="1" dirty="0">
                <a:solidFill>
                  <a:srgbClr val="7030A0"/>
                </a:solidFill>
              </a:rPr>
              <a:t> 65?2: “O thou that hears prayer, unto thee shall all flesh come.”</a:t>
            </a:r>
          </a:p>
        </p:txBody>
      </p:sp>
      <p:sp>
        <p:nvSpPr>
          <p:cNvPr id="7" name="TextBox 6">
            <a:extLst>
              <a:ext uri="{FF2B5EF4-FFF2-40B4-BE49-F238E27FC236}">
                <a16:creationId xmlns:a16="http://schemas.microsoft.com/office/drawing/2014/main" id="{95E40889-32C2-4D96-937E-57E9821932D8}"/>
              </a:ext>
            </a:extLst>
          </p:cNvPr>
          <p:cNvSpPr txBox="1"/>
          <p:nvPr/>
        </p:nvSpPr>
        <p:spPr>
          <a:xfrm>
            <a:off x="976518" y="3752167"/>
            <a:ext cx="11011028" cy="954107"/>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err="1">
                <a:solidFill>
                  <a:srgbClr val="7030A0"/>
                </a:solidFill>
              </a:rPr>
              <a:t>Jer</a:t>
            </a:r>
            <a:r>
              <a:rPr lang="en-US" sz="2800" b="1" i="1" dirty="0">
                <a:solidFill>
                  <a:srgbClr val="7030A0"/>
                </a:solidFill>
              </a:rPr>
              <a:t> 29:12: “Then shall you call upon me, and you shall go and pray unto</a:t>
            </a:r>
          </a:p>
          <a:p>
            <a:pPr algn="ctr"/>
            <a:r>
              <a:rPr lang="en-US" sz="2800" b="1" i="1" dirty="0">
                <a:solidFill>
                  <a:srgbClr val="7030A0"/>
                </a:solidFill>
              </a:rPr>
              <a:t>Me, and I will hearken unto you.”</a:t>
            </a:r>
          </a:p>
        </p:txBody>
      </p:sp>
      <p:sp>
        <p:nvSpPr>
          <p:cNvPr id="8" name="TextBox 7">
            <a:extLst>
              <a:ext uri="{FF2B5EF4-FFF2-40B4-BE49-F238E27FC236}">
                <a16:creationId xmlns:a16="http://schemas.microsoft.com/office/drawing/2014/main" id="{F02ED9C7-A911-4495-AE44-084C01AB5E43}"/>
              </a:ext>
            </a:extLst>
          </p:cNvPr>
          <p:cNvSpPr txBox="1"/>
          <p:nvPr/>
        </p:nvSpPr>
        <p:spPr>
          <a:xfrm>
            <a:off x="1133392" y="5507982"/>
            <a:ext cx="10697288" cy="1138773"/>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a:solidFill>
                  <a:srgbClr val="7030A0"/>
                </a:solidFill>
              </a:rPr>
              <a:t>“I have called upon you, for you </a:t>
            </a:r>
            <a:r>
              <a:rPr lang="en-US" sz="4000" b="1" i="1" u="sng" dirty="0">
                <a:solidFill>
                  <a:srgbClr val="FF0000"/>
                </a:solidFill>
              </a:rPr>
              <a:t>will</a:t>
            </a:r>
            <a:r>
              <a:rPr lang="en-US" sz="2800" b="1" i="1" dirty="0">
                <a:solidFill>
                  <a:srgbClr val="7030A0"/>
                </a:solidFill>
              </a:rPr>
              <a:t> hear me, O God: incline your ear</a:t>
            </a:r>
          </a:p>
          <a:p>
            <a:pPr algn="ctr"/>
            <a:r>
              <a:rPr lang="en-US" sz="2800" b="1" i="1" dirty="0">
                <a:solidFill>
                  <a:srgbClr val="7030A0"/>
                </a:solidFill>
              </a:rPr>
              <a:t>Unto me, and hear my speech.”</a:t>
            </a:r>
          </a:p>
        </p:txBody>
      </p:sp>
    </p:spTree>
    <p:extLst>
      <p:ext uri="{BB962C8B-B14F-4D97-AF65-F5344CB8AC3E}">
        <p14:creationId xmlns:p14="http://schemas.microsoft.com/office/powerpoint/2010/main" val="141417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ppt_x"/>
                                          </p:val>
                                        </p:tav>
                                        <p:tav tm="100000">
                                          <p:val>
                                            <p:strVal val="#ppt_x"/>
                                          </p:val>
                                        </p:tav>
                                      </p:tavLst>
                                    </p:anim>
                                    <p:anim calcmode="lin" valueType="num">
                                      <p:cBhvr additive="base">
                                        <p:cTn id="8" dur="1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250" fill="hold"/>
                                        <p:tgtEl>
                                          <p:spTgt spid="5"/>
                                        </p:tgtEl>
                                        <p:attrNameLst>
                                          <p:attrName>ppt_x</p:attrName>
                                        </p:attrNameLst>
                                      </p:cBhvr>
                                      <p:tavLst>
                                        <p:tav tm="0">
                                          <p:val>
                                            <p:strVal val="#ppt_x"/>
                                          </p:val>
                                        </p:tav>
                                        <p:tav tm="100000">
                                          <p:val>
                                            <p:strVal val="#ppt_x"/>
                                          </p:val>
                                        </p:tav>
                                      </p:tavLst>
                                    </p:anim>
                                    <p:anim calcmode="lin" valueType="num">
                                      <p:cBhvr additive="base">
                                        <p:cTn id="14" dur="12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250" fill="hold"/>
                                        <p:tgtEl>
                                          <p:spTgt spid="6"/>
                                        </p:tgtEl>
                                        <p:attrNameLst>
                                          <p:attrName>ppt_x</p:attrName>
                                        </p:attrNameLst>
                                      </p:cBhvr>
                                      <p:tavLst>
                                        <p:tav tm="0">
                                          <p:val>
                                            <p:strVal val="#ppt_x"/>
                                          </p:val>
                                        </p:tav>
                                        <p:tav tm="100000">
                                          <p:val>
                                            <p:strVal val="#ppt_x"/>
                                          </p:val>
                                        </p:tav>
                                      </p:tavLst>
                                    </p:anim>
                                    <p:anim calcmode="lin" valueType="num">
                                      <p:cBhvr additive="base">
                                        <p:cTn id="20" dur="12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250" fill="hold"/>
                                        <p:tgtEl>
                                          <p:spTgt spid="7"/>
                                        </p:tgtEl>
                                        <p:attrNameLst>
                                          <p:attrName>ppt_x</p:attrName>
                                        </p:attrNameLst>
                                      </p:cBhvr>
                                      <p:tavLst>
                                        <p:tav tm="0">
                                          <p:val>
                                            <p:strVal val="#ppt_x"/>
                                          </p:val>
                                        </p:tav>
                                        <p:tav tm="100000">
                                          <p:val>
                                            <p:strVal val="#ppt_x"/>
                                          </p:val>
                                        </p:tav>
                                      </p:tavLst>
                                    </p:anim>
                                    <p:anim calcmode="lin" valueType="num">
                                      <p:cBhvr additive="base">
                                        <p:cTn id="26" dur="1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589281"/>
            <a:ext cx="10755984" cy="4622800"/>
          </a:xfrm>
        </p:spPr>
        <p:txBody>
          <a:bodyPr>
            <a:normAutofit/>
          </a:bodyPr>
          <a:lstStyle/>
          <a:p>
            <a:r>
              <a:rPr lang="en-US" sz="2400" dirty="0"/>
              <a:t>Contrast this firm confidence in God with the priests of Baal (with Elijah), for whom their prayers were nothing more than a technique, aimed at prevailing on their god by means of a torrent of words (1 Ki 18:26,29).</a:t>
            </a:r>
          </a:p>
          <a:p>
            <a:pPr marL="0" indent="0">
              <a:buNone/>
            </a:pPr>
            <a:endParaRPr lang="en-US" sz="2400" dirty="0"/>
          </a:p>
          <a:p>
            <a:pPr marL="0" indent="0">
              <a:buNone/>
            </a:pPr>
            <a:endParaRPr lang="en-US" sz="2400" dirty="0"/>
          </a:p>
          <a:p>
            <a:r>
              <a:rPr lang="en-US" sz="2400" dirty="0"/>
              <a:t>What are some words you might use to characterize the following dialogues with God in the OT?</a:t>
            </a:r>
          </a:p>
          <a:p>
            <a:pPr lvl="1"/>
            <a:r>
              <a:rPr lang="en-US" sz="2400" dirty="0"/>
              <a:t>Adam and Eve in the garden – Gen 3:8-13</a:t>
            </a:r>
          </a:p>
        </p:txBody>
      </p:sp>
      <p:sp>
        <p:nvSpPr>
          <p:cNvPr id="4" name="TextBox 3">
            <a:extLst>
              <a:ext uri="{FF2B5EF4-FFF2-40B4-BE49-F238E27FC236}">
                <a16:creationId xmlns:a16="http://schemas.microsoft.com/office/drawing/2014/main" id="{C9410F90-BB93-49CD-A676-4C298F025A8B}"/>
              </a:ext>
            </a:extLst>
          </p:cNvPr>
          <p:cNvSpPr txBox="1"/>
          <p:nvPr/>
        </p:nvSpPr>
        <p:spPr>
          <a:xfrm>
            <a:off x="978579" y="3983742"/>
            <a:ext cx="10925876" cy="2677656"/>
          </a:xfrm>
          <a:prstGeom prst="rect">
            <a:avLst/>
          </a:prstGeom>
          <a:solidFill>
            <a:schemeClr val="bg1">
              <a:lumMod val="85000"/>
            </a:schemeClr>
          </a:solidFill>
          <a:ln w="28575">
            <a:solidFill>
              <a:schemeClr val="tx1"/>
            </a:solidFill>
          </a:ln>
        </p:spPr>
        <p:txBody>
          <a:bodyPr wrap="none" rtlCol="0">
            <a:spAutoFit/>
          </a:bodyPr>
          <a:lstStyle/>
          <a:p>
            <a:pPr algn="ctr"/>
            <a:r>
              <a:rPr lang="en-US" sz="2100" b="1" baseline="30000" dirty="0">
                <a:solidFill>
                  <a:srgbClr val="7030A0"/>
                </a:solidFill>
                <a:latin typeface="Calibri" panose="020F0502020204030204" pitchFamily="34" charset="0"/>
                <a:cs typeface="Calibri" panose="020F0502020204030204" pitchFamily="34" charset="0"/>
              </a:rPr>
              <a:t>8 </a:t>
            </a:r>
            <a:r>
              <a:rPr lang="en-US" sz="2100" b="1" dirty="0">
                <a:solidFill>
                  <a:srgbClr val="7030A0"/>
                </a:solidFill>
                <a:latin typeface="Calibri" panose="020F0502020204030204" pitchFamily="34" charset="0"/>
                <a:cs typeface="Calibri" panose="020F0502020204030204" pitchFamily="34" charset="0"/>
              </a:rPr>
              <a:t>And they heard the sound of the </a:t>
            </a:r>
            <a:r>
              <a:rPr lang="en-US" sz="2100" b="1" cap="small" dirty="0">
                <a:solidFill>
                  <a:srgbClr val="7030A0"/>
                </a:solidFill>
                <a:latin typeface="Calibri" panose="020F0502020204030204" pitchFamily="34" charset="0"/>
                <a:cs typeface="Calibri" panose="020F0502020204030204" pitchFamily="34" charset="0"/>
              </a:rPr>
              <a:t>Lord</a:t>
            </a:r>
            <a:r>
              <a:rPr lang="en-US" sz="2100" b="1" dirty="0">
                <a:solidFill>
                  <a:srgbClr val="7030A0"/>
                </a:solidFill>
                <a:latin typeface="Calibri" panose="020F0502020204030204" pitchFamily="34" charset="0"/>
                <a:cs typeface="Calibri" panose="020F0502020204030204" pitchFamily="34" charset="0"/>
              </a:rPr>
              <a:t> God walking in the garden in the cool of the day, and </a:t>
            </a:r>
          </a:p>
          <a:p>
            <a:pPr algn="ctr"/>
            <a:r>
              <a:rPr lang="en-US" sz="2100" b="1" dirty="0">
                <a:solidFill>
                  <a:srgbClr val="7030A0"/>
                </a:solidFill>
                <a:latin typeface="Calibri" panose="020F0502020204030204" pitchFamily="34" charset="0"/>
                <a:cs typeface="Calibri" panose="020F0502020204030204" pitchFamily="34" charset="0"/>
              </a:rPr>
              <a:t>Adam and his wife hid themselves from the presence of the </a:t>
            </a:r>
            <a:r>
              <a:rPr lang="en-US" sz="2100" b="1" cap="small" dirty="0">
                <a:solidFill>
                  <a:srgbClr val="7030A0"/>
                </a:solidFill>
                <a:latin typeface="Calibri" panose="020F0502020204030204" pitchFamily="34" charset="0"/>
                <a:cs typeface="Calibri" panose="020F0502020204030204" pitchFamily="34" charset="0"/>
              </a:rPr>
              <a:t>Lord</a:t>
            </a:r>
            <a:r>
              <a:rPr lang="en-US" sz="2100" b="1" dirty="0">
                <a:solidFill>
                  <a:srgbClr val="7030A0"/>
                </a:solidFill>
                <a:latin typeface="Calibri" panose="020F0502020204030204" pitchFamily="34" charset="0"/>
                <a:cs typeface="Calibri" panose="020F0502020204030204" pitchFamily="34" charset="0"/>
              </a:rPr>
              <a:t> God among the trees of the </a:t>
            </a:r>
          </a:p>
          <a:p>
            <a:pPr algn="ctr"/>
            <a:r>
              <a:rPr lang="en-US" sz="2100" b="1" dirty="0">
                <a:solidFill>
                  <a:srgbClr val="7030A0"/>
                </a:solidFill>
                <a:latin typeface="Calibri" panose="020F0502020204030204" pitchFamily="34" charset="0"/>
                <a:cs typeface="Calibri" panose="020F0502020204030204" pitchFamily="34" charset="0"/>
              </a:rPr>
              <a:t>garden. </a:t>
            </a:r>
            <a:r>
              <a:rPr lang="en-US" sz="2100" b="1" baseline="30000" dirty="0">
                <a:solidFill>
                  <a:srgbClr val="7030A0"/>
                </a:solidFill>
                <a:latin typeface="Calibri" panose="020F0502020204030204" pitchFamily="34" charset="0"/>
                <a:cs typeface="Calibri" panose="020F0502020204030204" pitchFamily="34" charset="0"/>
              </a:rPr>
              <a:t>9 </a:t>
            </a:r>
            <a:r>
              <a:rPr lang="en-US" sz="2100" b="1" dirty="0">
                <a:solidFill>
                  <a:srgbClr val="7030A0"/>
                </a:solidFill>
                <a:latin typeface="Calibri" panose="020F0502020204030204" pitchFamily="34" charset="0"/>
                <a:cs typeface="Calibri" panose="020F0502020204030204" pitchFamily="34" charset="0"/>
              </a:rPr>
              <a:t>Then the </a:t>
            </a:r>
            <a:r>
              <a:rPr lang="en-US" sz="2100" b="1" cap="small" dirty="0">
                <a:solidFill>
                  <a:srgbClr val="7030A0"/>
                </a:solidFill>
                <a:latin typeface="Calibri" panose="020F0502020204030204" pitchFamily="34" charset="0"/>
                <a:cs typeface="Calibri" panose="020F0502020204030204" pitchFamily="34" charset="0"/>
              </a:rPr>
              <a:t>Lord</a:t>
            </a:r>
            <a:r>
              <a:rPr lang="en-US" sz="2100" b="1" dirty="0">
                <a:solidFill>
                  <a:srgbClr val="7030A0"/>
                </a:solidFill>
                <a:latin typeface="Calibri" panose="020F0502020204030204" pitchFamily="34" charset="0"/>
                <a:cs typeface="Calibri" panose="020F0502020204030204" pitchFamily="34" charset="0"/>
              </a:rPr>
              <a:t> God called to Adam and said to him, “Where </a:t>
            </a:r>
            <a:r>
              <a:rPr lang="en-US" sz="2100" b="1" i="1" dirty="0">
                <a:solidFill>
                  <a:srgbClr val="7030A0"/>
                </a:solidFill>
                <a:latin typeface="Calibri" panose="020F0502020204030204" pitchFamily="34" charset="0"/>
                <a:cs typeface="Calibri" panose="020F0502020204030204" pitchFamily="34" charset="0"/>
              </a:rPr>
              <a:t>are</a:t>
            </a:r>
            <a:r>
              <a:rPr lang="en-US" sz="2100" b="1" dirty="0">
                <a:solidFill>
                  <a:srgbClr val="7030A0"/>
                </a:solidFill>
                <a:latin typeface="Calibri" panose="020F0502020204030204" pitchFamily="34" charset="0"/>
                <a:cs typeface="Calibri" panose="020F0502020204030204" pitchFamily="34" charset="0"/>
              </a:rPr>
              <a:t> you?” </a:t>
            </a:r>
            <a:r>
              <a:rPr lang="en-US" sz="2100" b="1" baseline="30000" dirty="0">
                <a:solidFill>
                  <a:srgbClr val="7030A0"/>
                </a:solidFill>
                <a:latin typeface="Calibri" panose="020F0502020204030204" pitchFamily="34" charset="0"/>
                <a:cs typeface="Calibri" panose="020F0502020204030204" pitchFamily="34" charset="0"/>
              </a:rPr>
              <a:t>10 </a:t>
            </a:r>
            <a:r>
              <a:rPr lang="en-US" sz="2100" b="1" dirty="0">
                <a:solidFill>
                  <a:srgbClr val="7030A0"/>
                </a:solidFill>
                <a:latin typeface="Calibri" panose="020F0502020204030204" pitchFamily="34" charset="0"/>
                <a:cs typeface="Calibri" panose="020F0502020204030204" pitchFamily="34" charset="0"/>
              </a:rPr>
              <a:t>So he said, </a:t>
            </a:r>
          </a:p>
          <a:p>
            <a:pPr algn="ctr"/>
            <a:r>
              <a:rPr lang="en-US" sz="2100" b="1" dirty="0">
                <a:solidFill>
                  <a:srgbClr val="7030A0"/>
                </a:solidFill>
                <a:latin typeface="Calibri" panose="020F0502020204030204" pitchFamily="34" charset="0"/>
                <a:cs typeface="Calibri" panose="020F0502020204030204" pitchFamily="34" charset="0"/>
              </a:rPr>
              <a:t>“I heard Your voice in the garden, and I was afraid because I was naked; and I hid myself.” </a:t>
            </a:r>
            <a:r>
              <a:rPr lang="en-US" sz="2100" b="1" baseline="30000" dirty="0">
                <a:solidFill>
                  <a:srgbClr val="7030A0"/>
                </a:solidFill>
                <a:latin typeface="Calibri" panose="020F0502020204030204" pitchFamily="34" charset="0"/>
                <a:cs typeface="Calibri" panose="020F0502020204030204" pitchFamily="34" charset="0"/>
              </a:rPr>
              <a:t>11 </a:t>
            </a:r>
            <a:r>
              <a:rPr lang="en-US" sz="2100" b="1" dirty="0">
                <a:solidFill>
                  <a:srgbClr val="7030A0"/>
                </a:solidFill>
                <a:latin typeface="Calibri" panose="020F0502020204030204" pitchFamily="34" charset="0"/>
                <a:cs typeface="Calibri" panose="020F0502020204030204" pitchFamily="34" charset="0"/>
              </a:rPr>
              <a:t>And </a:t>
            </a:r>
          </a:p>
          <a:p>
            <a:pPr algn="ctr"/>
            <a:r>
              <a:rPr lang="en-US" sz="2100" b="1" dirty="0">
                <a:solidFill>
                  <a:srgbClr val="7030A0"/>
                </a:solidFill>
                <a:latin typeface="Calibri" panose="020F0502020204030204" pitchFamily="34" charset="0"/>
                <a:cs typeface="Calibri" panose="020F0502020204030204" pitchFamily="34" charset="0"/>
              </a:rPr>
              <a:t>He said, “Who told you that you </a:t>
            </a:r>
            <a:r>
              <a:rPr lang="en-US" sz="2100" b="1" i="1" dirty="0">
                <a:solidFill>
                  <a:srgbClr val="7030A0"/>
                </a:solidFill>
                <a:latin typeface="Calibri" panose="020F0502020204030204" pitchFamily="34" charset="0"/>
                <a:cs typeface="Calibri" panose="020F0502020204030204" pitchFamily="34" charset="0"/>
              </a:rPr>
              <a:t>were</a:t>
            </a:r>
            <a:r>
              <a:rPr lang="en-US" sz="2100" b="1" dirty="0">
                <a:solidFill>
                  <a:srgbClr val="7030A0"/>
                </a:solidFill>
                <a:latin typeface="Calibri" panose="020F0502020204030204" pitchFamily="34" charset="0"/>
                <a:cs typeface="Calibri" panose="020F0502020204030204" pitchFamily="34" charset="0"/>
              </a:rPr>
              <a:t> naked? Have you eaten from the tree of which I </a:t>
            </a:r>
          </a:p>
          <a:p>
            <a:pPr algn="ctr"/>
            <a:r>
              <a:rPr lang="en-US" sz="2100" b="1" dirty="0">
                <a:solidFill>
                  <a:srgbClr val="7030A0"/>
                </a:solidFill>
                <a:latin typeface="Calibri" panose="020F0502020204030204" pitchFamily="34" charset="0"/>
                <a:cs typeface="Calibri" panose="020F0502020204030204" pitchFamily="34" charset="0"/>
              </a:rPr>
              <a:t>commanded you that you should not eat?”</a:t>
            </a:r>
            <a:r>
              <a:rPr lang="en-US" sz="2100" b="1" baseline="30000" dirty="0">
                <a:solidFill>
                  <a:srgbClr val="7030A0"/>
                </a:solidFill>
                <a:latin typeface="Calibri" panose="020F0502020204030204" pitchFamily="34" charset="0"/>
                <a:cs typeface="Calibri" panose="020F0502020204030204" pitchFamily="34" charset="0"/>
              </a:rPr>
              <a:t>12 </a:t>
            </a:r>
            <a:r>
              <a:rPr lang="en-US" sz="2100" b="1" dirty="0">
                <a:solidFill>
                  <a:srgbClr val="7030A0"/>
                </a:solidFill>
                <a:latin typeface="Calibri" panose="020F0502020204030204" pitchFamily="34" charset="0"/>
                <a:cs typeface="Calibri" panose="020F0502020204030204" pitchFamily="34" charset="0"/>
              </a:rPr>
              <a:t>Then the man said, “The woman whom You gave </a:t>
            </a:r>
          </a:p>
          <a:p>
            <a:pPr algn="ctr"/>
            <a:r>
              <a:rPr lang="en-US" sz="2100" b="1" i="1" dirty="0">
                <a:solidFill>
                  <a:srgbClr val="7030A0"/>
                </a:solidFill>
                <a:latin typeface="Calibri" panose="020F0502020204030204" pitchFamily="34" charset="0"/>
                <a:cs typeface="Calibri" panose="020F0502020204030204" pitchFamily="34" charset="0"/>
              </a:rPr>
              <a:t>to be</a:t>
            </a:r>
            <a:r>
              <a:rPr lang="en-US" sz="2100" b="1" dirty="0">
                <a:solidFill>
                  <a:srgbClr val="7030A0"/>
                </a:solidFill>
                <a:latin typeface="Calibri" panose="020F0502020204030204" pitchFamily="34" charset="0"/>
                <a:cs typeface="Calibri" panose="020F0502020204030204" pitchFamily="34" charset="0"/>
              </a:rPr>
              <a:t> with me, she gave me of the tree, and I ate.” </a:t>
            </a:r>
            <a:r>
              <a:rPr lang="en-US" sz="2100" b="1" baseline="30000" dirty="0">
                <a:solidFill>
                  <a:srgbClr val="7030A0"/>
                </a:solidFill>
                <a:latin typeface="Calibri" panose="020F0502020204030204" pitchFamily="34" charset="0"/>
                <a:cs typeface="Calibri" panose="020F0502020204030204" pitchFamily="34" charset="0"/>
              </a:rPr>
              <a:t>13 </a:t>
            </a:r>
            <a:r>
              <a:rPr lang="en-US" sz="2100" b="1" dirty="0">
                <a:solidFill>
                  <a:srgbClr val="7030A0"/>
                </a:solidFill>
                <a:latin typeface="Calibri" panose="020F0502020204030204" pitchFamily="34" charset="0"/>
                <a:cs typeface="Calibri" panose="020F0502020204030204" pitchFamily="34" charset="0"/>
              </a:rPr>
              <a:t>And the </a:t>
            </a:r>
            <a:r>
              <a:rPr lang="en-US" sz="2100" b="1" cap="small" dirty="0">
                <a:solidFill>
                  <a:srgbClr val="7030A0"/>
                </a:solidFill>
                <a:latin typeface="Calibri" panose="020F0502020204030204" pitchFamily="34" charset="0"/>
                <a:cs typeface="Calibri" panose="020F0502020204030204" pitchFamily="34" charset="0"/>
              </a:rPr>
              <a:t>Lord</a:t>
            </a:r>
            <a:r>
              <a:rPr lang="en-US" sz="2100" b="1" dirty="0">
                <a:solidFill>
                  <a:srgbClr val="7030A0"/>
                </a:solidFill>
                <a:latin typeface="Calibri" panose="020F0502020204030204" pitchFamily="34" charset="0"/>
                <a:cs typeface="Calibri" panose="020F0502020204030204" pitchFamily="34" charset="0"/>
              </a:rPr>
              <a:t> God said to the woman, </a:t>
            </a:r>
          </a:p>
          <a:p>
            <a:pPr algn="ctr"/>
            <a:r>
              <a:rPr lang="en-US" sz="2100" b="1" dirty="0">
                <a:solidFill>
                  <a:srgbClr val="7030A0"/>
                </a:solidFill>
                <a:latin typeface="Calibri" panose="020F0502020204030204" pitchFamily="34" charset="0"/>
                <a:cs typeface="Calibri" panose="020F0502020204030204" pitchFamily="34" charset="0"/>
              </a:rPr>
              <a:t>“What </a:t>
            </a:r>
            <a:r>
              <a:rPr lang="en-US" sz="2100" b="1" i="1" dirty="0">
                <a:solidFill>
                  <a:srgbClr val="7030A0"/>
                </a:solidFill>
                <a:latin typeface="Calibri" panose="020F0502020204030204" pitchFamily="34" charset="0"/>
                <a:cs typeface="Calibri" panose="020F0502020204030204" pitchFamily="34" charset="0"/>
              </a:rPr>
              <a:t>is</a:t>
            </a:r>
            <a:r>
              <a:rPr lang="en-US" sz="2100" b="1" dirty="0">
                <a:solidFill>
                  <a:srgbClr val="7030A0"/>
                </a:solidFill>
                <a:latin typeface="Calibri" panose="020F0502020204030204" pitchFamily="34" charset="0"/>
                <a:cs typeface="Calibri" panose="020F0502020204030204" pitchFamily="34" charset="0"/>
              </a:rPr>
              <a:t> this you have done?”</a:t>
            </a:r>
          </a:p>
        </p:txBody>
      </p:sp>
      <p:sp>
        <p:nvSpPr>
          <p:cNvPr id="5" name="TextBox 4">
            <a:extLst>
              <a:ext uri="{FF2B5EF4-FFF2-40B4-BE49-F238E27FC236}">
                <a16:creationId xmlns:a16="http://schemas.microsoft.com/office/drawing/2014/main" id="{B03AB1C6-D45D-4BA1-A69A-D2FE1C4B656F}"/>
              </a:ext>
            </a:extLst>
          </p:cNvPr>
          <p:cNvSpPr txBox="1"/>
          <p:nvPr/>
        </p:nvSpPr>
        <p:spPr>
          <a:xfrm>
            <a:off x="822960" y="1673930"/>
            <a:ext cx="11237115" cy="1200329"/>
          </a:xfrm>
          <a:prstGeom prst="rect">
            <a:avLst/>
          </a:prstGeom>
          <a:solidFill>
            <a:schemeClr val="bg1">
              <a:lumMod val="85000"/>
            </a:schemeClr>
          </a:solidFill>
          <a:ln w="25400">
            <a:solidFill>
              <a:schemeClr val="tx1"/>
            </a:solidFill>
          </a:ln>
        </p:spPr>
        <p:txBody>
          <a:bodyPr wrap="none" rtlCol="0">
            <a:spAutoFit/>
          </a:bodyPr>
          <a:lstStyle/>
          <a:p>
            <a:r>
              <a:rPr lang="en-US" b="1" baseline="30000" dirty="0">
                <a:solidFill>
                  <a:srgbClr val="7030A0"/>
                </a:solidFill>
              </a:rPr>
              <a:t>26 </a:t>
            </a:r>
            <a:r>
              <a:rPr lang="en-US" b="1" dirty="0">
                <a:solidFill>
                  <a:srgbClr val="7030A0"/>
                </a:solidFill>
              </a:rPr>
              <a:t>So they took the bull which was given them, and they prepared </a:t>
            </a:r>
            <a:r>
              <a:rPr lang="en-US" b="1" i="1" dirty="0">
                <a:solidFill>
                  <a:srgbClr val="7030A0"/>
                </a:solidFill>
              </a:rPr>
              <a:t>it,</a:t>
            </a:r>
            <a:r>
              <a:rPr lang="en-US" b="1" dirty="0">
                <a:solidFill>
                  <a:srgbClr val="7030A0"/>
                </a:solidFill>
              </a:rPr>
              <a:t> and called on the name of Baal from morning </a:t>
            </a:r>
          </a:p>
          <a:p>
            <a:r>
              <a:rPr lang="en-US" b="1" dirty="0">
                <a:solidFill>
                  <a:srgbClr val="7030A0"/>
                </a:solidFill>
              </a:rPr>
              <a:t>even till noon, saying, “O Baal, </a:t>
            </a:r>
            <a:r>
              <a:rPr lang="en-US" b="1" i="1" u="sng" dirty="0">
                <a:solidFill>
                  <a:srgbClr val="FF0000"/>
                </a:solidFill>
              </a:rPr>
              <a:t>hear us</a:t>
            </a:r>
            <a:r>
              <a:rPr lang="en-US" b="1" dirty="0">
                <a:solidFill>
                  <a:srgbClr val="7030A0"/>
                </a:solidFill>
              </a:rPr>
              <a:t>!” </a:t>
            </a:r>
            <a:r>
              <a:rPr lang="en-US" b="1" i="1" u="sng" dirty="0">
                <a:solidFill>
                  <a:srgbClr val="FF0000"/>
                </a:solidFill>
              </a:rPr>
              <a:t>But there was no voice; no one answered</a:t>
            </a:r>
            <a:r>
              <a:rPr lang="en-US" b="1" dirty="0">
                <a:solidFill>
                  <a:srgbClr val="7030A0"/>
                </a:solidFill>
              </a:rPr>
              <a:t>. Then they leaped about the </a:t>
            </a:r>
          </a:p>
          <a:p>
            <a:r>
              <a:rPr lang="en-US" b="1" dirty="0">
                <a:solidFill>
                  <a:srgbClr val="7030A0"/>
                </a:solidFill>
              </a:rPr>
              <a:t>altar which they had made.</a:t>
            </a:r>
            <a:r>
              <a:rPr lang="en-US" b="1" baseline="30000" dirty="0"/>
              <a:t> </a:t>
            </a:r>
            <a:r>
              <a:rPr lang="en-US" b="1" baseline="30000" dirty="0">
                <a:solidFill>
                  <a:srgbClr val="7030A0"/>
                </a:solidFill>
              </a:rPr>
              <a:t>29 </a:t>
            </a:r>
            <a:r>
              <a:rPr lang="en-US" b="1" dirty="0">
                <a:solidFill>
                  <a:srgbClr val="7030A0"/>
                </a:solidFill>
              </a:rPr>
              <a:t>And when midday was past, they prophesied until the </a:t>
            </a:r>
            <a:r>
              <a:rPr lang="en-US" b="1" i="1" dirty="0">
                <a:solidFill>
                  <a:srgbClr val="7030A0"/>
                </a:solidFill>
              </a:rPr>
              <a:t>time</a:t>
            </a:r>
            <a:r>
              <a:rPr lang="en-US" b="1" dirty="0">
                <a:solidFill>
                  <a:srgbClr val="7030A0"/>
                </a:solidFill>
              </a:rPr>
              <a:t> of the offering of the </a:t>
            </a:r>
          </a:p>
          <a:p>
            <a:r>
              <a:rPr lang="en-US" b="1" i="1" dirty="0">
                <a:solidFill>
                  <a:srgbClr val="7030A0"/>
                </a:solidFill>
              </a:rPr>
              <a:t>evening</a:t>
            </a:r>
            <a:r>
              <a:rPr lang="en-US" b="1" dirty="0">
                <a:solidFill>
                  <a:srgbClr val="7030A0"/>
                </a:solidFill>
              </a:rPr>
              <a:t> sacrifice. </a:t>
            </a:r>
            <a:r>
              <a:rPr lang="en-US" b="1" i="1" u="sng" dirty="0">
                <a:solidFill>
                  <a:srgbClr val="FF0000"/>
                </a:solidFill>
              </a:rPr>
              <a:t>But there was no voice; no one answered, no one paid attention</a:t>
            </a:r>
            <a:r>
              <a:rPr lang="en-US" b="1" dirty="0">
                <a:solidFill>
                  <a:srgbClr val="7030A0"/>
                </a:solidFill>
              </a:rPr>
              <a:t>.</a:t>
            </a:r>
          </a:p>
        </p:txBody>
      </p:sp>
    </p:spTree>
    <p:extLst>
      <p:ext uri="{BB962C8B-B14F-4D97-AF65-F5344CB8AC3E}">
        <p14:creationId xmlns:p14="http://schemas.microsoft.com/office/powerpoint/2010/main" val="99947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1250" fill="hold"/>
                                        <p:tgtEl>
                                          <p:spTgt spid="4"/>
                                        </p:tgtEl>
                                        <p:attrNameLst>
                                          <p:attrName>ppt_x</p:attrName>
                                        </p:attrNameLst>
                                      </p:cBhvr>
                                      <p:tavLst>
                                        <p:tav tm="0">
                                          <p:val>
                                            <p:strVal val="0-#ppt_w/2"/>
                                          </p:val>
                                        </p:tav>
                                        <p:tav tm="100000">
                                          <p:val>
                                            <p:strVal val="#ppt_x"/>
                                          </p:val>
                                        </p:tav>
                                      </p:tavLst>
                                    </p:anim>
                                    <p:anim calcmode="lin" valueType="num">
                                      <p:cBhvr additive="base">
                                        <p:cTn id="29" dur="125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29921"/>
            <a:ext cx="10755984" cy="5949988"/>
          </a:xfrm>
        </p:spPr>
        <p:txBody>
          <a:bodyPr>
            <a:normAutofit/>
          </a:bodyPr>
          <a:lstStyle/>
          <a:p>
            <a:pPr lvl="1"/>
            <a:r>
              <a:rPr lang="en-US" sz="2800" dirty="0"/>
              <a:t>Abraham’s dialogue with God for Sodom – Gen 18:16-33</a:t>
            </a:r>
          </a:p>
          <a:p>
            <a:pPr lvl="1"/>
            <a:endParaRPr lang="en-US" sz="2800" dirty="0"/>
          </a:p>
          <a:p>
            <a:pPr marL="530352" lvl="1" indent="0">
              <a:buNone/>
            </a:pPr>
            <a:endParaRPr lang="en-US" sz="2800" dirty="0"/>
          </a:p>
          <a:p>
            <a:pPr marL="530352" lvl="1" indent="0">
              <a:buNone/>
            </a:pPr>
            <a:endParaRPr lang="en-US" sz="2800" dirty="0"/>
          </a:p>
          <a:p>
            <a:pPr marL="530352" lvl="1" indent="0">
              <a:buNone/>
            </a:pPr>
            <a:endParaRPr lang="en-US" sz="2800" dirty="0"/>
          </a:p>
          <a:p>
            <a:pPr marL="530352" lvl="1" indent="0">
              <a:buNone/>
            </a:pPr>
            <a:endParaRPr lang="en-US" sz="2800" dirty="0"/>
          </a:p>
          <a:p>
            <a:pPr lvl="1"/>
            <a:r>
              <a:rPr lang="en-US" sz="2800" dirty="0"/>
              <a:t>Jacob wrestling with the Angel of God – Gen 32:22-32</a:t>
            </a:r>
          </a:p>
          <a:p>
            <a:pPr marL="530352" lvl="1" indent="0">
              <a:buNone/>
            </a:pPr>
            <a:endParaRPr lang="en-US" sz="2800" dirty="0"/>
          </a:p>
          <a:p>
            <a:pPr marL="530352" lvl="1" indent="0">
              <a:buNone/>
            </a:pPr>
            <a:endParaRPr lang="en-US" sz="2800" dirty="0"/>
          </a:p>
          <a:p>
            <a:pPr marL="530352" lvl="1" indent="0">
              <a:buNone/>
            </a:pPr>
            <a:endParaRPr lang="en-US" sz="2800" dirty="0"/>
          </a:p>
          <a:p>
            <a:pPr marL="530352" lvl="1" indent="0">
              <a:buNone/>
            </a:pPr>
            <a:endParaRPr lang="en-US" sz="2800" dirty="0"/>
          </a:p>
          <a:p>
            <a:pPr lvl="1"/>
            <a:r>
              <a:rPr lang="en-US" sz="2800" dirty="0"/>
              <a:t>Job and God at the end of the Book</a:t>
            </a:r>
          </a:p>
        </p:txBody>
      </p:sp>
      <p:sp>
        <p:nvSpPr>
          <p:cNvPr id="4" name="TextBox 3">
            <a:extLst>
              <a:ext uri="{FF2B5EF4-FFF2-40B4-BE49-F238E27FC236}">
                <a16:creationId xmlns:a16="http://schemas.microsoft.com/office/drawing/2014/main" id="{19DA2F53-D7C1-4917-9FD7-318BB25ABAAC}"/>
              </a:ext>
            </a:extLst>
          </p:cNvPr>
          <p:cNvSpPr txBox="1"/>
          <p:nvPr/>
        </p:nvSpPr>
        <p:spPr>
          <a:xfrm flipH="1">
            <a:off x="1089948" y="1182231"/>
            <a:ext cx="10755984" cy="2246769"/>
          </a:xfrm>
          <a:prstGeom prst="rect">
            <a:avLst/>
          </a:prstGeom>
          <a:solidFill>
            <a:schemeClr val="bg1">
              <a:lumMod val="85000"/>
            </a:schemeClr>
          </a:solidFill>
          <a:ln w="28575">
            <a:solidFill>
              <a:schemeClr val="tx1"/>
            </a:solidFill>
          </a:ln>
        </p:spPr>
        <p:txBody>
          <a:bodyPr wrap="square" rtlCol="0">
            <a:spAutoFit/>
          </a:bodyPr>
          <a:lstStyle/>
          <a:p>
            <a:pPr algn="ctr"/>
            <a:r>
              <a:rPr lang="en-US" sz="2000" b="1" dirty="0">
                <a:solidFill>
                  <a:srgbClr val="7030A0"/>
                </a:solidFill>
                <a:latin typeface="Calibri" panose="020F0502020204030204" pitchFamily="34" charset="0"/>
                <a:cs typeface="Calibri" panose="020F0502020204030204" pitchFamily="34" charset="0"/>
              </a:rPr>
              <a:t>“. . . </a:t>
            </a:r>
            <a:r>
              <a:rPr lang="en-US" sz="2000" b="1" baseline="30000" dirty="0">
                <a:solidFill>
                  <a:srgbClr val="7030A0"/>
                </a:solidFill>
                <a:latin typeface="Calibri" panose="020F0502020204030204" pitchFamily="34" charset="0"/>
                <a:cs typeface="Calibri" panose="020F0502020204030204" pitchFamily="34" charset="0"/>
              </a:rPr>
              <a:t>22 </a:t>
            </a:r>
            <a:r>
              <a:rPr lang="en-US" sz="2000" b="1" dirty="0">
                <a:solidFill>
                  <a:srgbClr val="7030A0"/>
                </a:solidFill>
                <a:latin typeface="Calibri" panose="020F0502020204030204" pitchFamily="34" charset="0"/>
                <a:cs typeface="Calibri" panose="020F0502020204030204" pitchFamily="34" charset="0"/>
              </a:rPr>
              <a:t>but Abraham still stood before the </a:t>
            </a:r>
            <a:r>
              <a:rPr lang="en-US" sz="2000" b="1" cap="small" dirty="0">
                <a:solidFill>
                  <a:srgbClr val="7030A0"/>
                </a:solidFill>
                <a:latin typeface="Calibri" panose="020F0502020204030204" pitchFamily="34" charset="0"/>
                <a:cs typeface="Calibri" panose="020F0502020204030204" pitchFamily="34" charset="0"/>
              </a:rPr>
              <a:t>Lord</a:t>
            </a:r>
            <a:r>
              <a:rPr lang="en-US" sz="2000" b="1" dirty="0">
                <a:solidFill>
                  <a:srgbClr val="7030A0"/>
                </a:solidFill>
                <a:latin typeface="Calibri" panose="020F0502020204030204" pitchFamily="34" charset="0"/>
                <a:cs typeface="Calibri" panose="020F0502020204030204" pitchFamily="34" charset="0"/>
              </a:rPr>
              <a:t>. </a:t>
            </a:r>
            <a:r>
              <a:rPr lang="en-US" sz="2000" b="1" baseline="30000" dirty="0">
                <a:solidFill>
                  <a:srgbClr val="7030A0"/>
                </a:solidFill>
                <a:latin typeface="Calibri" panose="020F0502020204030204" pitchFamily="34" charset="0"/>
                <a:cs typeface="Calibri" panose="020F0502020204030204" pitchFamily="34" charset="0"/>
              </a:rPr>
              <a:t>23 </a:t>
            </a:r>
            <a:r>
              <a:rPr lang="en-US" sz="2000" b="1" dirty="0">
                <a:solidFill>
                  <a:srgbClr val="7030A0"/>
                </a:solidFill>
                <a:latin typeface="Calibri" panose="020F0502020204030204" pitchFamily="34" charset="0"/>
                <a:cs typeface="Calibri" panose="020F0502020204030204" pitchFamily="34" charset="0"/>
              </a:rPr>
              <a:t>And Abraham came near and said, “Would You also destroy the righteous with the wicked? </a:t>
            </a:r>
            <a:r>
              <a:rPr lang="en-US" sz="2000" b="1" baseline="30000" dirty="0">
                <a:solidFill>
                  <a:srgbClr val="7030A0"/>
                </a:solidFill>
                <a:latin typeface="Calibri" panose="020F0502020204030204" pitchFamily="34" charset="0"/>
                <a:cs typeface="Calibri" panose="020F0502020204030204" pitchFamily="34" charset="0"/>
              </a:rPr>
              <a:t>24 </a:t>
            </a:r>
            <a:r>
              <a:rPr lang="en-US" sz="2000" b="1" dirty="0">
                <a:solidFill>
                  <a:srgbClr val="7030A0"/>
                </a:solidFill>
                <a:latin typeface="Calibri" panose="020F0502020204030204" pitchFamily="34" charset="0"/>
                <a:cs typeface="Calibri" panose="020F0502020204030204" pitchFamily="34" charset="0"/>
              </a:rPr>
              <a:t>Suppose there were fifty righteous within the city; would You also destroy the place and not spare </a:t>
            </a:r>
            <a:r>
              <a:rPr lang="en-US" sz="2000" b="1" i="1" dirty="0">
                <a:solidFill>
                  <a:srgbClr val="7030A0"/>
                </a:solidFill>
                <a:latin typeface="Calibri" panose="020F0502020204030204" pitchFamily="34" charset="0"/>
                <a:cs typeface="Calibri" panose="020F0502020204030204" pitchFamily="34" charset="0"/>
              </a:rPr>
              <a:t>it</a:t>
            </a:r>
            <a:r>
              <a:rPr lang="en-US" sz="2000" b="1" dirty="0">
                <a:solidFill>
                  <a:srgbClr val="7030A0"/>
                </a:solidFill>
                <a:latin typeface="Calibri" panose="020F0502020204030204" pitchFamily="34" charset="0"/>
                <a:cs typeface="Calibri" panose="020F0502020204030204" pitchFamily="34" charset="0"/>
              </a:rPr>
              <a:t> for the fifty righteous that were in it? </a:t>
            </a:r>
            <a:r>
              <a:rPr lang="en-US" sz="2000" b="1" baseline="30000" dirty="0">
                <a:solidFill>
                  <a:srgbClr val="7030A0"/>
                </a:solidFill>
                <a:latin typeface="Calibri" panose="020F0502020204030204" pitchFamily="34" charset="0"/>
                <a:cs typeface="Calibri" panose="020F0502020204030204" pitchFamily="34" charset="0"/>
              </a:rPr>
              <a:t>25 </a:t>
            </a:r>
            <a:r>
              <a:rPr lang="en-US" sz="2000" b="1" dirty="0">
                <a:solidFill>
                  <a:srgbClr val="7030A0"/>
                </a:solidFill>
                <a:latin typeface="Calibri" panose="020F0502020204030204" pitchFamily="34" charset="0"/>
                <a:cs typeface="Calibri" panose="020F0502020204030204" pitchFamily="34" charset="0"/>
              </a:rPr>
              <a:t>Far be it from You to do such a thing as this, to slay the righteous with the wicked, so that the righteous should be as the wicked; far be it from You! Shall not the Judge of all the earth do right?”</a:t>
            </a:r>
          </a:p>
          <a:p>
            <a:pPr algn="ctr"/>
            <a:r>
              <a:rPr lang="en-US" sz="2000" b="1" baseline="30000" dirty="0">
                <a:solidFill>
                  <a:srgbClr val="7030A0"/>
                </a:solidFill>
                <a:latin typeface="Calibri" panose="020F0502020204030204" pitchFamily="34" charset="0"/>
                <a:cs typeface="Calibri" panose="020F0502020204030204" pitchFamily="34" charset="0"/>
              </a:rPr>
              <a:t>26 </a:t>
            </a:r>
            <a:r>
              <a:rPr lang="en-US" sz="2000" b="1" dirty="0">
                <a:solidFill>
                  <a:srgbClr val="7030A0"/>
                </a:solidFill>
                <a:latin typeface="Calibri" panose="020F0502020204030204" pitchFamily="34" charset="0"/>
                <a:cs typeface="Calibri" panose="020F0502020204030204" pitchFamily="34" charset="0"/>
              </a:rPr>
              <a:t>So the </a:t>
            </a:r>
            <a:r>
              <a:rPr lang="en-US" sz="2000" b="1" cap="small" dirty="0">
                <a:solidFill>
                  <a:srgbClr val="7030A0"/>
                </a:solidFill>
                <a:latin typeface="Calibri" panose="020F0502020204030204" pitchFamily="34" charset="0"/>
                <a:cs typeface="Calibri" panose="020F0502020204030204" pitchFamily="34" charset="0"/>
              </a:rPr>
              <a:t>Lord</a:t>
            </a:r>
            <a:r>
              <a:rPr lang="en-US" sz="2000" b="1" dirty="0">
                <a:solidFill>
                  <a:srgbClr val="7030A0"/>
                </a:solidFill>
                <a:latin typeface="Calibri" panose="020F0502020204030204" pitchFamily="34" charset="0"/>
                <a:cs typeface="Calibri" panose="020F0502020204030204" pitchFamily="34" charset="0"/>
              </a:rPr>
              <a:t> said, “If I find in Sodom fifty righteous within the city, then I will spare all the place for their sakes. . . .”</a:t>
            </a:r>
          </a:p>
        </p:txBody>
      </p:sp>
      <p:sp>
        <p:nvSpPr>
          <p:cNvPr id="5" name="TextBox 4">
            <a:extLst>
              <a:ext uri="{FF2B5EF4-FFF2-40B4-BE49-F238E27FC236}">
                <a16:creationId xmlns:a16="http://schemas.microsoft.com/office/drawing/2014/main" id="{55D89340-1D7B-4480-800A-7AA9E9003CBC}"/>
              </a:ext>
            </a:extLst>
          </p:cNvPr>
          <p:cNvSpPr txBox="1"/>
          <p:nvPr/>
        </p:nvSpPr>
        <p:spPr>
          <a:xfrm flipH="1">
            <a:off x="1099794" y="4204087"/>
            <a:ext cx="10573732" cy="1631216"/>
          </a:xfrm>
          <a:prstGeom prst="rect">
            <a:avLst/>
          </a:prstGeom>
          <a:solidFill>
            <a:schemeClr val="bg1">
              <a:lumMod val="85000"/>
            </a:schemeClr>
          </a:solidFill>
          <a:ln w="28575">
            <a:solidFill>
              <a:schemeClr val="tx1"/>
            </a:solidFill>
          </a:ln>
        </p:spPr>
        <p:txBody>
          <a:bodyPr wrap="square" rtlCol="0">
            <a:spAutoFit/>
          </a:bodyPr>
          <a:lstStyle/>
          <a:p>
            <a:pPr algn="ctr"/>
            <a:r>
              <a:rPr lang="en-US" sz="2000" b="1" dirty="0">
                <a:solidFill>
                  <a:srgbClr val="7030A0"/>
                </a:solidFill>
                <a:latin typeface="Calibri" panose="020F0502020204030204" pitchFamily="34" charset="0"/>
                <a:cs typeface="Calibri" panose="020F0502020204030204" pitchFamily="34" charset="0"/>
              </a:rPr>
              <a:t> </a:t>
            </a:r>
            <a:r>
              <a:rPr lang="en-US" sz="2000" b="1" baseline="30000" dirty="0">
                <a:solidFill>
                  <a:srgbClr val="7030A0"/>
                </a:solidFill>
                <a:latin typeface="Calibri" panose="020F0502020204030204" pitchFamily="34" charset="0"/>
                <a:cs typeface="Calibri" panose="020F0502020204030204" pitchFamily="34" charset="0"/>
              </a:rPr>
              <a:t>26 </a:t>
            </a:r>
            <a:r>
              <a:rPr lang="en-US" sz="2000" b="1" dirty="0">
                <a:solidFill>
                  <a:srgbClr val="7030A0"/>
                </a:solidFill>
                <a:latin typeface="Calibri" panose="020F0502020204030204" pitchFamily="34" charset="0"/>
                <a:cs typeface="Calibri" panose="020F0502020204030204" pitchFamily="34" charset="0"/>
              </a:rPr>
              <a:t>And He said, “Let Me go, for the day breaks.” But he said, “I will not let You go unless You bless me!” </a:t>
            </a:r>
            <a:r>
              <a:rPr lang="en-US" sz="2000" b="1" baseline="30000" dirty="0">
                <a:solidFill>
                  <a:srgbClr val="7030A0"/>
                </a:solidFill>
                <a:latin typeface="Calibri" panose="020F0502020204030204" pitchFamily="34" charset="0"/>
                <a:cs typeface="Calibri" panose="020F0502020204030204" pitchFamily="34" charset="0"/>
              </a:rPr>
              <a:t>27 </a:t>
            </a:r>
            <a:r>
              <a:rPr lang="en-US" sz="2000" b="1" dirty="0">
                <a:solidFill>
                  <a:srgbClr val="7030A0"/>
                </a:solidFill>
                <a:latin typeface="Calibri" panose="020F0502020204030204" pitchFamily="34" charset="0"/>
                <a:cs typeface="Calibri" panose="020F0502020204030204" pitchFamily="34" charset="0"/>
              </a:rPr>
              <a:t>So He said to him, “What </a:t>
            </a:r>
            <a:r>
              <a:rPr lang="en-US" sz="2000" b="1" i="1" dirty="0">
                <a:solidFill>
                  <a:srgbClr val="7030A0"/>
                </a:solidFill>
                <a:latin typeface="Calibri" panose="020F0502020204030204" pitchFamily="34" charset="0"/>
                <a:cs typeface="Calibri" panose="020F0502020204030204" pitchFamily="34" charset="0"/>
              </a:rPr>
              <a:t>is</a:t>
            </a:r>
            <a:r>
              <a:rPr lang="en-US" sz="2000" b="1" dirty="0">
                <a:solidFill>
                  <a:srgbClr val="7030A0"/>
                </a:solidFill>
                <a:latin typeface="Calibri" panose="020F0502020204030204" pitchFamily="34" charset="0"/>
                <a:cs typeface="Calibri" panose="020F0502020204030204" pitchFamily="34" charset="0"/>
              </a:rPr>
              <a:t> your name?” He said, “Jacob.”  </a:t>
            </a:r>
            <a:r>
              <a:rPr lang="en-US" sz="2000" b="1" baseline="30000" dirty="0">
                <a:solidFill>
                  <a:srgbClr val="7030A0"/>
                </a:solidFill>
                <a:latin typeface="Calibri" panose="020F0502020204030204" pitchFamily="34" charset="0"/>
                <a:cs typeface="Calibri" panose="020F0502020204030204" pitchFamily="34" charset="0"/>
              </a:rPr>
              <a:t>28 </a:t>
            </a:r>
            <a:r>
              <a:rPr lang="en-US" sz="2000" b="1" dirty="0">
                <a:solidFill>
                  <a:srgbClr val="7030A0"/>
                </a:solidFill>
                <a:latin typeface="Calibri" panose="020F0502020204030204" pitchFamily="34" charset="0"/>
                <a:cs typeface="Calibri" panose="020F0502020204030204" pitchFamily="34" charset="0"/>
              </a:rPr>
              <a:t>And He said, “Your name shall no longer be called Jacob, but Israel; for you have struggled with God and with men, and have prevailed.” </a:t>
            </a:r>
            <a:r>
              <a:rPr lang="en-US" sz="2000" b="1" baseline="30000" dirty="0">
                <a:solidFill>
                  <a:srgbClr val="7030A0"/>
                </a:solidFill>
                <a:latin typeface="Calibri" panose="020F0502020204030204" pitchFamily="34" charset="0"/>
                <a:cs typeface="Calibri" panose="020F0502020204030204" pitchFamily="34" charset="0"/>
              </a:rPr>
              <a:t>29 </a:t>
            </a:r>
            <a:r>
              <a:rPr lang="en-US" sz="2000" b="1" dirty="0">
                <a:solidFill>
                  <a:srgbClr val="7030A0"/>
                </a:solidFill>
                <a:latin typeface="Calibri" panose="020F0502020204030204" pitchFamily="34" charset="0"/>
                <a:cs typeface="Calibri" panose="020F0502020204030204" pitchFamily="34" charset="0"/>
              </a:rPr>
              <a:t>Then Jacob asked, saying, “Tell </a:t>
            </a:r>
            <a:r>
              <a:rPr lang="en-US" sz="2000" b="1" i="1" dirty="0">
                <a:solidFill>
                  <a:srgbClr val="7030A0"/>
                </a:solidFill>
                <a:latin typeface="Calibri" panose="020F0502020204030204" pitchFamily="34" charset="0"/>
                <a:cs typeface="Calibri" panose="020F0502020204030204" pitchFamily="34" charset="0"/>
              </a:rPr>
              <a:t>me</a:t>
            </a:r>
            <a:r>
              <a:rPr lang="en-US" sz="2000" b="1" dirty="0">
                <a:solidFill>
                  <a:srgbClr val="7030A0"/>
                </a:solidFill>
                <a:latin typeface="Calibri" panose="020F0502020204030204" pitchFamily="34" charset="0"/>
                <a:cs typeface="Calibri" panose="020F0502020204030204" pitchFamily="34" charset="0"/>
              </a:rPr>
              <a:t> Your name, I pray.” And  He said, “Why </a:t>
            </a:r>
            <a:r>
              <a:rPr lang="en-US" sz="2000" b="1" i="1" dirty="0">
                <a:solidFill>
                  <a:srgbClr val="7030A0"/>
                </a:solidFill>
                <a:latin typeface="Calibri" panose="020F0502020204030204" pitchFamily="34" charset="0"/>
                <a:cs typeface="Calibri" panose="020F0502020204030204" pitchFamily="34" charset="0"/>
              </a:rPr>
              <a:t>is</a:t>
            </a:r>
            <a:r>
              <a:rPr lang="en-US" sz="2000" b="1" dirty="0">
                <a:solidFill>
                  <a:srgbClr val="7030A0"/>
                </a:solidFill>
                <a:latin typeface="Calibri" panose="020F0502020204030204" pitchFamily="34" charset="0"/>
                <a:cs typeface="Calibri" panose="020F0502020204030204" pitchFamily="34" charset="0"/>
              </a:rPr>
              <a:t> it </a:t>
            </a:r>
            <a:r>
              <a:rPr lang="en-US" sz="2000" b="1" i="1" dirty="0">
                <a:solidFill>
                  <a:srgbClr val="7030A0"/>
                </a:solidFill>
                <a:latin typeface="Calibri" panose="020F0502020204030204" pitchFamily="34" charset="0"/>
                <a:cs typeface="Calibri" panose="020F0502020204030204" pitchFamily="34" charset="0"/>
              </a:rPr>
              <a:t>that</a:t>
            </a:r>
            <a:r>
              <a:rPr lang="en-US" sz="2000" b="1" dirty="0">
                <a:solidFill>
                  <a:srgbClr val="7030A0"/>
                </a:solidFill>
                <a:latin typeface="Calibri" panose="020F0502020204030204" pitchFamily="34" charset="0"/>
                <a:cs typeface="Calibri" panose="020F0502020204030204" pitchFamily="34" charset="0"/>
              </a:rPr>
              <a:t> you ask about My name?” And He blessed him there.</a:t>
            </a:r>
          </a:p>
        </p:txBody>
      </p:sp>
    </p:spTree>
    <p:extLst>
      <p:ext uri="{BB962C8B-B14F-4D97-AF65-F5344CB8AC3E}">
        <p14:creationId xmlns:p14="http://schemas.microsoft.com/office/powerpoint/2010/main" val="31335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1+#ppt_w/2"/>
                                          </p:val>
                                        </p:tav>
                                        <p:tav tm="100000">
                                          <p:val>
                                            <p:strVal val="#ppt_x"/>
                                          </p:val>
                                        </p:tav>
                                      </p:tavLst>
                                    </p:anim>
                                    <p:anim calcmode="lin" valueType="num">
                                      <p:cBhvr additive="base">
                                        <p:cTn id="24"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barn(inVertical)">
                                      <p:cBhvr>
                                        <p:cTn id="2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702297" y="794207"/>
            <a:ext cx="11398263" cy="5785701"/>
          </a:xfrm>
        </p:spPr>
        <p:txBody>
          <a:bodyPr>
            <a:normAutofit/>
          </a:bodyPr>
          <a:lstStyle/>
          <a:p>
            <a:r>
              <a:rPr lang="en-US" sz="3200" dirty="0"/>
              <a:t>In the NT, prayer is in all respects similar to OT prayer.  It is modelled, however, upon the praying of Jesus, who also draws upon OT prayers and ideas.</a:t>
            </a:r>
          </a:p>
          <a:p>
            <a:r>
              <a:rPr lang="en-US" sz="3200" b="1" i="1" u="sng" dirty="0">
                <a:solidFill>
                  <a:schemeClr val="accent6">
                    <a:lumMod val="75000"/>
                  </a:schemeClr>
                </a:solidFill>
              </a:rPr>
              <a:t>As in the OT, therefore, NT prayer is something very </a:t>
            </a:r>
            <a:r>
              <a:rPr lang="en-US" sz="3200" b="1" i="1" u="sng" dirty="0">
                <a:solidFill>
                  <a:schemeClr val="accent4">
                    <a:lumMod val="75000"/>
                  </a:schemeClr>
                </a:solidFill>
              </a:rPr>
              <a:t>personal</a:t>
            </a:r>
            <a:r>
              <a:rPr lang="en-US" sz="3200" b="1" i="1" u="sng" dirty="0">
                <a:solidFill>
                  <a:schemeClr val="accent6">
                    <a:lumMod val="75000"/>
                  </a:schemeClr>
                </a:solidFill>
              </a:rPr>
              <a:t>, </a:t>
            </a:r>
            <a:r>
              <a:rPr lang="en-US" sz="3200" b="1" i="1" u="sng" dirty="0">
                <a:solidFill>
                  <a:srgbClr val="FF0000"/>
                </a:solidFill>
              </a:rPr>
              <a:t>specific</a:t>
            </a:r>
            <a:r>
              <a:rPr lang="en-US" sz="3200" b="1" i="1" u="sng" dirty="0">
                <a:solidFill>
                  <a:schemeClr val="accent6">
                    <a:lumMod val="75000"/>
                  </a:schemeClr>
                </a:solidFill>
              </a:rPr>
              <a:t>, and a </a:t>
            </a:r>
            <a:r>
              <a:rPr lang="en-US" sz="3200" b="1" i="1" u="sng" dirty="0">
                <a:solidFill>
                  <a:srgbClr val="7030A0"/>
                </a:solidFill>
              </a:rPr>
              <a:t>genuine conversation with God</a:t>
            </a:r>
            <a:r>
              <a:rPr lang="en-US" sz="3200" b="1" i="1" u="sng" dirty="0">
                <a:solidFill>
                  <a:schemeClr val="accent6">
                    <a:lumMod val="75000"/>
                  </a:schemeClr>
                </a:solidFill>
              </a:rPr>
              <a:t>.</a:t>
            </a:r>
          </a:p>
          <a:p>
            <a:r>
              <a:rPr lang="en-US" sz="3200" dirty="0">
                <a:solidFill>
                  <a:schemeClr val="tx1"/>
                </a:solidFill>
              </a:rPr>
              <a:t>But also realize in each of the previous examples of prayer/conversations with God, there was </a:t>
            </a:r>
            <a:r>
              <a:rPr lang="en-US" sz="3200" b="1" i="1" u="sng" dirty="0">
                <a:solidFill>
                  <a:srgbClr val="FF0000"/>
                </a:solidFill>
              </a:rPr>
              <a:t>ALWAYS</a:t>
            </a:r>
            <a:r>
              <a:rPr lang="en-US" sz="3200" dirty="0">
                <a:solidFill>
                  <a:schemeClr val="tx1"/>
                </a:solidFill>
              </a:rPr>
              <a:t> an understanding of </a:t>
            </a:r>
            <a:r>
              <a:rPr lang="en-US" sz="3200" b="1" i="1" u="sng" dirty="0">
                <a:solidFill>
                  <a:srgbClr val="FF0000"/>
                </a:solidFill>
              </a:rPr>
              <a:t>WHO</a:t>
            </a:r>
            <a:r>
              <a:rPr lang="en-US" sz="3200" dirty="0">
                <a:solidFill>
                  <a:schemeClr val="tx1"/>
                </a:solidFill>
              </a:rPr>
              <a:t> they were talking with and recognition of God’s omnipotence and sovereignty.  </a:t>
            </a:r>
          </a:p>
          <a:p>
            <a:r>
              <a:rPr lang="en-US" sz="3200" dirty="0">
                <a:solidFill>
                  <a:schemeClr val="tx1"/>
                </a:solidFill>
              </a:rPr>
              <a:t>There was </a:t>
            </a:r>
            <a:r>
              <a:rPr lang="en-US" sz="3200" b="1" i="1" u="sng" dirty="0">
                <a:solidFill>
                  <a:srgbClr val="FF0000"/>
                </a:solidFill>
              </a:rPr>
              <a:t>ALWAYS</a:t>
            </a:r>
            <a:r>
              <a:rPr lang="en-US" sz="3200" dirty="0">
                <a:solidFill>
                  <a:schemeClr val="tx1"/>
                </a:solidFill>
              </a:rPr>
              <a:t> respect shown in the prayer/conversations!</a:t>
            </a:r>
          </a:p>
          <a:p>
            <a:r>
              <a:rPr lang="en-US" sz="3200" dirty="0">
                <a:solidFill>
                  <a:schemeClr val="tx1"/>
                </a:solidFill>
              </a:rPr>
              <a:t>So, let’s sum this up:</a:t>
            </a:r>
          </a:p>
          <a:p>
            <a:pPr marL="0" indent="0">
              <a:buNone/>
            </a:pPr>
            <a:endParaRPr lang="en-US" sz="3200" dirty="0"/>
          </a:p>
        </p:txBody>
      </p:sp>
    </p:spTree>
    <p:extLst>
      <p:ext uri="{BB962C8B-B14F-4D97-AF65-F5344CB8AC3E}">
        <p14:creationId xmlns:p14="http://schemas.microsoft.com/office/powerpoint/2010/main" val="311760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88157"/>
            <a:ext cx="10755984" cy="6169843"/>
          </a:xfrm>
        </p:spPr>
        <p:txBody>
          <a:bodyPr>
            <a:normAutofit/>
          </a:bodyPr>
          <a:lstStyle/>
          <a:p>
            <a:r>
              <a:rPr lang="en-US" sz="2800" dirty="0"/>
              <a:t>New Testament Prayer then is:</a:t>
            </a:r>
          </a:p>
          <a:p>
            <a:pPr lvl="1"/>
            <a:r>
              <a:rPr lang="en-US" sz="2800" dirty="0"/>
              <a:t>Understood that our prayers are </a:t>
            </a:r>
            <a:r>
              <a:rPr lang="en-US" sz="2800" b="1" u="sng" dirty="0"/>
              <a:t>HEARD</a:t>
            </a:r>
            <a:r>
              <a:rPr lang="en-US" sz="2800" dirty="0"/>
              <a:t> (Mk 11:24)</a:t>
            </a:r>
          </a:p>
          <a:p>
            <a:pPr lvl="1"/>
            <a:endParaRPr lang="en-US" sz="2800" dirty="0"/>
          </a:p>
          <a:p>
            <a:pPr marL="530352" lvl="1" indent="0">
              <a:buNone/>
            </a:pPr>
            <a:endParaRPr lang="en-US" sz="2800" dirty="0"/>
          </a:p>
          <a:p>
            <a:pPr lvl="1"/>
            <a:r>
              <a:rPr lang="en-US" sz="2800" dirty="0"/>
              <a:t>Understood to have </a:t>
            </a:r>
            <a:r>
              <a:rPr lang="en-US" sz="2800" b="1" u="sng" dirty="0"/>
              <a:t>GREAT POWER </a:t>
            </a:r>
            <a:r>
              <a:rPr lang="en-US" sz="2800" dirty="0"/>
              <a:t>(John 14:13,14)</a:t>
            </a:r>
          </a:p>
          <a:p>
            <a:pPr lvl="1"/>
            <a:endParaRPr lang="en-US" sz="2800" dirty="0"/>
          </a:p>
          <a:p>
            <a:pPr marL="530352" lvl="1" indent="0">
              <a:buNone/>
            </a:pPr>
            <a:endParaRPr lang="en-US" sz="2800" dirty="0"/>
          </a:p>
          <a:p>
            <a:pPr lvl="1"/>
            <a:r>
              <a:rPr lang="en-US" sz="2800" dirty="0"/>
              <a:t>Understood that it can be about anything.  Lord’s Prayer was about:</a:t>
            </a:r>
          </a:p>
          <a:p>
            <a:pPr lvl="2"/>
            <a:r>
              <a:rPr lang="en-US" sz="2800" dirty="0"/>
              <a:t>Daily bread</a:t>
            </a:r>
          </a:p>
          <a:p>
            <a:pPr lvl="2"/>
            <a:r>
              <a:rPr lang="en-US" sz="2800" dirty="0"/>
              <a:t>For God’s kingdom/His church</a:t>
            </a:r>
          </a:p>
          <a:p>
            <a:pPr lvl="2"/>
            <a:r>
              <a:rPr lang="en-US" sz="2800" dirty="0"/>
              <a:t>Deliverance from evil</a:t>
            </a:r>
          </a:p>
        </p:txBody>
      </p:sp>
      <p:sp>
        <p:nvSpPr>
          <p:cNvPr id="4" name="TextBox 3">
            <a:extLst>
              <a:ext uri="{FF2B5EF4-FFF2-40B4-BE49-F238E27FC236}">
                <a16:creationId xmlns:a16="http://schemas.microsoft.com/office/drawing/2014/main" id="{02E363C3-67A4-44BE-8A9C-E289FFF113F0}"/>
              </a:ext>
            </a:extLst>
          </p:cNvPr>
          <p:cNvSpPr txBox="1"/>
          <p:nvPr/>
        </p:nvSpPr>
        <p:spPr>
          <a:xfrm flipH="1">
            <a:off x="1373851" y="1767840"/>
            <a:ext cx="9809481"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rPr>
              <a:t>24 </a:t>
            </a:r>
            <a:r>
              <a:rPr lang="en-US" sz="2400" b="1" dirty="0">
                <a:solidFill>
                  <a:srgbClr val="7030A0"/>
                </a:solidFill>
              </a:rPr>
              <a:t>Therefore I say to you, whatever things you ask when you pray, </a:t>
            </a:r>
            <a:r>
              <a:rPr lang="en-US" sz="2400" b="1" i="1" u="sng" dirty="0">
                <a:solidFill>
                  <a:srgbClr val="FF0000"/>
                </a:solidFill>
              </a:rPr>
              <a:t>believe that you receive them</a:t>
            </a:r>
            <a:r>
              <a:rPr lang="en-US" sz="2400" b="1" i="1" dirty="0">
                <a:solidFill>
                  <a:srgbClr val="7030A0"/>
                </a:solidFill>
              </a:rPr>
              <a:t>,</a:t>
            </a:r>
            <a:r>
              <a:rPr lang="en-US" sz="2400" b="1" dirty="0">
                <a:solidFill>
                  <a:srgbClr val="7030A0"/>
                </a:solidFill>
              </a:rPr>
              <a:t> and you will have </a:t>
            </a:r>
            <a:r>
              <a:rPr lang="en-US" sz="2400" b="1" i="1" dirty="0">
                <a:solidFill>
                  <a:srgbClr val="7030A0"/>
                </a:solidFill>
              </a:rPr>
              <a:t>them.</a:t>
            </a:r>
            <a:endParaRPr lang="en-US" sz="2400" b="1" dirty="0">
              <a:solidFill>
                <a:srgbClr val="7030A0"/>
              </a:solidFill>
            </a:endParaRPr>
          </a:p>
        </p:txBody>
      </p:sp>
      <p:sp>
        <p:nvSpPr>
          <p:cNvPr id="5" name="TextBox 4">
            <a:extLst>
              <a:ext uri="{FF2B5EF4-FFF2-40B4-BE49-F238E27FC236}">
                <a16:creationId xmlns:a16="http://schemas.microsoft.com/office/drawing/2014/main" id="{DC81F07D-36DE-4B74-AF23-5B1FECB7B26C}"/>
              </a:ext>
            </a:extLst>
          </p:cNvPr>
          <p:cNvSpPr txBox="1"/>
          <p:nvPr/>
        </p:nvSpPr>
        <p:spPr>
          <a:xfrm>
            <a:off x="1373851" y="3156970"/>
            <a:ext cx="10303525" cy="830997"/>
          </a:xfrm>
          <a:prstGeom prst="rect">
            <a:avLst/>
          </a:prstGeom>
          <a:solidFill>
            <a:schemeClr val="bg1">
              <a:lumMod val="85000"/>
            </a:schemeClr>
          </a:solidFill>
          <a:ln w="158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Whatever you ask in my name, this I will do, that the Father may be glorified in </a:t>
            </a:r>
          </a:p>
          <a:p>
            <a:pPr algn="ctr"/>
            <a:r>
              <a:rPr lang="en-US" sz="2400" b="1" dirty="0">
                <a:solidFill>
                  <a:srgbClr val="7030A0"/>
                </a:solidFill>
                <a:latin typeface="Calibri" panose="020F0502020204030204" pitchFamily="34" charset="0"/>
                <a:cs typeface="Calibri" panose="020F0502020204030204" pitchFamily="34" charset="0"/>
              </a:rPr>
              <a:t>the Son. If you ask me anything in my name, I will do it</a:t>
            </a:r>
          </a:p>
        </p:txBody>
      </p:sp>
    </p:spTree>
    <p:extLst>
      <p:ext uri="{BB962C8B-B14F-4D97-AF65-F5344CB8AC3E}">
        <p14:creationId xmlns:p14="http://schemas.microsoft.com/office/powerpoint/2010/main" val="48807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000" fill="hold"/>
                                        <p:tgtEl>
                                          <p:spTgt spid="5"/>
                                        </p:tgtEl>
                                        <p:attrNameLst>
                                          <p:attrName>ppt_x</p:attrName>
                                        </p:attrNameLst>
                                      </p:cBhvr>
                                      <p:tavLst>
                                        <p:tav tm="0">
                                          <p:val>
                                            <p:strVal val="0-#ppt_w/2"/>
                                          </p:val>
                                        </p:tav>
                                        <p:tav tm="100000">
                                          <p:val>
                                            <p:strVal val="#ppt_x"/>
                                          </p:val>
                                        </p:tav>
                                      </p:tavLst>
                                    </p:anim>
                                    <p:anim calcmode="lin" valueType="num">
                                      <p:cBhvr additive="base">
                                        <p:cTn id="2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579121"/>
            <a:ext cx="10755984" cy="6278880"/>
          </a:xfrm>
        </p:spPr>
        <p:txBody>
          <a:bodyPr>
            <a:normAutofit lnSpcReduction="10000"/>
          </a:bodyPr>
          <a:lstStyle/>
          <a:p>
            <a:pPr lvl="1"/>
            <a:r>
              <a:rPr lang="en-US" sz="3200" dirty="0"/>
              <a:t>Understood that our prayers should EMBRACE all men</a:t>
            </a:r>
          </a:p>
          <a:p>
            <a:pPr lvl="2"/>
            <a:r>
              <a:rPr lang="en-US" sz="3000" dirty="0"/>
              <a:t>Our enemies</a:t>
            </a:r>
          </a:p>
          <a:p>
            <a:pPr lvl="2"/>
            <a:r>
              <a:rPr lang="en-US" sz="3000" dirty="0"/>
              <a:t>Our families</a:t>
            </a:r>
          </a:p>
          <a:p>
            <a:pPr lvl="2"/>
            <a:r>
              <a:rPr lang="en-US" sz="3000" dirty="0"/>
              <a:t>Our brothers and sister in Christ</a:t>
            </a:r>
          </a:p>
          <a:p>
            <a:pPr lvl="2"/>
            <a:r>
              <a:rPr lang="en-US" sz="3000" dirty="0"/>
              <a:t>Ourselves</a:t>
            </a:r>
          </a:p>
          <a:p>
            <a:r>
              <a:rPr lang="en-US" sz="3200" dirty="0"/>
              <a:t>We can see from the Lord’s prayer another aspect of prayer</a:t>
            </a:r>
          </a:p>
          <a:p>
            <a:r>
              <a:rPr lang="en-US" sz="3200" dirty="0"/>
              <a:t>What is it?</a:t>
            </a:r>
          </a:p>
          <a:p>
            <a:r>
              <a:rPr lang="en-US" sz="3200" dirty="0"/>
              <a:t>Prayer has no set form.</a:t>
            </a:r>
          </a:p>
          <a:p>
            <a:r>
              <a:rPr lang="en-US" sz="3200" dirty="0"/>
              <a:t>Yes, this is how Jesus said to pray, but the prayer is offered in two different forms and presented to us in two different ways.</a:t>
            </a:r>
          </a:p>
          <a:p>
            <a:r>
              <a:rPr lang="en-US" sz="3200" dirty="0"/>
              <a:t>Let’s notice:</a:t>
            </a:r>
          </a:p>
          <a:p>
            <a:pPr marL="987552" lvl="2" indent="0">
              <a:buNone/>
            </a:pPr>
            <a:endParaRPr lang="en-US" sz="3000" dirty="0"/>
          </a:p>
        </p:txBody>
      </p:sp>
    </p:spTree>
    <p:extLst>
      <p:ext uri="{BB962C8B-B14F-4D97-AF65-F5344CB8AC3E}">
        <p14:creationId xmlns:p14="http://schemas.microsoft.com/office/powerpoint/2010/main" val="327403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5959</TotalTime>
  <Words>2401</Words>
  <Application>Microsoft Office PowerPoint</Application>
  <PresentationFormat>Widescreen</PresentationFormat>
  <Paragraphs>163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Franklin Gothic Book</vt:lpstr>
      <vt:lpstr>Crop</vt:lpstr>
      <vt:lpstr>“Prayer Changes ME”</vt:lpstr>
      <vt:lpstr>“I pray because the need flows out of me all the time waking and sleeping.  It doesn’t change God. If I never pray, God will not be any less God.  If I pray every moment I am alive, it will not make God any more God.  Prayer CHANGES me.”                                     - CS Lewis</vt:lpstr>
      <vt:lpstr>Review</vt:lpstr>
      <vt:lpstr>What is prayer?</vt:lpstr>
      <vt:lpstr>What is prayer?</vt:lpstr>
      <vt:lpstr>What is prayer?</vt:lpstr>
      <vt:lpstr>What is prayer?</vt:lpstr>
      <vt:lpstr>What is prayer?</vt:lpstr>
      <vt:lpstr>What is prayer?</vt:lpstr>
      <vt:lpstr>What is prayer?</vt:lpstr>
      <vt:lpstr>What is prayer?</vt:lpstr>
      <vt:lpstr>What is prayer?</vt:lpstr>
      <vt:lpstr>What is prayer?</vt:lpstr>
      <vt:lpstr>What is prayer?</vt:lpstr>
      <vt:lpstr>What is prayer?</vt:lpstr>
      <vt:lpstr>What is prayer?</vt:lpstr>
      <vt:lpstr>What is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prayer does for us</dc:title>
  <dc:creator>Paden, Eddie - LCMS Lang. Arts</dc:creator>
  <cp:lastModifiedBy>Kevin Stilts</cp:lastModifiedBy>
  <cp:revision>111</cp:revision>
  <dcterms:created xsi:type="dcterms:W3CDTF">2020-04-08T00:29:15Z</dcterms:created>
  <dcterms:modified xsi:type="dcterms:W3CDTF">2020-08-09T22:56:20Z</dcterms:modified>
</cp:coreProperties>
</file>