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3" r:id="rId3"/>
    <p:sldId id="275" r:id="rId4"/>
    <p:sldId id="265" r:id="rId5"/>
    <p:sldId id="272" r:id="rId6"/>
    <p:sldId id="276" r:id="rId7"/>
    <p:sldId id="277" r:id="rId8"/>
    <p:sldId id="302" r:id="rId9"/>
    <p:sldId id="278" r:id="rId10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75" y="3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F9FD0-69DA-44A9-88F2-B210D7F43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“Prayer changes me”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4A3259-E61D-40F9-BB2C-86B246485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332158"/>
          </a:xfrm>
        </p:spPr>
        <p:txBody>
          <a:bodyPr>
            <a:normAutofit/>
          </a:bodyPr>
          <a:lstStyle/>
          <a:p>
            <a:r>
              <a:rPr lang="en-US" dirty="0"/>
              <a:t>How is prayer a transforming agent?</a:t>
            </a:r>
          </a:p>
          <a:p>
            <a:r>
              <a:rPr lang="en-US" dirty="0"/>
              <a:t>(By helping us to understand our reliance on God and who is exactly in control)</a:t>
            </a:r>
          </a:p>
        </p:txBody>
      </p:sp>
    </p:spTree>
    <p:extLst>
      <p:ext uri="{BB962C8B-B14F-4D97-AF65-F5344CB8AC3E}">
        <p14:creationId xmlns:p14="http://schemas.microsoft.com/office/powerpoint/2010/main" val="223454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6D319-5FAF-4D75-A080-2A041F6D6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749" y="0"/>
            <a:ext cx="4916626" cy="78149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7E0A4-2A41-48D9-BE09-0E0482298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656" y="603315"/>
            <a:ext cx="10812544" cy="598887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As we have studied, prayer is a transformation agent that will make us more the person that God wants us to be.</a:t>
            </a:r>
          </a:p>
          <a:p>
            <a:r>
              <a:rPr lang="en-US" sz="3200" dirty="0"/>
              <a:t>The more we pray and pray as God wants, the more we LEARN about our God </a:t>
            </a:r>
            <a:r>
              <a:rPr lang="en-US" sz="3200" b="1" i="1" u="sng" dirty="0">
                <a:solidFill>
                  <a:srgbClr val="FF0000"/>
                </a:solidFill>
              </a:rPr>
              <a:t>and ourselves</a:t>
            </a:r>
            <a:r>
              <a:rPr lang="en-US" sz="3200" dirty="0"/>
              <a:t>.</a:t>
            </a:r>
          </a:p>
          <a:p>
            <a:r>
              <a:rPr lang="en-US" sz="3200" dirty="0"/>
              <a:t>This learning process humbles us as we come to conclusions that the worldly man doesn’t or won’t admit to.</a:t>
            </a:r>
          </a:p>
          <a:p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Prayer is, among other things, an acknowledgment of God’s power, promises, and provision. When you pray, you demonstrate dependence on God.</a:t>
            </a:r>
          </a:p>
          <a:p>
            <a:r>
              <a:rPr lang="en-US" sz="3200" dirty="0"/>
              <a:t>Verbalizing for a person becomes important and we need to be verbalizing that we are limited and we are reliant on our God for all things in our prayers!</a:t>
            </a:r>
          </a:p>
        </p:txBody>
      </p:sp>
    </p:spTree>
    <p:extLst>
      <p:ext uri="{BB962C8B-B14F-4D97-AF65-F5344CB8AC3E}">
        <p14:creationId xmlns:p14="http://schemas.microsoft.com/office/powerpoint/2010/main" val="130548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EF6D9-3F4C-4135-865D-8A6B44C24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431" y="0"/>
            <a:ext cx="4095946" cy="794208"/>
          </a:xfrm>
        </p:spPr>
        <p:txBody>
          <a:bodyPr/>
          <a:lstStyle/>
          <a:p>
            <a:r>
              <a:rPr lang="en-US" b="1" i="1" u="sng" dirty="0">
                <a:solidFill>
                  <a:srgbClr val="FF0000"/>
                </a:solidFill>
              </a:rPr>
              <a:t>Jeremiah 17:5-8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F8772-15C6-47F1-8E32-73A85C364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229" y="3697438"/>
            <a:ext cx="10624569" cy="2965516"/>
          </a:xfrm>
        </p:spPr>
        <p:txBody>
          <a:bodyPr>
            <a:normAutofit/>
          </a:bodyPr>
          <a:lstStyle/>
          <a:p>
            <a:r>
              <a:rPr lang="en-US" sz="2800" dirty="0"/>
              <a:t>Notice the difference results of trusting in man (ourselves or others) and in God.</a:t>
            </a:r>
          </a:p>
          <a:p>
            <a:r>
              <a:rPr lang="en-US" sz="2800" dirty="0"/>
              <a:t>Prayer helps man to understand this important fact that sometimes we forget, often in life if we are not careful!</a:t>
            </a:r>
          </a:p>
          <a:p>
            <a:r>
              <a:rPr lang="en-US" sz="2800" dirty="0"/>
              <a:t>Sometimes we make this mistake without even realizing it!</a:t>
            </a:r>
          </a:p>
          <a:p>
            <a:r>
              <a:rPr lang="en-US" sz="2800" dirty="0"/>
              <a:t>How easy?  Notice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BED188-C42C-454B-8270-CDBC5FEA95C0}"/>
              </a:ext>
            </a:extLst>
          </p:cNvPr>
          <p:cNvSpPr txBox="1"/>
          <p:nvPr/>
        </p:nvSpPr>
        <p:spPr>
          <a:xfrm>
            <a:off x="838985" y="650449"/>
            <a:ext cx="10906813" cy="304698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Thus says the </a:t>
            </a:r>
            <a:r>
              <a:rPr lang="en-US" sz="2400" b="1" cap="small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“Cursed 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the man </a:t>
            </a:r>
            <a:r>
              <a:rPr lang="en-US" sz="24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trusts in man And makes flesh his strength, Whose heart departs from the </a:t>
            </a:r>
            <a:r>
              <a:rPr lang="en-US" sz="2400" b="1" i="1" u="sng" cap="smal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he shall be like a shrub in the desert, And shall not see when good comes, But shall inhabit the parched places in the wilderness, 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 salt land 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is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not inhabited. 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4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Blessed is the man who trusts in the </a:t>
            </a:r>
            <a:r>
              <a:rPr lang="en-US" sz="2400" b="1" i="1" u="sng" cap="smal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sz="24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whose hope is the </a:t>
            </a:r>
            <a:r>
              <a:rPr lang="en-US" sz="2400" b="1" i="1" u="sng" cap="smal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he shall be like a tree planted by the waters, Which spreads out its roots by the river, And will not fear when heat comes;</a:t>
            </a:r>
            <a:b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its leaf will be green, And will not be anxious in the year of drought, Nor will cease from yielding fruit.</a:t>
            </a:r>
          </a:p>
        </p:txBody>
      </p:sp>
    </p:spTree>
    <p:extLst>
      <p:ext uri="{BB962C8B-B14F-4D97-AF65-F5344CB8AC3E}">
        <p14:creationId xmlns:p14="http://schemas.microsoft.com/office/powerpoint/2010/main" val="82942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B928B-C55B-47C3-9287-108E1D911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862" y="0"/>
            <a:ext cx="5359138" cy="747074"/>
          </a:xfrm>
        </p:spPr>
        <p:txBody>
          <a:bodyPr/>
          <a:lstStyle/>
          <a:p>
            <a:r>
              <a:rPr lang="en-US" b="1" i="1" u="sng" dirty="0">
                <a:solidFill>
                  <a:srgbClr val="FF0000"/>
                </a:solidFill>
              </a:rPr>
              <a:t>Reliance on our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F1AC-9A34-499D-B98A-28B8B6910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522" y="747074"/>
            <a:ext cx="10624008" cy="5120326"/>
          </a:xfrm>
        </p:spPr>
        <p:txBody>
          <a:bodyPr>
            <a:normAutofit/>
          </a:bodyPr>
          <a:lstStyle/>
          <a:p>
            <a:r>
              <a:rPr lang="en-US" sz="2800" dirty="0"/>
              <a:t>Quick study on King Asa (2 Chronicles 16)</a:t>
            </a:r>
          </a:p>
          <a:p>
            <a:r>
              <a:rPr lang="en-US" sz="2800" dirty="0"/>
              <a:t>Asa faced two huge problems in his life.  The first is recorded for us in 2 Chronicles 16:8.  Notice how he dealt with that problem.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Then the second problem is recorded in verses 7-9 of this same chapter.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75AFAF-669F-4076-B1CD-8CCBC9CC0D81}"/>
              </a:ext>
            </a:extLst>
          </p:cNvPr>
          <p:cNvSpPr txBox="1"/>
          <p:nvPr/>
        </p:nvSpPr>
        <p:spPr>
          <a:xfrm>
            <a:off x="834832" y="2251501"/>
            <a:ext cx="11244039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Were the Ethiopians and the </a:t>
            </a:r>
            <a:r>
              <a:rPr lang="en-US" sz="2400" b="1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Lubim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not a huge army with very many chariots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horsemen? Yet, </a:t>
            </a:r>
            <a:r>
              <a:rPr lang="en-US" sz="24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because you relied on the </a:t>
            </a:r>
            <a:r>
              <a:rPr lang="en-US" sz="2400" b="1" i="1" u="sng" cap="smal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He delivered them into your hand.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5DFEDA-FA62-4E63-B08D-7657DEC7164E}"/>
              </a:ext>
            </a:extLst>
          </p:cNvPr>
          <p:cNvSpPr txBox="1"/>
          <p:nvPr/>
        </p:nvSpPr>
        <p:spPr>
          <a:xfrm>
            <a:off x="1353583" y="4306150"/>
            <a:ext cx="10206535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at that time </a:t>
            </a:r>
            <a:r>
              <a:rPr lang="en-US" sz="2400" b="1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Hanani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seer came to Asa king of Judah, and said to him: “</a:t>
            </a:r>
            <a:r>
              <a:rPr lang="en-US" sz="24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Because you have relied on the king of Syria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have not relied on the </a:t>
            </a:r>
            <a:r>
              <a:rPr lang="en-US" sz="2400" b="1" cap="small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your God, therefore the army of the king of Syria has escaped from your hand.  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eyes of the </a:t>
            </a:r>
            <a:r>
              <a:rPr lang="en-US" sz="2400" b="1" cap="small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run to and </a:t>
            </a:r>
            <a:r>
              <a:rPr lang="en-US" sz="2400" b="1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throughout the whole earth, to show Himself strong on behalf of </a:t>
            </a:r>
            <a:r>
              <a:rPr lang="en-US" sz="24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those whose heart is loyal to Him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In this you have done foolishly; therefore from now on you shall have wars.”</a:t>
            </a:r>
          </a:p>
        </p:txBody>
      </p:sp>
    </p:spTree>
    <p:extLst>
      <p:ext uri="{BB962C8B-B14F-4D97-AF65-F5344CB8AC3E}">
        <p14:creationId xmlns:p14="http://schemas.microsoft.com/office/powerpoint/2010/main" val="216689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B928B-C55B-47C3-9287-108E1D911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862" y="0"/>
            <a:ext cx="5359138" cy="747074"/>
          </a:xfrm>
        </p:spPr>
        <p:txBody>
          <a:bodyPr/>
          <a:lstStyle/>
          <a:p>
            <a:r>
              <a:rPr lang="en-US" b="1" i="1" u="sng" dirty="0">
                <a:solidFill>
                  <a:srgbClr val="FF0000"/>
                </a:solidFill>
              </a:rPr>
              <a:t>Reliance on our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F1AC-9A34-499D-B98A-28B8B6910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522" y="575035"/>
            <a:ext cx="11067068" cy="6146276"/>
          </a:xfrm>
        </p:spPr>
        <p:txBody>
          <a:bodyPr>
            <a:normAutofit/>
          </a:bodyPr>
          <a:lstStyle/>
          <a:p>
            <a:r>
              <a:rPr lang="en-US" sz="2800" dirty="0"/>
              <a:t>In the first instance, he relied on the Lord, who delivered him and his kingdom from being destroyed by a “huge host.” </a:t>
            </a:r>
          </a:p>
          <a:p>
            <a:r>
              <a:rPr lang="en-US" sz="2800" dirty="0"/>
              <a:t>In the second instance, however, he turned to the king of Syria for help. </a:t>
            </a:r>
          </a:p>
          <a:p>
            <a:r>
              <a:rPr lang="en-US" sz="2800" b="1" i="1" u="sng" dirty="0">
                <a:solidFill>
                  <a:srgbClr val="FF0000"/>
                </a:solidFill>
              </a:rPr>
              <a:t>Why would he do this? Had he learned nothing from his first victory?</a:t>
            </a:r>
          </a:p>
          <a:p>
            <a:r>
              <a:rPr lang="en-US" sz="2800" dirty="0"/>
              <a:t>What Asa missed, however, is that it was God’s desire and will that Judah trust Him. </a:t>
            </a:r>
            <a:r>
              <a:rPr lang="en-US" sz="2800" b="1" i="1" u="sng" dirty="0">
                <a:solidFill>
                  <a:srgbClr val="7030A0"/>
                </a:solidFill>
              </a:rPr>
              <a:t>God wants to involve Himself in every aspect of the lives of His people, ALL the time in big instances and small!. </a:t>
            </a:r>
          </a:p>
          <a:p>
            <a:r>
              <a:rPr lang="en-US" sz="2800" dirty="0"/>
              <a:t>He did not covenant with them to be present only in emergencies, but to dwell among them, to be their God and for them to be His people. </a:t>
            </a:r>
            <a:r>
              <a:rPr lang="en-US" sz="2800" b="1" i="1" u="sng" dirty="0">
                <a:solidFill>
                  <a:schemeClr val="accent4">
                    <a:lumMod val="75000"/>
                  </a:schemeClr>
                </a:solidFill>
              </a:rPr>
              <a:t>God desires that we should live in a real, </a:t>
            </a:r>
            <a:r>
              <a:rPr lang="en-US" sz="2800" b="1" i="1" u="sng" dirty="0">
                <a:solidFill>
                  <a:srgbClr val="FF0000"/>
                </a:solidFill>
              </a:rPr>
              <a:t>moment-by-moment</a:t>
            </a:r>
            <a:r>
              <a:rPr lang="en-US" sz="2800" b="1" i="1" u="sng" dirty="0">
                <a:solidFill>
                  <a:schemeClr val="accent4">
                    <a:lumMod val="75000"/>
                  </a:schemeClr>
                </a:solidFill>
              </a:rPr>
              <a:t>, total dependence on Him.</a:t>
            </a:r>
          </a:p>
          <a:p>
            <a:r>
              <a:rPr lang="en-US" sz="2800" dirty="0"/>
              <a:t>Prayer reminds us of this fact and keeps us focused on that fact!</a:t>
            </a:r>
          </a:p>
        </p:txBody>
      </p:sp>
    </p:spTree>
    <p:extLst>
      <p:ext uri="{BB962C8B-B14F-4D97-AF65-F5344CB8AC3E}">
        <p14:creationId xmlns:p14="http://schemas.microsoft.com/office/powerpoint/2010/main" val="171901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A9110-DA8C-4571-92AF-75848C962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14" y="0"/>
            <a:ext cx="11223171" cy="707571"/>
          </a:xfrm>
        </p:spPr>
        <p:txBody>
          <a:bodyPr>
            <a:normAutofit/>
          </a:bodyPr>
          <a:lstStyle/>
          <a:p>
            <a:r>
              <a:rPr lang="en-US" sz="3800" b="1" i="1" u="sng" dirty="0">
                <a:solidFill>
                  <a:srgbClr val="FF0000"/>
                </a:solidFill>
              </a:rPr>
              <a:t>How Prayer helps us remember we are NOT in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CBF6D-D731-4732-95EA-FF2EE61F0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315" y="707571"/>
            <a:ext cx="11005456" cy="596537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First, our day-to-day acknowledgement of our most basic human needs keeps our eyes turned toward God (Psalm 145:15). </a:t>
            </a: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/>
              <a:t>God promises if we obey and follow Him, He will provide for our necessities in life (Matt 6:33)</a:t>
            </a:r>
          </a:p>
          <a:p>
            <a:endParaRPr lang="en-US" sz="2800" dirty="0"/>
          </a:p>
          <a:p>
            <a:r>
              <a:rPr lang="en-US" sz="2800" dirty="0"/>
              <a:t>So then, why does Jesus tell us to pray for our daily food even though God has promised to give them to us if we are obedient? (Luke 11:3)</a:t>
            </a:r>
          </a:p>
          <a:p>
            <a:endParaRPr lang="en-US" sz="2800" dirty="0"/>
          </a:p>
          <a:p>
            <a:r>
              <a:rPr lang="en-US" sz="2800" dirty="0"/>
              <a:t>For us to continually remember we are in control of VERY little in this life!  God controls all!! </a:t>
            </a:r>
            <a:r>
              <a:rPr lang="en-US" sz="2800" b="1" i="1" u="sng" dirty="0">
                <a:solidFill>
                  <a:srgbClr val="FF0000"/>
                </a:solidFill>
              </a:rPr>
              <a:t>MOMENT BY MOMENY WE RELY ON GOD!!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853DEF-FE12-4528-9EBE-DDE193F78B1E}"/>
              </a:ext>
            </a:extLst>
          </p:cNvPr>
          <p:cNvSpPr txBox="1"/>
          <p:nvPr/>
        </p:nvSpPr>
        <p:spPr>
          <a:xfrm>
            <a:off x="1377043" y="1687287"/>
            <a:ext cx="9437913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These all wait for You, That </a:t>
            </a:r>
            <a:r>
              <a:rPr lang="en-US" sz="2400" b="1" i="1" u="sng" dirty="0">
                <a:solidFill>
                  <a:srgbClr val="FF0000"/>
                </a:solidFill>
              </a:rPr>
              <a:t>You may give them</a:t>
            </a:r>
            <a:r>
              <a:rPr lang="en-US" sz="2400" b="1" dirty="0">
                <a:solidFill>
                  <a:srgbClr val="7030A0"/>
                </a:solidFill>
              </a:rPr>
              <a:t> their food in due season.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2E265C-DFAA-40A5-A18C-DBF09FEBC8EF}"/>
              </a:ext>
            </a:extLst>
          </p:cNvPr>
          <p:cNvSpPr txBox="1"/>
          <p:nvPr/>
        </p:nvSpPr>
        <p:spPr>
          <a:xfrm>
            <a:off x="3540610" y="2713169"/>
            <a:ext cx="85425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</a:t>
            </a:r>
            <a:r>
              <a:rPr lang="en-US" sz="2400" b="1" baseline="30000" dirty="0">
                <a:solidFill>
                  <a:srgbClr val="7030A0"/>
                </a:solidFill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33 </a:t>
            </a:r>
            <a:r>
              <a:rPr lang="en-US" sz="2400" b="1" dirty="0">
                <a:solidFill>
                  <a:srgbClr val="7030A0"/>
                </a:solidFill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 seek first the kingdom of God </a:t>
            </a:r>
          </a:p>
          <a:p>
            <a:r>
              <a:rPr lang="en-US" sz="2400" b="1" dirty="0">
                <a:solidFill>
                  <a:srgbClr val="7030A0"/>
                </a:solidFill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 His righteousness, and all these things shall be added to you.</a:t>
            </a:r>
            <a:r>
              <a:rPr lang="en-US" dirty="0">
                <a:highlight>
                  <a:srgbClr val="C0C0C0"/>
                </a:highlight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992B02-56F9-46A4-9396-67D72DD9A214}"/>
              </a:ext>
            </a:extLst>
          </p:cNvPr>
          <p:cNvSpPr txBox="1"/>
          <p:nvPr/>
        </p:nvSpPr>
        <p:spPr>
          <a:xfrm>
            <a:off x="3799113" y="4709048"/>
            <a:ext cx="506185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us day by day our daily bread.</a:t>
            </a:r>
          </a:p>
        </p:txBody>
      </p:sp>
    </p:spTree>
    <p:extLst>
      <p:ext uri="{BB962C8B-B14F-4D97-AF65-F5344CB8AC3E}">
        <p14:creationId xmlns:p14="http://schemas.microsoft.com/office/powerpoint/2010/main" val="365748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A9110-DA8C-4571-92AF-75848C962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14" y="0"/>
            <a:ext cx="11223171" cy="707571"/>
          </a:xfrm>
        </p:spPr>
        <p:txBody>
          <a:bodyPr>
            <a:normAutofit/>
          </a:bodyPr>
          <a:lstStyle/>
          <a:p>
            <a:r>
              <a:rPr lang="en-US" sz="3800" b="1" i="1" u="sng" dirty="0">
                <a:solidFill>
                  <a:srgbClr val="FF0000"/>
                </a:solidFill>
              </a:rPr>
              <a:t>How Prayer helps us remember we are NOT in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CBF6D-D731-4732-95EA-FF2EE61F0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1" y="622169"/>
            <a:ext cx="11005456" cy="6127423"/>
          </a:xfrm>
        </p:spPr>
        <p:txBody>
          <a:bodyPr>
            <a:normAutofit/>
          </a:bodyPr>
          <a:lstStyle/>
          <a:p>
            <a:r>
              <a:rPr lang="en-US" sz="2800" dirty="0"/>
              <a:t>Jeremiah 10:23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We walk, </a:t>
            </a:r>
            <a:r>
              <a:rPr lang="en-US" sz="28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GOD DIRECTS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!!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Every negative emotion, such as fear and despair, results from not bringing everything to God (Philippians 4:6). This is also how we lose awareness of God’s continued presence.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Notice, we are to make our requests be made known to God.  Why?  He already knows what we want.  Why?  Because our prayers are for us;  we are verbally making them known to our God and ourselves!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71C763-926F-4DD3-B97B-2A25A111EBCF}"/>
              </a:ext>
            </a:extLst>
          </p:cNvPr>
          <p:cNvSpPr txBox="1"/>
          <p:nvPr/>
        </p:nvSpPr>
        <p:spPr>
          <a:xfrm>
            <a:off x="2453638" y="1325286"/>
            <a:ext cx="7284719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 </a:t>
            </a:r>
            <a:r>
              <a:rPr lang="en-US" sz="2400" b="1" cap="small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 know the way of man 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not in himself;</a:t>
            </a:r>
            <a:b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not in man who walks to direct his own steps.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9ED55B-2072-40D0-A4E8-5A676DED5B55}"/>
              </a:ext>
            </a:extLst>
          </p:cNvPr>
          <p:cNvSpPr txBox="1"/>
          <p:nvPr/>
        </p:nvSpPr>
        <p:spPr>
          <a:xfrm>
            <a:off x="1300839" y="4286219"/>
            <a:ext cx="9590315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anxious for nothing, but in everything by prayer and supplication, with thanksgiving, </a:t>
            </a:r>
            <a:r>
              <a:rPr lang="en-US" sz="24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 your requests be made known to God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5692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A9110-DA8C-4571-92AF-75848C962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14" y="0"/>
            <a:ext cx="11223171" cy="707571"/>
          </a:xfrm>
        </p:spPr>
        <p:txBody>
          <a:bodyPr>
            <a:normAutofit/>
          </a:bodyPr>
          <a:lstStyle/>
          <a:p>
            <a:r>
              <a:rPr lang="en-US" sz="3800" b="1" i="1" u="sng" dirty="0">
                <a:solidFill>
                  <a:srgbClr val="FF0000"/>
                </a:solidFill>
              </a:rPr>
              <a:t>How Prayer helps us remember we are NOT in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CBF6D-D731-4732-95EA-FF2EE61F0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1" y="707571"/>
            <a:ext cx="11005456" cy="6042021"/>
          </a:xfrm>
        </p:spPr>
        <p:txBody>
          <a:bodyPr>
            <a:normAutofit/>
          </a:bodyPr>
          <a:lstStyle/>
          <a:p>
            <a:r>
              <a:rPr lang="en-US" sz="2800" dirty="0"/>
              <a:t>Prayers help us to understand what we </a:t>
            </a:r>
            <a:r>
              <a:rPr lang="en-US" sz="2800" b="1" u="sng" dirty="0">
                <a:solidFill>
                  <a:srgbClr val="FF0000"/>
                </a:solidFill>
              </a:rPr>
              <a:t>NEED</a:t>
            </a:r>
            <a:r>
              <a:rPr lang="en-US" sz="2800" dirty="0"/>
              <a:t> and not necessarily get us what we </a:t>
            </a:r>
            <a:r>
              <a:rPr lang="en-US" sz="2800" b="1" u="sng" dirty="0">
                <a:solidFill>
                  <a:srgbClr val="FF0000"/>
                </a:solidFill>
              </a:rPr>
              <a:t>WANT</a:t>
            </a:r>
            <a:r>
              <a:rPr lang="en-US" sz="2800" dirty="0"/>
              <a:t>.</a:t>
            </a:r>
          </a:p>
          <a:p>
            <a:r>
              <a:rPr lang="en-US" sz="2800" dirty="0"/>
              <a:t>Notice 2 Corinthians 12:7-10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Notice that Paul:</a:t>
            </a:r>
          </a:p>
          <a:p>
            <a:pPr lvl="1"/>
            <a:r>
              <a:rPr lang="en-US" sz="2800" dirty="0"/>
              <a:t>Prayed about this thing, more than once</a:t>
            </a:r>
          </a:p>
          <a:p>
            <a:pPr lvl="1"/>
            <a:r>
              <a:rPr lang="en-US" sz="2800" dirty="0"/>
              <a:t>He thought this is what he </a:t>
            </a:r>
            <a:r>
              <a:rPr lang="en-US" sz="2800" b="1" dirty="0">
                <a:solidFill>
                  <a:srgbClr val="FF0000"/>
                </a:solidFill>
              </a:rPr>
              <a:t>NEEDED</a:t>
            </a:r>
            <a:r>
              <a:rPr lang="en-US" sz="2800" dirty="0"/>
              <a:t> (to get rid of it)</a:t>
            </a:r>
          </a:p>
          <a:p>
            <a:pPr lvl="1"/>
            <a:r>
              <a:rPr lang="en-US" sz="2800" dirty="0"/>
              <a:t>Christ responds, </a:t>
            </a:r>
            <a:r>
              <a:rPr lang="en-US" sz="2800" b="1" dirty="0">
                <a:solidFill>
                  <a:srgbClr val="FF0000"/>
                </a:solidFill>
              </a:rPr>
              <a:t>I KNOW WHAT YOU NEED</a:t>
            </a:r>
          </a:p>
          <a:p>
            <a:pPr lvl="1"/>
            <a:r>
              <a:rPr lang="en-US" sz="2800" dirty="0"/>
              <a:t>Prayer, helped Paul understand circumstances better in his life and what he needed most in life.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71C763-926F-4DD3-B97B-2A25A111EBCF}"/>
              </a:ext>
            </a:extLst>
          </p:cNvPr>
          <p:cNvSpPr txBox="1"/>
          <p:nvPr/>
        </p:nvSpPr>
        <p:spPr>
          <a:xfrm>
            <a:off x="2453638" y="2218854"/>
            <a:ext cx="7284719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this thing I besought the Lord thrice, that it might depart from me . . . “</a:t>
            </a:r>
          </a:p>
        </p:txBody>
      </p:sp>
    </p:spTree>
    <p:extLst>
      <p:ext uri="{BB962C8B-B14F-4D97-AF65-F5344CB8AC3E}">
        <p14:creationId xmlns:p14="http://schemas.microsoft.com/office/powerpoint/2010/main" val="301094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A9110-DA8C-4571-92AF-75848C962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14" y="0"/>
            <a:ext cx="11223171" cy="707571"/>
          </a:xfrm>
        </p:spPr>
        <p:txBody>
          <a:bodyPr>
            <a:normAutofit/>
          </a:bodyPr>
          <a:lstStyle/>
          <a:p>
            <a:r>
              <a:rPr lang="en-US" sz="3800" b="1" i="1" u="sng" dirty="0">
                <a:solidFill>
                  <a:srgbClr val="FF0000"/>
                </a:solidFill>
              </a:rPr>
              <a:t>How Prayer helps us remember we are NOT in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CBF6D-D731-4732-95EA-FF2EE61F0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315" y="707571"/>
            <a:ext cx="11005456" cy="6074229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Second, we can be certain that a day will come when a challenge, hardship or ordeal will come that demands of us resources we do not possess (Psalm 49:5-13). 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we have not learned God’s faithfulness in normal affairs of life, we are not likely to suddenly learn the calm assurance of faith when assailed by life’s greatest tests and trials.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949846-7826-42C2-8478-C4697943BF79}"/>
              </a:ext>
            </a:extLst>
          </p:cNvPr>
          <p:cNvSpPr txBox="1">
            <a:spLocks/>
          </p:cNvSpPr>
          <p:nvPr/>
        </p:nvSpPr>
        <p:spPr>
          <a:xfrm>
            <a:off x="827315" y="0"/>
            <a:ext cx="11223171" cy="7075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b="1" i="1" u="sng" dirty="0">
                <a:solidFill>
                  <a:srgbClr val="FF0000"/>
                </a:solidFill>
              </a:rPr>
              <a:t>How Prayer helps us remember we are NOT in Control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FB5A42-B747-43B8-8D02-380F3667675A}"/>
              </a:ext>
            </a:extLst>
          </p:cNvPr>
          <p:cNvSpPr txBox="1"/>
          <p:nvPr/>
        </p:nvSpPr>
        <p:spPr>
          <a:xfrm flipH="1">
            <a:off x="936170" y="1536174"/>
            <a:ext cx="11114315" cy="378565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should I fear in the days of evil, 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the iniquity at my heels surrounds me? 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6 </a:t>
            </a:r>
            <a:r>
              <a:rPr lang="en-US" sz="24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Those who trust in their wealth And boast in the multitude of their riches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None 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them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can by any means redeem 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brother, Nor give to God a ransom for him—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 the redemption of their souls 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costly, And it shall cease forever—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he should continue to live eternally, 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not see the Pit. 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he sees wise men die; Likewise the fool and the senseless person perish, And leave their wealth to others. 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11 </a:t>
            </a:r>
            <a:r>
              <a:rPr lang="en-US" sz="24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 inner thought is that their houses will last forever, Their dwelling places to all generations; They call their lands after their own names. 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12 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Nevertheless an, 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though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in honor, does not remain; He is like the beasts 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perish. </a:t>
            </a:r>
            <a:r>
              <a:rPr lang="en-US" sz="2400" b="1" baseline="30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13 </a:t>
            </a:r>
            <a:r>
              <a:rPr lang="en-US" sz="2400" b="1" i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the way of those who are foolish</a:t>
            </a: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of their posterity who approve their sayings. </a:t>
            </a:r>
            <a:r>
              <a:rPr lang="en-US" sz="2400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Selah</a:t>
            </a:r>
            <a:endParaRPr lang="en-US" sz="24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69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13966</TotalTime>
  <Words>1395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“Prayer changes me”</vt:lpstr>
      <vt:lpstr>Introduction</vt:lpstr>
      <vt:lpstr>Jeremiah 17:5-8</vt:lpstr>
      <vt:lpstr>Reliance on our God</vt:lpstr>
      <vt:lpstr>Reliance on our God</vt:lpstr>
      <vt:lpstr>How Prayer helps us remember we are NOT in Control</vt:lpstr>
      <vt:lpstr>How Prayer helps us remember we are NOT in Control</vt:lpstr>
      <vt:lpstr>How Prayer helps us remember we are NOT in Control</vt:lpstr>
      <vt:lpstr>How Prayer helps us remember we are NOT in Control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Man is NOT in control</dc:title>
  <dc:creator>Paden, Eddie - LCMS Lang. Arts</dc:creator>
  <cp:lastModifiedBy>Kevin Stilts</cp:lastModifiedBy>
  <cp:revision>84</cp:revision>
  <cp:lastPrinted>2020-08-08T12:25:13Z</cp:lastPrinted>
  <dcterms:created xsi:type="dcterms:W3CDTF">2020-05-11T17:05:17Z</dcterms:created>
  <dcterms:modified xsi:type="dcterms:W3CDTF">2020-08-23T17:25:41Z</dcterms:modified>
</cp:coreProperties>
</file>